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sldIdLst>
    <p:sldId id="257" r:id="rId2"/>
    <p:sldId id="258" r:id="rId3"/>
    <p:sldId id="260" r:id="rId4"/>
    <p:sldId id="261" r:id="rId5"/>
    <p:sldId id="262" r:id="rId6"/>
    <p:sldId id="263" r:id="rId7"/>
    <p:sldId id="269" r:id="rId8"/>
    <p:sldId id="270" r:id="rId9"/>
    <p:sldId id="332" r:id="rId10"/>
    <p:sldId id="333" r:id="rId11"/>
    <p:sldId id="334" r:id="rId12"/>
    <p:sldId id="335" r:id="rId13"/>
    <p:sldId id="337" r:id="rId14"/>
    <p:sldId id="336" r:id="rId15"/>
    <p:sldId id="259" r:id="rId16"/>
    <p:sldId id="264" r:id="rId17"/>
    <p:sldId id="325" r:id="rId18"/>
    <p:sldId id="326" r:id="rId19"/>
    <p:sldId id="327" r:id="rId20"/>
    <p:sldId id="328" r:id="rId21"/>
    <p:sldId id="329" r:id="rId22"/>
    <p:sldId id="330" r:id="rId23"/>
    <p:sldId id="331" r:id="rId24"/>
    <p:sldId id="297" r:id="rId25"/>
    <p:sldId id="280" r:id="rId26"/>
    <p:sldId id="281" r:id="rId27"/>
    <p:sldId id="351" r:id="rId28"/>
    <p:sldId id="338" r:id="rId29"/>
    <p:sldId id="271" r:id="rId30"/>
    <p:sldId id="339" r:id="rId31"/>
    <p:sldId id="342" r:id="rId32"/>
    <p:sldId id="340" r:id="rId33"/>
    <p:sldId id="343" r:id="rId34"/>
    <p:sldId id="344" r:id="rId35"/>
    <p:sldId id="345" r:id="rId36"/>
    <p:sldId id="346" r:id="rId37"/>
    <p:sldId id="347" r:id="rId38"/>
    <p:sldId id="348" r:id="rId39"/>
    <p:sldId id="361" r:id="rId40"/>
    <p:sldId id="357" r:id="rId41"/>
    <p:sldId id="354" r:id="rId42"/>
    <p:sldId id="355" r:id="rId43"/>
    <p:sldId id="356" r:id="rId44"/>
    <p:sldId id="358" r:id="rId45"/>
    <p:sldId id="359" r:id="rId46"/>
    <p:sldId id="360" r:id="rId47"/>
    <p:sldId id="352" r:id="rId48"/>
    <p:sldId id="362" r:id="rId49"/>
    <p:sldId id="363" r:id="rId50"/>
    <p:sldId id="364" r:id="rId51"/>
    <p:sldId id="365" r:id="rId52"/>
    <p:sldId id="366" r:id="rId53"/>
    <p:sldId id="367" r:id="rId54"/>
    <p:sldId id="300" r:id="rId55"/>
    <p:sldId id="287" r:id="rId56"/>
    <p:sldId id="305" r:id="rId57"/>
    <p:sldId id="301" r:id="rId58"/>
    <p:sldId id="307" r:id="rId59"/>
    <p:sldId id="290" r:id="rId60"/>
    <p:sldId id="288" r:id="rId61"/>
    <p:sldId id="289" r:id="rId62"/>
    <p:sldId id="306" r:id="rId63"/>
    <p:sldId id="376" r:id="rId64"/>
    <p:sldId id="369" r:id="rId65"/>
    <p:sldId id="371" r:id="rId66"/>
    <p:sldId id="375" r:id="rId67"/>
    <p:sldId id="374" r:id="rId68"/>
    <p:sldId id="380" r:id="rId69"/>
    <p:sldId id="381" r:id="rId70"/>
    <p:sldId id="377" r:id="rId71"/>
    <p:sldId id="378" r:id="rId72"/>
    <p:sldId id="282" r:id="rId73"/>
    <p:sldId id="277" r:id="rId74"/>
    <p:sldId id="279" r:id="rId75"/>
    <p:sldId id="283" r:id="rId76"/>
    <p:sldId id="285" r:id="rId77"/>
    <p:sldId id="284" r:id="rId78"/>
    <p:sldId id="298" r:id="rId79"/>
    <p:sldId id="286" r:id="rId80"/>
    <p:sldId id="291" r:id="rId81"/>
    <p:sldId id="295" r:id="rId82"/>
    <p:sldId id="294" r:id="rId83"/>
    <p:sldId id="275" r:id="rId84"/>
    <p:sldId id="299" r:id="rId85"/>
    <p:sldId id="296" r:id="rId86"/>
    <p:sldId id="379" r:id="rId87"/>
    <p:sldId id="382" r:id="rId88"/>
    <p:sldId id="324" r:id="rId89"/>
  </p:sldIdLst>
  <p:sldSz cx="9144000" cy="6858000" type="screen4x3"/>
  <p:notesSz cx="6858000" cy="9144000"/>
  <p:custDataLst>
    <p:tags r:id="rId9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72" autoAdjust="0"/>
    <p:restoredTop sz="94660"/>
  </p:normalViewPr>
  <p:slideViewPr>
    <p:cSldViewPr>
      <p:cViewPr varScale="1">
        <p:scale>
          <a:sx n="83" d="100"/>
          <a:sy n="83" d="100"/>
        </p:scale>
        <p:origin x="-111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933963-621D-48CB-81D9-E44509DAC303}" type="datetimeFigureOut">
              <a:rPr lang="en-US" smtClean="0"/>
              <a:t>4/6/2012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5319A-68BC-42EE-AB95-D5F9C65929C8}" type="slidenum">
              <a:rPr lang="en-US" smtClean="0"/>
              <a:t>‹#›</a:t>
            </a:fld>
            <a:endParaRPr lang="en-US" dirty="0"/>
          </a:p>
        </p:txBody>
      </p:sp>
    </p:spTree>
    <p:extLst>
      <p:ext uri="{BB962C8B-B14F-4D97-AF65-F5344CB8AC3E}">
        <p14:creationId xmlns:p14="http://schemas.microsoft.com/office/powerpoint/2010/main" val="3583699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7</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8</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D6405-50F1-475C-A851-8306476B13F2}" type="slidenum">
              <a:rPr lang="en-US" smtClean="0"/>
              <a:pPr/>
              <a:t>29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1873431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3371269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73025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3485357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234750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840246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1703572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266866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1843235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107364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CD235-561C-424F-AEA6-FFE38364E251}" type="datetimeFigureOut">
              <a:rPr lang="en-US" smtClean="0"/>
              <a:t>4/6/2012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7AE8A7-E545-4328-9BA4-4038FFFA8019}" type="slidenum">
              <a:rPr lang="en-US" smtClean="0"/>
              <a:t>‹#›</a:t>
            </a:fld>
            <a:endParaRPr lang="en-US" dirty="0"/>
          </a:p>
        </p:txBody>
      </p:sp>
    </p:spTree>
    <p:extLst>
      <p:ext uri="{BB962C8B-B14F-4D97-AF65-F5344CB8AC3E}">
        <p14:creationId xmlns:p14="http://schemas.microsoft.com/office/powerpoint/2010/main" val="167287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CD235-561C-424F-AEA6-FFE38364E251}" type="datetimeFigureOut">
              <a:rPr lang="en-US" smtClean="0"/>
              <a:t>4/6/2012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AE8A7-E545-4328-9BA4-4038FFFA8019}" type="slidenum">
              <a:rPr lang="en-US" smtClean="0"/>
              <a:t>‹#›</a:t>
            </a:fld>
            <a:endParaRPr lang="en-US" dirty="0"/>
          </a:p>
        </p:txBody>
      </p:sp>
    </p:spTree>
    <p:extLst>
      <p:ext uri="{BB962C8B-B14F-4D97-AF65-F5344CB8AC3E}">
        <p14:creationId xmlns:p14="http://schemas.microsoft.com/office/powerpoint/2010/main" val="1079469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amazon.com/History-Warfare-Science-Theology-Christendom/dp/1412843138/ref=sr_1_4?ie=UTF8&amp;qid=1324665076&amp;sr=8-4"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upload.wikimedia.org/wikipedia/commons/d/d1/WorldMapCosmasIndicopleustes.jp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upload.wikimedia.org/wikipedia/commons/8/8a/Roger-bacon-statue.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upload.wikimedia.org/wikipedia/commons/3/39/WilliamPaley.jpg" TargetMode="Externa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hyperlink" Target="//upload.wikimedia.org/wikipedia/commons/3/39/GodfreyKneller-IsaacNewton-1689.jpg"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upload.wikimedia.org/wikipedia/en/a/aa/Pandas_and_ppl.jpg"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www.discovery.org/crsc/" TargetMode="External"/><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hyperlink" Target="http://www.arn.org/"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discovery.org/csc/newArticles/IconsUnlockingVideos/index.php"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8" Type="http://schemas.openxmlformats.org/officeDocument/2006/relationships/hyperlink" Target="http://law2.umkc.edu/faculty/projects/ftrials/scopes/evolut.htm" TargetMode="External"/><Relationship Id="rId3" Type="http://schemas.openxmlformats.org/officeDocument/2006/relationships/hyperlink" Target="http://www.biographyplus.com/john_t_scopes.htm" TargetMode="External"/><Relationship Id="rId7" Type="http://schemas.openxmlformats.org/officeDocument/2006/relationships/hyperlink" Target="http://www.npr.org/templates/story/story.php?storyId=4723956" TargetMode="External"/><Relationship Id="rId2" Type="http://schemas.openxmlformats.org/officeDocument/2006/relationships/hyperlink" Target="http://www.aboutpaducah.com/directory/celebrities/354.html" TargetMode="External"/><Relationship Id="rId1" Type="http://schemas.openxmlformats.org/officeDocument/2006/relationships/slideLayout" Target="../slideLayouts/slideLayout2.xml"/><Relationship Id="rId6" Type="http://schemas.openxmlformats.org/officeDocument/2006/relationships/hyperlink" Target="http://en.wikipedia.org/wiki/John_T._Scopes" TargetMode="External"/><Relationship Id="rId5" Type="http://schemas.openxmlformats.org/officeDocument/2006/relationships/hyperlink" Target="http://www.pbs.org/wgbh/amex/monkeytrial/peopleevents/p_scopes.html" TargetMode="External"/><Relationship Id="rId4" Type="http://schemas.openxmlformats.org/officeDocument/2006/relationships/hyperlink" Target="http://law2.umkc.edu/faculty/projects/ftrials/scopes/Sco_sco.htm" TargetMode="External"/><Relationship Id="rId9" Type="http://schemas.openxmlformats.org/officeDocument/2006/relationships/hyperlink" Target="http://en.wikipedia.org/wiki/Scopes_Tri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0"/>
            <a:ext cx="3732112" cy="1862048"/>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15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Bible</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Rectangle 2"/>
          <p:cNvSpPr/>
          <p:nvPr/>
        </p:nvSpPr>
        <p:spPr>
          <a:xfrm>
            <a:off x="3599083" y="2505670"/>
            <a:ext cx="188487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&amp;/Vs.</a:t>
            </a:r>
            <a:endParaRPr lang="en-US" sz="5400" b="1" cap="all" spc="0" dirty="0">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3438367" y="4114800"/>
            <a:ext cx="5246950" cy="1862048"/>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1500" b="1" cap="all" spc="0" dirty="0" smtClean="0">
                <a:ln/>
                <a:solidFill>
                  <a:srgbClr val="00B0F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Science</a:t>
            </a:r>
            <a:endParaRPr lang="en-US" sz="11500" b="1" cap="all" spc="0" dirty="0">
              <a:ln/>
              <a:solidFill>
                <a:srgbClr val="00B0F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 name="Picture 4" descr="P7136980.JPG"/>
          <p:cNvPicPr>
            <a:picLocks noChangeAspect="1"/>
          </p:cNvPicPr>
          <p:nvPr/>
        </p:nvPicPr>
        <p:blipFill>
          <a:blip r:embed="rId2" cstate="print"/>
          <a:stretch>
            <a:fillRect/>
          </a:stretch>
        </p:blipFill>
        <p:spPr>
          <a:xfrm>
            <a:off x="5562601" y="5194"/>
            <a:ext cx="3581400" cy="268605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2905104"/>
            <a:ext cx="2964671" cy="3952896"/>
          </a:xfrm>
          <a:prstGeom prst="rect">
            <a:avLst/>
          </a:prstGeom>
        </p:spPr>
      </p:pic>
    </p:spTree>
    <p:extLst>
      <p:ext uri="{BB962C8B-B14F-4D97-AF65-F5344CB8AC3E}">
        <p14:creationId xmlns:p14="http://schemas.microsoft.com/office/powerpoint/2010/main" val="3505615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117" y="228600"/>
            <a:ext cx="852701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History of Bible &amp; Science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62000" y="1219200"/>
            <a:ext cx="7391400" cy="5632311"/>
          </a:xfrm>
          <a:prstGeom prst="rect">
            <a:avLst/>
          </a:prstGeom>
          <a:noFill/>
        </p:spPr>
        <p:txBody>
          <a:bodyPr wrap="square" rtlCol="0">
            <a:spAutoFit/>
          </a:bodyPr>
          <a:lstStyle/>
          <a:p>
            <a:r>
              <a:rPr lang="en-US" sz="2000" b="1" dirty="0" smtClean="0"/>
              <a:t>Outline </a:t>
            </a:r>
          </a:p>
          <a:p>
            <a:r>
              <a:rPr lang="en-US" sz="2000" b="1" dirty="0" smtClean="0"/>
              <a:t>Introduction: 4 views</a:t>
            </a:r>
          </a:p>
          <a:p>
            <a:r>
              <a:rPr lang="en-US" sz="2000" b="1" dirty="0" smtClean="0"/>
              <a:t>Jewish Background</a:t>
            </a:r>
            <a:endParaRPr lang="en-US" sz="2000" b="1" dirty="0"/>
          </a:p>
          <a:p>
            <a:r>
              <a:rPr lang="en-US" sz="2000" b="1" dirty="0" smtClean="0"/>
              <a:t>Early Church</a:t>
            </a:r>
            <a:endParaRPr lang="en-US" sz="2000" b="1" dirty="0"/>
          </a:p>
          <a:p>
            <a:r>
              <a:rPr lang="en-US" sz="2000" b="1" dirty="0" smtClean="0"/>
              <a:t>Roger Bacon</a:t>
            </a:r>
          </a:p>
          <a:p>
            <a:r>
              <a:rPr lang="en-US" sz="2000" b="1" dirty="0" smtClean="0"/>
              <a:t>Reformers: Luther &amp; Calvin</a:t>
            </a:r>
            <a:endParaRPr lang="en-US" sz="2000" b="1" dirty="0"/>
          </a:p>
          <a:p>
            <a:r>
              <a:rPr lang="en-US" sz="2000" b="1" dirty="0" smtClean="0"/>
              <a:t>Galileo</a:t>
            </a:r>
            <a:endParaRPr lang="en-US" sz="2000" b="1" dirty="0"/>
          </a:p>
          <a:p>
            <a:r>
              <a:rPr lang="en-US" sz="2000" b="1" dirty="0" smtClean="0"/>
              <a:t>Isaac Newton</a:t>
            </a:r>
          </a:p>
          <a:p>
            <a:r>
              <a:rPr lang="en-US" sz="2000" b="1" dirty="0" smtClean="0"/>
              <a:t>Deism   </a:t>
            </a:r>
            <a:endParaRPr lang="en-US" sz="2000" b="1" dirty="0"/>
          </a:p>
          <a:p>
            <a:r>
              <a:rPr lang="en-US" sz="2000" b="1" dirty="0" smtClean="0"/>
              <a:t>Geology: Hutton &amp; Lyell</a:t>
            </a:r>
            <a:endParaRPr lang="en-US" sz="2000" b="1" dirty="0"/>
          </a:p>
          <a:p>
            <a:r>
              <a:rPr lang="en-US" sz="2000" b="1" dirty="0" smtClean="0"/>
              <a:t>Darwin </a:t>
            </a:r>
          </a:p>
          <a:p>
            <a:r>
              <a:rPr lang="en-US" sz="2000" b="1" dirty="0" smtClean="0"/>
              <a:t>The Gap Theory</a:t>
            </a:r>
            <a:endParaRPr lang="en-US" sz="2000" b="1" dirty="0"/>
          </a:p>
          <a:p>
            <a:r>
              <a:rPr lang="en-US" sz="2000" b="1" dirty="0" smtClean="0"/>
              <a:t>Scopes Trial</a:t>
            </a:r>
          </a:p>
          <a:p>
            <a:r>
              <a:rPr lang="en-US" sz="2000" b="1" dirty="0" smtClean="0"/>
              <a:t>Genesis Flood</a:t>
            </a:r>
          </a:p>
          <a:p>
            <a:r>
              <a:rPr lang="en-US" sz="2000" b="1" dirty="0" smtClean="0"/>
              <a:t>Intelligent Design</a:t>
            </a:r>
          </a:p>
          <a:p>
            <a:r>
              <a:rPr lang="en-US" sz="2000" b="1" dirty="0" smtClean="0"/>
              <a:t>Dover Trial </a:t>
            </a:r>
          </a:p>
          <a:p>
            <a:r>
              <a:rPr lang="en-US" sz="2000" b="1" dirty="0" smtClean="0"/>
              <a:t>Creation Museum</a:t>
            </a:r>
          </a:p>
          <a:p>
            <a:r>
              <a:rPr lang="en-US" sz="2000" b="1" dirty="0" smtClean="0"/>
              <a:t>4 views of Creation</a:t>
            </a:r>
            <a:endParaRPr lang="en-US" sz="2000" b="1" dirty="0"/>
          </a:p>
        </p:txBody>
      </p:sp>
    </p:spTree>
    <p:extLst>
      <p:ext uri="{BB962C8B-B14F-4D97-AF65-F5344CB8AC3E}">
        <p14:creationId xmlns:p14="http://schemas.microsoft.com/office/powerpoint/2010/main" val="1780330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749" y="304800"/>
            <a:ext cx="7422608"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4 ways to understand</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Bible &amp; science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9060" y="1676400"/>
            <a:ext cx="1009650" cy="1483880"/>
          </a:xfrm>
          <a:prstGeom prst="rect">
            <a:avLst/>
          </a:prstGeom>
        </p:spPr>
      </p:pic>
      <p:sp>
        <p:nvSpPr>
          <p:cNvPr id="5" name="TextBox 4"/>
          <p:cNvSpPr txBox="1"/>
          <p:nvPr/>
        </p:nvSpPr>
        <p:spPr>
          <a:xfrm>
            <a:off x="609600" y="2133600"/>
            <a:ext cx="6400800" cy="4524315"/>
          </a:xfrm>
          <a:prstGeom prst="rect">
            <a:avLst/>
          </a:prstGeom>
          <a:noFill/>
        </p:spPr>
        <p:txBody>
          <a:bodyPr wrap="square" rtlCol="0">
            <a:spAutoFit/>
          </a:bodyPr>
          <a:lstStyle/>
          <a:p>
            <a:r>
              <a:rPr lang="en-US" dirty="0" smtClean="0"/>
              <a:t>Ian Barbour in his book </a:t>
            </a:r>
            <a:r>
              <a:rPr lang="en-US" i="1" dirty="0" smtClean="0"/>
              <a:t>When Science Meets Religion</a:t>
            </a:r>
            <a:r>
              <a:rPr lang="en-US" dirty="0" smtClean="0"/>
              <a:t> gives 4 different views one can have with the relationship between science and religion. Science &amp; Religion are they enemies, strangers or partners?  John Haught offers 4 C’s of types. </a:t>
            </a:r>
          </a:p>
          <a:p>
            <a:endParaRPr lang="en-US" dirty="0"/>
          </a:p>
          <a:p>
            <a:pPr marL="342900" indent="-342900">
              <a:buAutoNum type="arabicPeriod"/>
            </a:pPr>
            <a:r>
              <a:rPr lang="en-US" b="1" dirty="0" smtClean="0"/>
              <a:t>Conflict -</a:t>
            </a:r>
            <a:r>
              <a:rPr lang="en-US" dirty="0" smtClean="0"/>
              <a:t> usually the extremes on both sides take this view; Both the fundamentalist (Biblical literalists) and scientific materialists, atheists like Dawkins see conflict, war.</a:t>
            </a:r>
          </a:p>
          <a:p>
            <a:pPr marL="342900" indent="-342900">
              <a:buAutoNum type="arabicPeriod"/>
            </a:pPr>
            <a:r>
              <a:rPr lang="en-US" b="1" dirty="0" smtClean="0"/>
              <a:t>Contrast</a:t>
            </a:r>
            <a:r>
              <a:rPr lang="en-US" dirty="0" smtClean="0"/>
              <a:t> or Independence - They are separate domains, no conflict.  Stephen Gould took this view in his book </a:t>
            </a:r>
            <a:r>
              <a:rPr lang="en-US" i="1" dirty="0" smtClean="0"/>
              <a:t>Rock of Ages, 2001 (NOMA). </a:t>
            </a:r>
          </a:p>
          <a:p>
            <a:pPr marL="342900" indent="-342900">
              <a:buAutoNum type="arabicPeriod"/>
            </a:pPr>
            <a:r>
              <a:rPr lang="en-US" b="1" dirty="0" smtClean="0"/>
              <a:t>Contact</a:t>
            </a:r>
            <a:r>
              <a:rPr lang="en-US" dirty="0" smtClean="0"/>
              <a:t> or Dialogue - Both are partners  respecting their different fields with communication between them.</a:t>
            </a:r>
          </a:p>
          <a:p>
            <a:pPr marL="342900" indent="-342900">
              <a:buAutoNum type="arabicPeriod"/>
            </a:pPr>
            <a:r>
              <a:rPr lang="en-US" b="1" dirty="0" smtClean="0"/>
              <a:t>Confirmation</a:t>
            </a:r>
            <a:r>
              <a:rPr lang="en-US" dirty="0" smtClean="0"/>
              <a:t> or Integration - a systematic partnership with integration, natural theology like the anthropic principle. God “fine tuned” the universe. God uses evolution is create life. </a:t>
            </a:r>
            <a:endParaRPr lang="en-US" dirty="0"/>
          </a:p>
        </p:txBody>
      </p:sp>
    </p:spTree>
    <p:extLst>
      <p:ext uri="{BB962C8B-B14F-4D97-AF65-F5344CB8AC3E}">
        <p14:creationId xmlns:p14="http://schemas.microsoft.com/office/powerpoint/2010/main" val="2838516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3911007" cy="120032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Conflict</a:t>
            </a:r>
            <a:endParaRPr lang="en-US" sz="7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90600" y="2133600"/>
            <a:ext cx="7162800" cy="4524315"/>
          </a:xfrm>
          <a:prstGeom prst="rect">
            <a:avLst/>
          </a:prstGeom>
          <a:noFill/>
        </p:spPr>
        <p:txBody>
          <a:bodyPr wrap="square" rtlCol="0">
            <a:spAutoFit/>
          </a:bodyPr>
          <a:lstStyle/>
          <a:p>
            <a:r>
              <a:rPr lang="en-US" sz="2400" dirty="0" smtClean="0"/>
              <a:t>Two key books in the late 19</a:t>
            </a:r>
            <a:r>
              <a:rPr lang="en-US" sz="2400" baseline="30000" dirty="0" smtClean="0"/>
              <a:t>th</a:t>
            </a:r>
            <a:r>
              <a:rPr lang="en-US" sz="2400" dirty="0" smtClean="0"/>
              <a:t> century promoted the “conflict” view of science and the Bible.</a:t>
            </a:r>
          </a:p>
          <a:p>
            <a:endParaRPr lang="en-US" sz="2400" dirty="0"/>
          </a:p>
          <a:p>
            <a:pPr marL="342900" indent="-342900">
              <a:buAutoNum type="arabicPeriod"/>
            </a:pPr>
            <a:r>
              <a:rPr lang="en-US" sz="2400" i="1" dirty="0" smtClean="0"/>
              <a:t>History of the Conflict between Religion and Science </a:t>
            </a:r>
            <a:r>
              <a:rPr lang="en-US" sz="2400" dirty="0" smtClean="0"/>
              <a:t>by J.W. Draper.</a:t>
            </a:r>
          </a:p>
          <a:p>
            <a:pPr marL="342900" indent="-342900">
              <a:buAutoNum type="arabicPeriod"/>
            </a:pPr>
            <a:r>
              <a:rPr lang="en-US" sz="2400" i="1" dirty="0" smtClean="0"/>
              <a:t>A History of the Warfare of Science with Theology in Christendom </a:t>
            </a:r>
            <a:r>
              <a:rPr lang="en-US" sz="2400" dirty="0" smtClean="0"/>
              <a:t>by A.D. White. </a:t>
            </a:r>
          </a:p>
          <a:p>
            <a:endParaRPr lang="en-US" sz="2400" dirty="0" smtClean="0"/>
          </a:p>
          <a:p>
            <a:r>
              <a:rPr lang="en-US" sz="2400" dirty="0" smtClean="0"/>
              <a:t>Recent historians point out that the evidence presented in these books are highly selective and a more complex relationship existed while alternative views were more widely held.  The media pushes this conflict. </a:t>
            </a:r>
            <a:endParaRPr lang="en-US" sz="2400" dirty="0"/>
          </a:p>
        </p:txBody>
      </p:sp>
      <p:pic>
        <p:nvPicPr>
          <p:cNvPr id="2050" name="Picture 2" descr="Product Detail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15889"/>
            <a:ext cx="1904999"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980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7469096"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Scientific Materialism</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conflict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79170" y="2362200"/>
            <a:ext cx="7010400" cy="3693319"/>
          </a:xfrm>
          <a:prstGeom prst="rect">
            <a:avLst/>
          </a:prstGeom>
          <a:noFill/>
        </p:spPr>
        <p:txBody>
          <a:bodyPr wrap="square" rtlCol="0">
            <a:spAutoFit/>
          </a:bodyPr>
          <a:lstStyle/>
          <a:p>
            <a:r>
              <a:rPr lang="en-US" dirty="0" smtClean="0"/>
              <a:t>Materialism believes that only matter is reality.  Scientific Materialism adds that the scientific method is the only right path to truth.  Materialism also expresses reductionism which believes that all laws and theories are reducible to laws of physics and chemistry. All actions can be explained by material parts. There are no miracles. Reproducible data is needed. Nature replaces God. Examples of this view are Richard Dawkins, Edward O. Wilson,  and Carl Sagan. They fail to distinguish between scientific and philosophical questions. Some call this scientism in which science is the only way of understanding  the universe. </a:t>
            </a:r>
          </a:p>
          <a:p>
            <a:r>
              <a:rPr lang="en-US" dirty="0" smtClean="0"/>
              <a:t>Arthur Eddington tells of a fisherman only fishing with a 3 inch net and concludes there are no big fish in the ocean. Our method of fishing determines what we catch. If science is selective, its view of reality is incomplete. </a:t>
            </a:r>
            <a:endParaRPr lang="en-US" dirty="0"/>
          </a:p>
        </p:txBody>
      </p:sp>
    </p:spTree>
    <p:extLst>
      <p:ext uri="{BB962C8B-B14F-4D97-AF65-F5344CB8AC3E}">
        <p14:creationId xmlns:p14="http://schemas.microsoft.com/office/powerpoint/2010/main" val="4156359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1" y="304800"/>
            <a:ext cx="6239207"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Biblical literalism</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Conflict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90600" y="2133600"/>
            <a:ext cx="7239000" cy="4154984"/>
          </a:xfrm>
          <a:prstGeom prst="rect">
            <a:avLst/>
          </a:prstGeom>
          <a:noFill/>
        </p:spPr>
        <p:txBody>
          <a:bodyPr wrap="square" rtlCol="0">
            <a:spAutoFit/>
          </a:bodyPr>
          <a:lstStyle/>
          <a:p>
            <a:r>
              <a:rPr lang="en-US" sz="2400" dirty="0" smtClean="0"/>
              <a:t>Many take the Bible literally, but when pressed about certain verses they are forced to take it as symbolic. For example, the Book of Revelation has much symbolism.  Bible mentions the “four corners of the earth,” the “pillars of the earth” and the earth is immoveable. Are these literal? There are still those who take it literally. There is the flat earth society. There is the Tycho Brahe society who believe the sun revolves around the earth, all based on a literal reading of scripture, and of course, science. For them science is at war with God, and evolution seems to be the root of all social evil. </a:t>
            </a:r>
          </a:p>
        </p:txBody>
      </p:sp>
    </p:spTree>
    <p:extLst>
      <p:ext uri="{BB962C8B-B14F-4D97-AF65-F5344CB8AC3E}">
        <p14:creationId xmlns:p14="http://schemas.microsoft.com/office/powerpoint/2010/main" val="3458744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7106846.JPG"/>
          <p:cNvPicPr>
            <a:picLocks noChangeAspect="1"/>
          </p:cNvPicPr>
          <p:nvPr/>
        </p:nvPicPr>
        <p:blipFill>
          <a:blip r:embed="rId3" cstate="print"/>
          <a:srcRect b="4444"/>
          <a:stretch>
            <a:fillRect/>
          </a:stretch>
        </p:blipFill>
        <p:spPr>
          <a:xfrm>
            <a:off x="3733800" y="457200"/>
            <a:ext cx="4991099" cy="59436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3" name="TextBox 2"/>
          <p:cNvSpPr txBox="1"/>
          <p:nvPr/>
        </p:nvSpPr>
        <p:spPr>
          <a:xfrm>
            <a:off x="7010400" y="6488668"/>
            <a:ext cx="1828800" cy="369332"/>
          </a:xfrm>
          <a:prstGeom prst="rect">
            <a:avLst/>
          </a:prstGeom>
          <a:noFill/>
        </p:spPr>
        <p:txBody>
          <a:bodyPr wrap="square" rtlCol="0">
            <a:spAutoFit/>
          </a:bodyPr>
          <a:lstStyle/>
          <a:p>
            <a:r>
              <a:rPr lang="en-US" dirty="0" smtClean="0">
                <a:solidFill>
                  <a:schemeClr val="bg1"/>
                </a:solidFill>
              </a:rPr>
              <a:t>Gutenberg Bible</a:t>
            </a:r>
            <a:endParaRPr lang="en-US" dirty="0">
              <a:solidFill>
                <a:schemeClr val="bg1"/>
              </a:solidFill>
            </a:endParaRPr>
          </a:p>
        </p:txBody>
      </p:sp>
      <p:sp>
        <p:nvSpPr>
          <p:cNvPr id="4" name="Rectangle 3"/>
          <p:cNvSpPr/>
          <p:nvPr/>
        </p:nvSpPr>
        <p:spPr>
          <a:xfrm>
            <a:off x="0" y="26670"/>
            <a:ext cx="3581400" cy="6740307"/>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solidFill>
                  <a:srgbClr val="FF0000"/>
                </a:solidFill>
                <a:effectLst>
                  <a:outerShdw blurRad="25400" algn="tl" rotWithShape="0">
                    <a:srgbClr val="000000">
                      <a:alpha val="43000"/>
                    </a:srgbClr>
                  </a:outerShdw>
                </a:effectLst>
              </a:rPr>
              <a:t>Bible</a:t>
            </a:r>
          </a:p>
          <a:p>
            <a:pPr algn="ctr"/>
            <a:r>
              <a:rPr lang="en-US" sz="5400" b="1" cap="none" spc="150" dirty="0" smtClean="0">
                <a:ln w="11430"/>
                <a:solidFill>
                  <a:srgbClr val="FF0000"/>
                </a:solidFill>
                <a:effectLst>
                  <a:outerShdw blurRad="25400" algn="tl" rotWithShape="0">
                    <a:srgbClr val="000000">
                      <a:alpha val="43000"/>
                    </a:srgbClr>
                  </a:outerShdw>
                </a:effectLst>
              </a:rPr>
              <a:t>Inerrant</a:t>
            </a:r>
          </a:p>
          <a:p>
            <a:pPr algn="ctr"/>
            <a:r>
              <a:rPr lang="en-US" sz="5400" b="1" spc="150" dirty="0" smtClean="0">
                <a:ln w="11430"/>
                <a:solidFill>
                  <a:srgbClr val="FF0000"/>
                </a:solidFill>
                <a:effectLst>
                  <a:outerShdw blurRad="25400" algn="tl" rotWithShape="0">
                    <a:srgbClr val="000000">
                      <a:alpha val="43000"/>
                    </a:srgbClr>
                  </a:outerShdw>
                </a:effectLst>
              </a:rPr>
              <a:t>Infallible</a:t>
            </a:r>
          </a:p>
          <a:p>
            <a:pPr algn="ctr"/>
            <a:r>
              <a:rPr lang="en-US" sz="5400" b="1" cap="none" spc="150" dirty="0" smtClean="0">
                <a:ln w="11430"/>
                <a:solidFill>
                  <a:srgbClr val="FF0000"/>
                </a:solidFill>
                <a:effectLst>
                  <a:outerShdw blurRad="25400" algn="tl" rotWithShape="0">
                    <a:srgbClr val="000000">
                      <a:alpha val="43000"/>
                    </a:srgbClr>
                  </a:outerShdw>
                </a:effectLst>
              </a:rPr>
              <a:t>In Faith &amp;</a:t>
            </a:r>
          </a:p>
          <a:p>
            <a:pPr algn="ctr"/>
            <a:r>
              <a:rPr lang="en-US" sz="5400" b="1" spc="150" dirty="0" smtClean="0">
                <a:ln w="11430"/>
                <a:solidFill>
                  <a:srgbClr val="FF0000"/>
                </a:solidFill>
                <a:effectLst>
                  <a:outerShdw blurRad="25400" algn="tl" rotWithShape="0">
                    <a:srgbClr val="000000">
                      <a:alpha val="43000"/>
                    </a:srgbClr>
                  </a:outerShdw>
                </a:effectLst>
              </a:rPr>
              <a:t>Practice,</a:t>
            </a:r>
            <a:endParaRPr lang="en-US" sz="5400" b="1" cap="none" spc="150" dirty="0" smtClean="0">
              <a:ln w="11430"/>
              <a:solidFill>
                <a:srgbClr val="FF0000"/>
              </a:solidFill>
              <a:effectLst>
                <a:outerShdw blurRad="25400" algn="tl" rotWithShape="0">
                  <a:srgbClr val="000000">
                    <a:alpha val="43000"/>
                  </a:srgbClr>
                </a:outerShdw>
              </a:effectLst>
            </a:endParaRPr>
          </a:p>
          <a:p>
            <a:pPr algn="ctr"/>
            <a:r>
              <a:rPr lang="en-US" sz="5400" b="1" cap="none" spc="150" dirty="0" smtClean="0">
                <a:ln w="11430"/>
                <a:solidFill>
                  <a:srgbClr val="FF0000"/>
                </a:solidFill>
                <a:effectLst>
                  <a:outerShdw blurRad="25400" algn="tl" rotWithShape="0">
                    <a:srgbClr val="000000">
                      <a:alpha val="43000"/>
                    </a:srgbClr>
                  </a:outerShdw>
                </a:effectLst>
              </a:rPr>
              <a:t>Or </a:t>
            </a:r>
            <a:r>
              <a:rPr lang="en-US" sz="5400" b="1" spc="150" dirty="0" smtClean="0">
                <a:ln w="11430"/>
                <a:solidFill>
                  <a:srgbClr val="FF0000"/>
                </a:solidFill>
                <a:effectLst>
                  <a:outerShdw blurRad="25400" algn="tl" rotWithShape="0">
                    <a:srgbClr val="000000">
                      <a:alpha val="43000"/>
                    </a:srgbClr>
                  </a:outerShdw>
                </a:effectLst>
              </a:rPr>
              <a:t>a science book?</a:t>
            </a:r>
            <a:endParaRPr lang="en-US" sz="5400" b="1" cap="none" spc="150" dirty="0">
              <a:ln w="11430"/>
              <a:solidFill>
                <a:srgbClr val="FF0000"/>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7836248" cy="3970318"/>
          </a:xfrm>
          <a:prstGeom prst="rect">
            <a:avLst/>
          </a:prstGeom>
          <a:noFill/>
        </p:spPr>
        <p:txBody>
          <a:bodyPr wrap="none" lIns="91440" tIns="45720" rIns="91440" bIns="45720">
            <a:spAutoFit/>
          </a:bodyPr>
          <a:lstStyle/>
          <a:p>
            <a:pPr algn="ctr"/>
            <a:r>
              <a:rPr lang="en-US" sz="3600" b="1" cap="all" spc="0"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According to ii timothy 3:16, </a:t>
            </a:r>
          </a:p>
          <a:p>
            <a:pPr algn="ct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All scripture is profitable for </a:t>
            </a:r>
          </a:p>
          <a:p>
            <a:pPr algn="ctr"/>
            <a:r>
              <a:rPr lang="en-US"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Instruction in righteousness.</a:t>
            </a:r>
          </a:p>
          <a:p>
            <a:pPr algn="ct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It does not say for instruction</a:t>
            </a:r>
          </a:p>
          <a:p>
            <a:pPr algn="ctr"/>
            <a:r>
              <a:rPr lang="en-US"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 geology or chemistry.</a:t>
            </a:r>
          </a:p>
          <a:p>
            <a:pPr algn="ct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bible is not meant to be a </a:t>
            </a:r>
          </a:p>
          <a:p>
            <a:pPr algn="ctr"/>
            <a:r>
              <a:rPr lang="en-US"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Science book, but a spiritual book.</a:t>
            </a:r>
            <a:endParaRPr lang="en-US"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Rectangle 2"/>
          <p:cNvSpPr/>
          <p:nvPr/>
        </p:nvSpPr>
        <p:spPr>
          <a:xfrm rot="21193072">
            <a:off x="1070700" y="5057748"/>
            <a:ext cx="6482865" cy="769441"/>
          </a:xfrm>
          <a:prstGeom prst="rect">
            <a:avLst/>
          </a:prstGeom>
        </p:spPr>
        <p:txBody>
          <a:bodyPr wrap="none">
            <a:spAutoFit/>
          </a:bodyPr>
          <a:lstStyle/>
          <a:p>
            <a:r>
              <a:rPr lang="en-US" sz="4400" kern="10" dirty="0" smtClean="0">
                <a:ln w="9525">
                  <a:round/>
                  <a:headEnd/>
                  <a:tailEnd/>
                </a:ln>
                <a:solidFill>
                  <a:schemeClr val="accent3">
                    <a:lumMod val="60000"/>
                    <a:lumOff val="40000"/>
                  </a:schemeClr>
                </a:solidFill>
                <a:latin typeface="Impact"/>
              </a:rPr>
              <a:t>Bible is not a science book!</a:t>
            </a:r>
            <a:endParaRPr lang="en-US" sz="4400" dirty="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4718" y="228600"/>
            <a:ext cx="663457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Jewish Background</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62000" y="1752600"/>
            <a:ext cx="7467600" cy="3908762"/>
          </a:xfrm>
          <a:prstGeom prst="rect">
            <a:avLst/>
          </a:prstGeom>
          <a:noFill/>
        </p:spPr>
        <p:txBody>
          <a:bodyPr wrap="square" rtlCol="0">
            <a:spAutoFit/>
          </a:bodyPr>
          <a:lstStyle/>
          <a:p>
            <a:r>
              <a:rPr lang="en-US" sz="4400" b="1" dirty="0" smtClean="0"/>
              <a:t>Philo </a:t>
            </a:r>
            <a:r>
              <a:rPr lang="en-US" sz="3600" b="1" dirty="0" smtClean="0"/>
              <a:t>(20 BC to 50 AD)</a:t>
            </a:r>
          </a:p>
          <a:p>
            <a:endParaRPr lang="en-US" dirty="0"/>
          </a:p>
          <a:p>
            <a:r>
              <a:rPr lang="en-US" sz="2400" dirty="0"/>
              <a:t>2</a:t>
            </a:r>
            <a:r>
              <a:rPr lang="en-US" sz="2400" dirty="0" smtClean="0"/>
              <a:t> ways of interpreting the Scriptures</a:t>
            </a:r>
          </a:p>
          <a:p>
            <a:endParaRPr lang="en-US" dirty="0"/>
          </a:p>
          <a:p>
            <a:pPr marL="342900" indent="-342900">
              <a:buAutoNum type="arabicPeriod"/>
            </a:pPr>
            <a:r>
              <a:rPr lang="en-US" b="1" dirty="0" smtClean="0"/>
              <a:t>Literally:  </a:t>
            </a:r>
            <a:r>
              <a:rPr lang="en-US" dirty="0" smtClean="0"/>
              <a:t>The literal meaning was for human need, and not that important.</a:t>
            </a:r>
          </a:p>
          <a:p>
            <a:pPr marL="342900" indent="-342900">
              <a:buAutoNum type="arabicPeriod"/>
            </a:pPr>
            <a:endParaRPr lang="en-US" dirty="0"/>
          </a:p>
          <a:p>
            <a:pPr marL="342900" indent="-342900">
              <a:buAutoNum type="arabicPeriod"/>
            </a:pPr>
            <a:r>
              <a:rPr lang="en-US" b="1" dirty="0" smtClean="0"/>
              <a:t>Allegorically: </a:t>
            </a:r>
            <a:r>
              <a:rPr lang="en-US" dirty="0"/>
              <a:t>T</a:t>
            </a:r>
            <a:r>
              <a:rPr lang="en-US" dirty="0" smtClean="0"/>
              <a:t>his was the more important spiritual meaning.</a:t>
            </a:r>
            <a:r>
              <a:rPr lang="en-US" b="1" dirty="0" smtClean="0"/>
              <a:t> </a:t>
            </a:r>
          </a:p>
          <a:p>
            <a:r>
              <a:rPr lang="en-US" dirty="0" smtClean="0">
                <a:effectLst/>
              </a:rPr>
              <a:t>Greek allegory had preceded Philo in this field. As the Stoic allegorists sought in Homer the basis for their philosophic teachings, so the Jewish allegorists, and especially Philo, went to the Old Testament. Following the methods of Stoic allegory, they interpreted the Bible philosophically. </a:t>
            </a:r>
            <a:r>
              <a:rPr lang="en-US" dirty="0" smtClean="0"/>
              <a:t>Wikipedia</a:t>
            </a:r>
            <a:endParaRPr lang="en-US" dirty="0"/>
          </a:p>
        </p:txBody>
      </p:sp>
    </p:spTree>
    <p:extLst>
      <p:ext uri="{BB962C8B-B14F-4D97-AF65-F5344CB8AC3E}">
        <p14:creationId xmlns:p14="http://schemas.microsoft.com/office/powerpoint/2010/main" val="2493977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2729" y="152400"/>
            <a:ext cx="451854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Early Church</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38200" y="1447800"/>
            <a:ext cx="7162800" cy="5047536"/>
          </a:xfrm>
          <a:prstGeom prst="rect">
            <a:avLst/>
          </a:prstGeom>
          <a:noFill/>
        </p:spPr>
        <p:txBody>
          <a:bodyPr wrap="square" rtlCol="0">
            <a:spAutoFit/>
          </a:bodyPr>
          <a:lstStyle/>
          <a:p>
            <a:r>
              <a:rPr lang="en-US" sz="2400" b="1" dirty="0" smtClean="0">
                <a:effectLst/>
              </a:rPr>
              <a:t>Eusebius of Caesarea </a:t>
            </a:r>
          </a:p>
          <a:p>
            <a:r>
              <a:rPr lang="en-US" dirty="0" smtClean="0">
                <a:effectLst/>
              </a:rPr>
              <a:t>Eusebius of Caesarea wrote a book called </a:t>
            </a:r>
            <a:r>
              <a:rPr lang="en-US" i="1" dirty="0" smtClean="0">
                <a:effectLst/>
              </a:rPr>
              <a:t>Preparation of the Gospel </a:t>
            </a:r>
            <a:r>
              <a:rPr lang="en-US" dirty="0" smtClean="0">
                <a:effectLst/>
              </a:rPr>
              <a:t>around 314 AD (Eusebius 1981, v; Mras 1954). He discusses different Greek philosophies showing how some are similar to the Bible, and how some are contrary. The following is a compilation of Greek views of the shape of the earth: </a:t>
            </a:r>
          </a:p>
          <a:p>
            <a:r>
              <a:rPr lang="en-US" b="1" dirty="0" smtClean="0">
                <a:effectLst/>
              </a:rPr>
              <a:t>Thales and the Stoics:</a:t>
            </a:r>
            <a:r>
              <a:rPr lang="en-US" dirty="0" smtClean="0">
                <a:effectLst/>
              </a:rPr>
              <a:t> the earth is spherical. </a:t>
            </a:r>
          </a:p>
          <a:p>
            <a:r>
              <a:rPr lang="en-US" b="1" dirty="0" smtClean="0">
                <a:effectLst/>
              </a:rPr>
              <a:t>Anaximander:</a:t>
            </a:r>
            <a:r>
              <a:rPr lang="en-US" dirty="0" smtClean="0">
                <a:effectLst/>
              </a:rPr>
              <a:t> it is like a stone pillar supporting the surfaces. </a:t>
            </a:r>
          </a:p>
          <a:p>
            <a:r>
              <a:rPr lang="en-US" b="1" dirty="0" smtClean="0">
                <a:effectLst/>
              </a:rPr>
              <a:t>Anaximenes: </a:t>
            </a:r>
            <a:r>
              <a:rPr lang="en-US" dirty="0" smtClean="0">
                <a:effectLst/>
              </a:rPr>
              <a:t>like a table. </a:t>
            </a:r>
          </a:p>
          <a:p>
            <a:r>
              <a:rPr lang="en-US" b="1" dirty="0" smtClean="0">
                <a:effectLst/>
              </a:rPr>
              <a:t>Leucippus:</a:t>
            </a:r>
            <a:r>
              <a:rPr lang="en-US" dirty="0" smtClean="0">
                <a:effectLst/>
              </a:rPr>
              <a:t> like a kettle-drum. </a:t>
            </a:r>
          </a:p>
          <a:p>
            <a:r>
              <a:rPr lang="en-US" b="1" dirty="0" smtClean="0">
                <a:effectLst/>
              </a:rPr>
              <a:t>Democritus:</a:t>
            </a:r>
            <a:r>
              <a:rPr lang="en-US" dirty="0" smtClean="0">
                <a:effectLst/>
              </a:rPr>
              <a:t> like a disk in its extension, but hollow in the middle. </a:t>
            </a:r>
          </a:p>
          <a:p>
            <a:r>
              <a:rPr lang="en-US" sz="2000" dirty="0" smtClean="0">
                <a:effectLst/>
              </a:rPr>
              <a:t>       But Moses and the oracles of the Hebrews trouble themselves about none of these things; and with good reason, because it was thought that those who busied themselves about these matters gained no benefit in regard to the right conduct of life (Eusebius 1981, 913, 869). </a:t>
            </a:r>
          </a:p>
          <a:p>
            <a:endParaRPr lang="en-US" dirty="0"/>
          </a:p>
        </p:txBody>
      </p:sp>
    </p:spTree>
    <p:extLst>
      <p:ext uri="{BB962C8B-B14F-4D97-AF65-F5344CB8AC3E}">
        <p14:creationId xmlns:p14="http://schemas.microsoft.com/office/powerpoint/2010/main" val="1426605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763000" cy="6463308"/>
          </a:xfrm>
          <a:prstGeom prst="rect">
            <a:avLst/>
          </a:prstGeom>
          <a:noFill/>
        </p:spPr>
        <p:txBody>
          <a:bodyPr wrap="square" rtlCol="0">
            <a:spAutoFit/>
          </a:bodyPr>
          <a:lstStyle/>
          <a:p>
            <a:r>
              <a:rPr lang="en-US" sz="2000" b="1" dirty="0" smtClean="0">
                <a:effectLst/>
              </a:rPr>
              <a:t>Cosmas Indicopleustes </a:t>
            </a:r>
          </a:p>
          <a:p>
            <a:r>
              <a:rPr lang="en-US" dirty="0" smtClean="0">
                <a:effectLst/>
              </a:rPr>
              <a:t>An Egyptian monk named Cosmas Indicopleustes wrote a book called </a:t>
            </a:r>
            <a:r>
              <a:rPr lang="en-US" i="1" dirty="0" smtClean="0">
                <a:effectLst/>
              </a:rPr>
              <a:t>Christian Topography </a:t>
            </a:r>
            <a:r>
              <a:rPr lang="en-US" dirty="0" smtClean="0">
                <a:effectLst/>
              </a:rPr>
              <a:t>around 547 AD (McCrindle 1897, iv-x). Cosmas was probably a native of Alexandria. Because he was a merchant, he traveled to seas and countries that were far from home. There were many ecclesiastical controversies in his day. Cosmas probably belonged to the Nestorian sect. </a:t>
            </a:r>
          </a:p>
          <a:p>
            <a:r>
              <a:rPr lang="en-US" dirty="0" smtClean="0">
                <a:effectLst/>
              </a:rPr>
              <a:t>The basic purpose of his book was to refute from scripture and common sense, the impious pagan beliefs that the earth was a sphere, and the center around which the heavens which were also a sphere, revolved. He also wrote against antipodes which means that people would be standing on their heads on the other side of the spherical earth. </a:t>
            </a:r>
          </a:p>
          <a:p>
            <a:r>
              <a:rPr lang="en-US" dirty="0" smtClean="0">
                <a:effectLst/>
              </a:rPr>
              <a:t>Cosmas shaped the world through his literal interpretation of Hebrews 9:23-24 which says: </a:t>
            </a:r>
          </a:p>
          <a:p>
            <a:r>
              <a:rPr lang="en-US" dirty="0" smtClean="0">
                <a:effectLst/>
              </a:rPr>
              <a:t>It was therefore necessary that the patterns of things in the heavens should be purified with these, but the heavenly things themselves with better sacrifices that these. For Christ is not entered into the holy places made with hands, which are the figures of the true; but into heaven itself, now to appear in the presence of God for us. </a:t>
            </a:r>
          </a:p>
          <a:p>
            <a:r>
              <a:rPr lang="en-US" dirty="0" smtClean="0">
                <a:effectLst/>
              </a:rPr>
              <a:t>The tabernacle was a pattern of the universe. The tabernacle is divided into two parts by means of a veil. This symbolizes the division of the universe into two worlds, an upper and lower, by means of the firmament. The table of shew-bread with its waved border represented the earth surrounded by the ocean. Since the table was twice as long as it was wide, and was place lengthwise from East to West, the earth also is a rectangular shape extending in length from East to West twice as long as it is wide. The surrounding ocean is unnavigable, and is surrounded by another earth which is the seat of paradise, and the abode of man until the flood when Noah was carried over to this earth.</a:t>
            </a:r>
            <a:endParaRPr lang="en-US" dirty="0"/>
          </a:p>
        </p:txBody>
      </p:sp>
    </p:spTree>
    <p:extLst>
      <p:ext uri="{BB962C8B-B14F-4D97-AF65-F5344CB8AC3E}">
        <p14:creationId xmlns:p14="http://schemas.microsoft.com/office/powerpoint/2010/main" val="1600574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File:WorldMapCosmasIndicopleust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819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057400" y="228600"/>
            <a:ext cx="4114800" cy="369332"/>
          </a:xfrm>
          <a:prstGeom prst="rect">
            <a:avLst/>
          </a:prstGeom>
          <a:noFill/>
        </p:spPr>
        <p:txBody>
          <a:bodyPr wrap="square" rtlCol="0">
            <a:spAutoFit/>
          </a:bodyPr>
          <a:lstStyle/>
          <a:p>
            <a:endParaRPr lang="en-US" dirty="0"/>
          </a:p>
        </p:txBody>
      </p:sp>
      <p:sp>
        <p:nvSpPr>
          <p:cNvPr id="3" name="TextBox 2"/>
          <p:cNvSpPr txBox="1"/>
          <p:nvPr/>
        </p:nvSpPr>
        <p:spPr>
          <a:xfrm>
            <a:off x="304800" y="13216"/>
            <a:ext cx="8305800" cy="861774"/>
          </a:xfrm>
          <a:prstGeom prst="rect">
            <a:avLst/>
          </a:prstGeom>
          <a:noFill/>
        </p:spPr>
        <p:txBody>
          <a:bodyPr wrap="square" rtlCol="0">
            <a:spAutoFit/>
          </a:bodyPr>
          <a:lstStyle/>
          <a:p>
            <a:r>
              <a:rPr lang="en-US" sz="3200" b="1" dirty="0" smtClean="0">
                <a:effectLst/>
              </a:rPr>
              <a:t>Cosmas Indicopleustes’ World Map </a:t>
            </a:r>
          </a:p>
          <a:p>
            <a:endParaRPr lang="en-US" dirty="0"/>
          </a:p>
        </p:txBody>
      </p:sp>
    </p:spTree>
    <p:extLst>
      <p:ext uri="{BB962C8B-B14F-4D97-AF65-F5344CB8AC3E}">
        <p14:creationId xmlns:p14="http://schemas.microsoft.com/office/powerpoint/2010/main" val="2433422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219200"/>
            <a:ext cx="7467600" cy="5139869"/>
          </a:xfrm>
          <a:prstGeom prst="rect">
            <a:avLst/>
          </a:prstGeom>
          <a:noFill/>
        </p:spPr>
        <p:txBody>
          <a:bodyPr wrap="square" rtlCol="0">
            <a:spAutoFit/>
          </a:bodyPr>
          <a:lstStyle/>
          <a:p>
            <a:r>
              <a:rPr lang="en-US" sz="2400" dirty="0" smtClean="0">
                <a:effectLst/>
              </a:rPr>
              <a:t>In "</a:t>
            </a:r>
            <a:r>
              <a:rPr lang="en-US" sz="2400" i="1" dirty="0" smtClean="0">
                <a:effectLst/>
              </a:rPr>
              <a:t>The Literal Interpretation of Genesis,</a:t>
            </a:r>
            <a:r>
              <a:rPr lang="en-US" sz="2400" dirty="0" smtClean="0">
                <a:effectLst/>
              </a:rPr>
              <a:t>" Augustine took the view that everything in the universe was created simultaneously by God, and not in seven calendar days like a plain account of Genesis would require. He argued that the six-day structure of creation presented in the book of Genesis represents a logical framework, rather than the passage of time in a physical way - it would bear a spiritual, rather than physical, meaning, which is no less literal. One reason for this interpretation is the passage in Sirach 18:1, </a:t>
            </a:r>
            <a:r>
              <a:rPr lang="en-US" sz="2400" i="1" dirty="0" smtClean="0">
                <a:effectLst/>
              </a:rPr>
              <a:t>creavit omni simul</a:t>
            </a:r>
            <a:r>
              <a:rPr lang="en-US" sz="2400" dirty="0" smtClean="0">
                <a:effectLst/>
              </a:rPr>
              <a:t> ("he created all things at once"), which Augustine took as proof that the days of Genesis 1 had to be taken non-literally.</a:t>
            </a:r>
            <a:r>
              <a:rPr lang="en-US" sz="2400" baseline="30000" dirty="0" smtClean="0"/>
              <a:t>wikipedia</a:t>
            </a:r>
          </a:p>
          <a:p>
            <a:endParaRPr lang="en-US" sz="2400" baseline="30000" dirty="0" smtClean="0"/>
          </a:p>
          <a:p>
            <a:r>
              <a:rPr lang="en-US" sz="2400" dirty="0" smtClean="0"/>
              <a:t>Science is seen as the handmaiden of the Bible.</a:t>
            </a:r>
            <a:endParaRPr lang="en-US" sz="2400" baseline="30000" dirty="0" smtClean="0"/>
          </a:p>
        </p:txBody>
      </p:sp>
      <p:sp>
        <p:nvSpPr>
          <p:cNvPr id="3" name="Rectangle 2"/>
          <p:cNvSpPr/>
          <p:nvPr/>
        </p:nvSpPr>
        <p:spPr>
          <a:xfrm>
            <a:off x="171115" y="152400"/>
            <a:ext cx="440088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St Augustine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977892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763000" cy="6340197"/>
          </a:xfrm>
          <a:prstGeom prst="rect">
            <a:avLst/>
          </a:prstGeom>
          <a:noFill/>
        </p:spPr>
        <p:txBody>
          <a:bodyPr wrap="square" rtlCol="0">
            <a:spAutoFit/>
          </a:bodyPr>
          <a:lstStyle/>
          <a:p>
            <a:r>
              <a:rPr lang="en-US" sz="2800" b="1" dirty="0" smtClean="0">
                <a:effectLst/>
              </a:rPr>
              <a:t>St. Augustine </a:t>
            </a:r>
          </a:p>
          <a:p>
            <a:r>
              <a:rPr lang="en-US" dirty="0" smtClean="0">
                <a:effectLst/>
              </a:rPr>
              <a:t>The book of Genesis occupied much of Augustine's thoughts through the years. He constantly defended the view that God created all things good. He wanted the literal meaning of Genesis to be understood so he wrote twelve books called De Genesi as Litteram. In </a:t>
            </a:r>
            <a:r>
              <a:rPr lang="en-US" dirty="0"/>
              <a:t>b</a:t>
            </a:r>
            <a:r>
              <a:rPr lang="en-US" dirty="0" smtClean="0">
                <a:effectLst/>
              </a:rPr>
              <a:t>ook two chapter nine, Augustine discusses the shape of heaven as follows: </a:t>
            </a:r>
          </a:p>
          <a:p>
            <a:r>
              <a:rPr lang="en-US" dirty="0" smtClean="0">
                <a:effectLst/>
              </a:rPr>
              <a:t>It is also frequently asked what our belief must be about the form and shape of heaven according to Sacred scripture. Many scholars engaged in lengthy discussions on these matters, but the sacred writers with their deeper wisdom have omitted them. Such subjects are of no profit for those who seek beatitude, and, what is worse, they take up very precious time that ought to be given to what is spiritually beneficial. What concern is it of mine whether heaven is like a sphere and the earth is enclosed by it and suspended in the middle of the universe, or whether heaven like a disk above the earth covers it over on one side? </a:t>
            </a:r>
          </a:p>
          <a:p>
            <a:r>
              <a:rPr lang="en-US" dirty="0" smtClean="0">
                <a:effectLst/>
              </a:rPr>
              <a:t>But the credibility of Scripture is at stake, and as I have indicated more than once, there is danger that a man uninstructed in divine revelation, discovering something in Scripture or hearing from it something that seems to be at variance with the knowledge he has acquired, may resolutely withhold his assent in other matters where Scripture presents useful admonitions, narratives, or declarations. Hence, I must say briefly that in the matter of the shape of heaven the sacred writers knew the truth, but that the Spirit of God, who spoke through them, did not wish to teach men these facts that would be of no avail for their salvation.  </a:t>
            </a:r>
          </a:p>
          <a:p>
            <a:endParaRPr lang="en-US" dirty="0"/>
          </a:p>
        </p:txBody>
      </p:sp>
    </p:spTree>
    <p:extLst>
      <p:ext uri="{BB962C8B-B14F-4D97-AF65-F5344CB8AC3E}">
        <p14:creationId xmlns:p14="http://schemas.microsoft.com/office/powerpoint/2010/main" val="2904577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Roger-bacon-statu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75" y="-14605"/>
            <a:ext cx="5762625"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98513" y="0"/>
            <a:ext cx="444121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Roger</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Bacon</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4648200" y="5787390"/>
            <a:ext cx="3581400" cy="381000"/>
          </a:xfrm>
          <a:prstGeom prst="rect">
            <a:avLst/>
          </a:prstGeom>
          <a:noFill/>
        </p:spPr>
        <p:txBody>
          <a:bodyPr wrap="square" rtlCol="0">
            <a:spAutoFit/>
          </a:bodyPr>
          <a:lstStyle/>
          <a:p>
            <a:r>
              <a:rPr lang="en-US" dirty="0" smtClean="0"/>
              <a:t>Photograph taken by Michael Reeve</a:t>
            </a:r>
            <a:endParaRPr lang="en-US" dirty="0"/>
          </a:p>
        </p:txBody>
      </p:sp>
      <p:sp>
        <p:nvSpPr>
          <p:cNvPr id="4" name="TextBox 3"/>
          <p:cNvSpPr txBox="1"/>
          <p:nvPr/>
        </p:nvSpPr>
        <p:spPr>
          <a:xfrm>
            <a:off x="183273" y="923330"/>
            <a:ext cx="3182862" cy="5909310"/>
          </a:xfrm>
          <a:prstGeom prst="rect">
            <a:avLst/>
          </a:prstGeom>
          <a:noFill/>
        </p:spPr>
        <p:txBody>
          <a:bodyPr wrap="square" rtlCol="0">
            <a:spAutoFit/>
          </a:bodyPr>
          <a:lstStyle/>
          <a:p>
            <a:r>
              <a:rPr lang="en-US" b="1" dirty="0" smtClean="0">
                <a:effectLst/>
              </a:rPr>
              <a:t>Roger Bacon</a:t>
            </a:r>
            <a:r>
              <a:rPr lang="en-US" dirty="0" smtClean="0">
                <a:effectLst/>
              </a:rPr>
              <a:t>, also known as </a:t>
            </a:r>
            <a:r>
              <a:rPr lang="en-US" b="1" i="1" dirty="0" smtClean="0">
                <a:effectLst/>
              </a:rPr>
              <a:t>Doctor Mirabilis</a:t>
            </a:r>
            <a:r>
              <a:rPr lang="en-US" dirty="0" smtClean="0">
                <a:effectLst/>
              </a:rPr>
              <a:t> meaning "wonderful teacher", was an English philosopher</a:t>
            </a:r>
            <a:r>
              <a:rPr lang="en-US" dirty="0"/>
              <a:t> </a:t>
            </a:r>
            <a:r>
              <a:rPr lang="en-US" dirty="0" smtClean="0">
                <a:effectLst/>
              </a:rPr>
              <a:t>and Franciscan friar who emphasized the study of nature through empirical methods.  He was probably born about 1213 AD.  He </a:t>
            </a:r>
            <a:r>
              <a:rPr lang="en-US" dirty="0"/>
              <a:t>wrote his </a:t>
            </a:r>
            <a:r>
              <a:rPr lang="en-US" b="1" i="1" dirty="0"/>
              <a:t>Opus Magnus </a:t>
            </a:r>
            <a:r>
              <a:rPr lang="en-US" dirty="0"/>
              <a:t>for Pope Clement </a:t>
            </a:r>
            <a:r>
              <a:rPr lang="en-US" dirty="0" smtClean="0"/>
              <a:t>IV. Roger who pushed the experimental method </a:t>
            </a:r>
            <a:r>
              <a:rPr lang="en-US" dirty="0"/>
              <a:t>discovered that light can be split into the colors of the rainbow. The rainbow being explained by natural light upset the church that saw the rainbow as miraculous. </a:t>
            </a:r>
            <a:r>
              <a:rPr lang="en-US" dirty="0" smtClean="0"/>
              <a:t>That Roger </a:t>
            </a:r>
            <a:r>
              <a:rPr lang="en-US" dirty="0"/>
              <a:t>was put under house arrest by Jerome of </a:t>
            </a:r>
            <a:r>
              <a:rPr lang="en-US" dirty="0" smtClean="0"/>
              <a:t>Ascoli</a:t>
            </a:r>
            <a:r>
              <a:rPr lang="en-US" dirty="0"/>
              <a:t> </a:t>
            </a:r>
            <a:r>
              <a:rPr lang="en-US" dirty="0" smtClean="0"/>
              <a:t> (Pope) was questioned by scholars today.</a:t>
            </a:r>
            <a:endParaRPr lang="en-US" dirty="0"/>
          </a:p>
        </p:txBody>
      </p:sp>
    </p:spTree>
    <p:extLst>
      <p:ext uri="{BB962C8B-B14F-4D97-AF65-F5344CB8AC3E}">
        <p14:creationId xmlns:p14="http://schemas.microsoft.com/office/powerpoint/2010/main" val="3095653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Rectangle 2"/>
          <p:cNvSpPr/>
          <p:nvPr/>
        </p:nvSpPr>
        <p:spPr>
          <a:xfrm>
            <a:off x="0" y="0"/>
            <a:ext cx="438729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6">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Rainbow</a:t>
            </a:r>
            <a:endParaRPr lang="en-US" sz="5400" b="1" cap="all" spc="0" dirty="0">
              <a:ln/>
              <a:solidFill>
                <a:schemeClr val="accent6">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304800" y="1219200"/>
            <a:ext cx="5105400" cy="1077218"/>
          </a:xfrm>
          <a:prstGeom prst="rect">
            <a:avLst/>
          </a:prstGeom>
          <a:noFill/>
        </p:spPr>
        <p:txBody>
          <a:bodyPr wrap="square" rtlCol="0">
            <a:spAutoFit/>
          </a:bodyPr>
          <a:lstStyle/>
          <a:p>
            <a:r>
              <a:rPr lang="en-US" sz="3200" b="1" dirty="0" smtClean="0"/>
              <a:t>Roger Bacon: The rainbow is a natural phenomena.</a:t>
            </a:r>
            <a:endParaRPr lang="en-US" sz="3200" b="1" dirty="0"/>
          </a:p>
        </p:txBody>
      </p:sp>
      <p:sp>
        <p:nvSpPr>
          <p:cNvPr id="5" name="TextBox 4"/>
          <p:cNvSpPr txBox="1"/>
          <p:nvPr/>
        </p:nvSpPr>
        <p:spPr>
          <a:xfrm>
            <a:off x="4267200" y="4085302"/>
            <a:ext cx="4648200" cy="954107"/>
          </a:xfrm>
          <a:prstGeom prst="rect">
            <a:avLst/>
          </a:prstGeom>
          <a:noFill/>
        </p:spPr>
        <p:txBody>
          <a:bodyPr wrap="square" rtlCol="0">
            <a:spAutoFit/>
          </a:bodyPr>
          <a:lstStyle/>
          <a:p>
            <a:r>
              <a:rPr lang="en-US" sz="2800" b="1" dirty="0" smtClean="0"/>
              <a:t>The Church: The rainbow is a miracle from God.</a:t>
            </a:r>
            <a:endParaRPr lang="en-US" sz="2800" b="1" dirty="0"/>
          </a:p>
        </p:txBody>
      </p:sp>
      <p:sp>
        <p:nvSpPr>
          <p:cNvPr id="6" name="TextBox 5"/>
          <p:cNvSpPr txBox="1"/>
          <p:nvPr/>
        </p:nvSpPr>
        <p:spPr>
          <a:xfrm>
            <a:off x="1524000" y="6400800"/>
            <a:ext cx="2438400" cy="369332"/>
          </a:xfrm>
          <a:prstGeom prst="rect">
            <a:avLst/>
          </a:prstGeom>
          <a:noFill/>
        </p:spPr>
        <p:txBody>
          <a:bodyPr wrap="square" rtlCol="0">
            <a:spAutoFit/>
          </a:bodyPr>
          <a:lstStyle/>
          <a:p>
            <a:r>
              <a:rPr lang="en-US" dirty="0" smtClean="0"/>
              <a:t>Niagara Falls</a:t>
            </a:r>
            <a:endParaRPr lang="en-US" dirty="0"/>
          </a:p>
        </p:txBody>
      </p:sp>
    </p:spTree>
    <p:extLst>
      <p:ext uri="{BB962C8B-B14F-4D97-AF65-F5344CB8AC3E}">
        <p14:creationId xmlns:p14="http://schemas.microsoft.com/office/powerpoint/2010/main" val="2874917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sharpenSoften amount="-73000"/>
                    </a14:imgEffect>
                  </a14:imgLayer>
                </a14:imgProps>
              </a:ext>
              <a:ext uri="{28A0092B-C50C-407E-A947-70E740481C1C}">
                <a14:useLocalDpi xmlns:a14="http://schemas.microsoft.com/office/drawing/2010/main" val="0"/>
              </a:ext>
            </a:extLst>
          </a:blip>
          <a:stretch>
            <a:fillRect/>
          </a:stretch>
        </p:blipFill>
        <p:spPr>
          <a:xfrm>
            <a:off x="0" y="0"/>
            <a:ext cx="9144000" cy="6857999"/>
          </a:xfrm>
          <a:prstGeom prst="rect">
            <a:avLst/>
          </a:prstGeom>
          <a:noFill/>
        </p:spPr>
      </p:pic>
      <p:sp>
        <p:nvSpPr>
          <p:cNvPr id="2" name="Rectangle 1"/>
          <p:cNvSpPr/>
          <p:nvPr/>
        </p:nvSpPr>
        <p:spPr>
          <a:xfrm>
            <a:off x="304800" y="152400"/>
            <a:ext cx="261097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Galileo</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Rectangle 4"/>
          <p:cNvSpPr/>
          <p:nvPr/>
        </p:nvSpPr>
        <p:spPr>
          <a:xfrm>
            <a:off x="5562600" y="5638800"/>
            <a:ext cx="335482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telescope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TextBox 5"/>
          <p:cNvSpPr txBox="1"/>
          <p:nvPr/>
        </p:nvSpPr>
        <p:spPr>
          <a:xfrm>
            <a:off x="304800" y="1981200"/>
            <a:ext cx="4876800" cy="3108543"/>
          </a:xfrm>
          <a:prstGeom prst="rect">
            <a:avLst/>
          </a:prstGeom>
          <a:noFill/>
        </p:spPr>
        <p:txBody>
          <a:bodyPr wrap="square" rtlCol="0">
            <a:spAutoFit/>
          </a:bodyPr>
          <a:lstStyle/>
          <a:p>
            <a:r>
              <a:rPr lang="en-US" sz="2800" b="1" dirty="0" smtClean="0">
                <a:ln>
                  <a:solidFill>
                    <a:schemeClr val="tx1"/>
                  </a:solidFill>
                </a:ln>
                <a:solidFill>
                  <a:srgbClr val="00B0F0"/>
                </a:solidFill>
              </a:rPr>
              <a:t>In 1610 Galileo turned his telescope toward the heavens and discovered some amazing things that upset the church because they showed heliocentricity, the earth and planets revolve around the sun</a:t>
            </a:r>
            <a:r>
              <a:rPr lang="en-US" sz="2800" b="1" dirty="0" smtClean="0">
                <a:ln>
                  <a:solidFill>
                    <a:schemeClr val="bg1">
                      <a:lumMod val="95000"/>
                    </a:schemeClr>
                  </a:solidFill>
                </a:ln>
                <a:solidFill>
                  <a:srgbClr val="00B0F0"/>
                </a:solidFill>
              </a:rPr>
              <a:t>.</a:t>
            </a:r>
            <a:endParaRPr lang="en-US" sz="2800" b="1" dirty="0">
              <a:ln>
                <a:solidFill>
                  <a:schemeClr val="bg1">
                    <a:lumMod val="95000"/>
                  </a:schemeClr>
                </a:solidFill>
              </a:ln>
              <a:solidFill>
                <a:srgbClr val="00B0F0"/>
              </a:solidFill>
            </a:endParaRPr>
          </a:p>
        </p:txBody>
      </p:sp>
    </p:spTree>
    <p:extLst>
      <p:ext uri="{BB962C8B-B14F-4D97-AF65-F5344CB8AC3E}">
        <p14:creationId xmlns:p14="http://schemas.microsoft.com/office/powerpoint/2010/main" val="2260135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93" y="0"/>
            <a:ext cx="9249833" cy="6858000"/>
          </a:xfrm>
          <a:prstGeom prst="rect">
            <a:avLst/>
          </a:prstGeom>
        </p:spPr>
      </p:pic>
      <p:sp>
        <p:nvSpPr>
          <p:cNvPr id="3" name="Rectangle 2"/>
          <p:cNvSpPr/>
          <p:nvPr/>
        </p:nvSpPr>
        <p:spPr>
          <a:xfrm>
            <a:off x="-26670" y="0"/>
            <a:ext cx="339291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Sun Spots</a:t>
            </a:r>
            <a:endParaRPr lang="en-US" sz="5400" b="1" cap="all" spc="0" dirty="0">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4814047" y="3962400"/>
            <a:ext cx="4267200" cy="2677656"/>
          </a:xfrm>
          <a:prstGeom prst="rect">
            <a:avLst/>
          </a:prstGeom>
          <a:noFill/>
        </p:spPr>
        <p:txBody>
          <a:bodyPr wrap="square" rtlCol="0">
            <a:spAutoFit/>
          </a:bodyPr>
          <a:lstStyle/>
          <a:p>
            <a:r>
              <a:rPr lang="en-US" sz="2400" b="1" dirty="0" smtClean="0"/>
              <a:t>When Galileo turned his telescope on the sun, he discovered sun spots. This upset the church because God’s creation was perfect. There could not be spots on God’s perfect creation.</a:t>
            </a:r>
            <a:endParaRPr lang="en-US" sz="2400" b="1" dirty="0"/>
          </a:p>
        </p:txBody>
      </p:sp>
    </p:spTree>
    <p:extLst>
      <p:ext uri="{BB962C8B-B14F-4D97-AF65-F5344CB8AC3E}">
        <p14:creationId xmlns:p14="http://schemas.microsoft.com/office/powerpoint/2010/main" val="3700446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8580"/>
            <a:ext cx="9144000" cy="6858000"/>
          </a:xfrm>
          <a:prstGeom prst="rect">
            <a:avLst/>
          </a:prstGeom>
        </p:spPr>
      </p:pic>
      <p:sp>
        <p:nvSpPr>
          <p:cNvPr id="3" name="Rectangle 2"/>
          <p:cNvSpPr/>
          <p:nvPr/>
        </p:nvSpPr>
        <p:spPr>
          <a:xfrm>
            <a:off x="-3810" y="0"/>
            <a:ext cx="547778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bg1">
                    <a:lumMod val="9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Jupiter’s Moons</a:t>
            </a:r>
            <a:endParaRPr lang="en-US" sz="5400" b="1" cap="all" spc="0" dirty="0">
              <a:ln/>
              <a:solidFill>
                <a:schemeClr val="bg1">
                  <a:lumMod val="9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4800600" y="3581400"/>
            <a:ext cx="3962400" cy="2677656"/>
          </a:xfrm>
          <a:prstGeom prst="rect">
            <a:avLst/>
          </a:prstGeom>
          <a:noFill/>
        </p:spPr>
        <p:txBody>
          <a:bodyPr wrap="square" rtlCol="0">
            <a:spAutoFit/>
          </a:bodyPr>
          <a:lstStyle/>
          <a:p>
            <a:r>
              <a:rPr lang="en-US" sz="2400" b="1" dirty="0" smtClean="0">
                <a:solidFill>
                  <a:schemeClr val="bg1">
                    <a:lumMod val="95000"/>
                  </a:schemeClr>
                </a:solidFill>
              </a:rPr>
              <a:t>When Galileo turned his telescope on Jupiter, he saw 4 moons circling around Jupiter. This upset the church because the sun, moon, planets, and stars all revolve around the earth. </a:t>
            </a:r>
            <a:endParaRPr lang="en-US" sz="2400" b="1" dirty="0">
              <a:solidFill>
                <a:schemeClr val="bg1">
                  <a:lumMod val="95000"/>
                </a:schemeClr>
              </a:solidFill>
            </a:endParaRPr>
          </a:p>
        </p:txBody>
      </p:sp>
    </p:spTree>
    <p:extLst>
      <p:ext uri="{BB962C8B-B14F-4D97-AF65-F5344CB8AC3E}">
        <p14:creationId xmlns:p14="http://schemas.microsoft.com/office/powerpoint/2010/main" val="4238325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0" y="0"/>
            <a:ext cx="234070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Moon </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3276600" y="3707130"/>
            <a:ext cx="4343400" cy="2677656"/>
          </a:xfrm>
          <a:prstGeom prst="rect">
            <a:avLst/>
          </a:prstGeom>
          <a:noFill/>
        </p:spPr>
        <p:txBody>
          <a:bodyPr wrap="square" rtlCol="0">
            <a:spAutoFit/>
          </a:bodyPr>
          <a:lstStyle/>
          <a:p>
            <a:r>
              <a:rPr lang="en-US" sz="2800" b="1" dirty="0" smtClean="0">
                <a:ln>
                  <a:solidFill>
                    <a:schemeClr val="tx1"/>
                  </a:solidFill>
                </a:ln>
                <a:solidFill>
                  <a:schemeClr val="tx2">
                    <a:lumMod val="60000"/>
                    <a:lumOff val="40000"/>
                  </a:schemeClr>
                </a:solidFill>
              </a:rPr>
              <a:t>When Galileo turned his telescope on the moon, he discovered mountains and craters. The church was upset because the moon was to be a perfect orb.</a:t>
            </a:r>
            <a:endParaRPr lang="en-US" sz="2800" b="1" dirty="0">
              <a:ln>
                <a:solidFill>
                  <a:schemeClr val="tx1"/>
                </a:solidFill>
              </a:ln>
              <a:solidFill>
                <a:schemeClr val="tx2">
                  <a:lumMod val="60000"/>
                  <a:lumOff val="40000"/>
                </a:schemeClr>
              </a:solidFill>
            </a:endParaRPr>
          </a:p>
        </p:txBody>
      </p:sp>
    </p:spTree>
    <p:extLst>
      <p:ext uri="{BB962C8B-B14F-4D97-AF65-F5344CB8AC3E}">
        <p14:creationId xmlns:p14="http://schemas.microsoft.com/office/powerpoint/2010/main" val="2489026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671"/>
            <a:ext cx="5698389" cy="6884671"/>
          </a:xfrm>
          <a:prstGeom prst="rect">
            <a:avLst/>
          </a:prstGeom>
        </p:spPr>
      </p:pic>
      <p:sp>
        <p:nvSpPr>
          <p:cNvPr id="3" name="Rectangle 2"/>
          <p:cNvSpPr/>
          <p:nvPr/>
        </p:nvSpPr>
        <p:spPr>
          <a:xfrm>
            <a:off x="3664936" y="6965"/>
            <a:ext cx="547906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rgbClr val="00B0F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Phases of venus</a:t>
            </a:r>
            <a:endParaRPr lang="en-US" sz="5400" b="1" cap="all" spc="0" dirty="0">
              <a:ln/>
              <a:solidFill>
                <a:srgbClr val="00B0F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5698388" y="2743200"/>
            <a:ext cx="3352800" cy="3416320"/>
          </a:xfrm>
          <a:prstGeom prst="rect">
            <a:avLst/>
          </a:prstGeom>
          <a:noFill/>
        </p:spPr>
        <p:txBody>
          <a:bodyPr wrap="square" rtlCol="0">
            <a:spAutoFit/>
          </a:bodyPr>
          <a:lstStyle/>
          <a:p>
            <a:r>
              <a:rPr lang="en-US" sz="2400" b="1" dirty="0" smtClean="0">
                <a:ln>
                  <a:solidFill>
                    <a:schemeClr val="tx1"/>
                  </a:solidFill>
                </a:ln>
                <a:solidFill>
                  <a:srgbClr val="00B0F0"/>
                </a:solidFill>
              </a:rPr>
              <a:t>When Galileo turned his telescope on the Venus, he discovered it went through phases like the moon. This upset the church because Venus was not suppose to go through phases; it was a perfect orb. </a:t>
            </a:r>
            <a:endParaRPr lang="en-US" sz="2400" dirty="0">
              <a:ln>
                <a:solidFill>
                  <a:schemeClr val="tx1"/>
                </a:solidFill>
              </a:ln>
              <a:solidFill>
                <a:srgbClr val="00B0F0"/>
              </a:solidFill>
            </a:endParaRPr>
          </a:p>
        </p:txBody>
      </p:sp>
    </p:spTree>
    <p:extLst>
      <p:ext uri="{BB962C8B-B14F-4D97-AF65-F5344CB8AC3E}">
        <p14:creationId xmlns:p14="http://schemas.microsoft.com/office/powerpoint/2010/main" val="20670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790370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Galileo’s Arrest &amp; trial</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62000" y="1524000"/>
            <a:ext cx="7620000" cy="4985980"/>
          </a:xfrm>
          <a:prstGeom prst="rect">
            <a:avLst/>
          </a:prstGeom>
          <a:noFill/>
        </p:spPr>
        <p:txBody>
          <a:bodyPr wrap="square" rtlCol="0">
            <a:spAutoFit/>
          </a:bodyPr>
          <a:lstStyle/>
          <a:p>
            <a:r>
              <a:rPr lang="en-US" sz="2000" b="1" dirty="0" smtClean="0"/>
              <a:t>For writing</a:t>
            </a:r>
            <a:r>
              <a:rPr lang="en-US" sz="2000" b="1" dirty="0" smtClean="0">
                <a:effectLst/>
              </a:rPr>
              <a:t> “</a:t>
            </a:r>
            <a:r>
              <a:rPr lang="en-US" sz="2000" b="1" i="1" dirty="0" smtClean="0">
                <a:effectLst/>
              </a:rPr>
              <a:t>Dialogue Concerning the Two Chief World Systems</a:t>
            </a:r>
            <a:r>
              <a:rPr lang="en-US" sz="2000" b="1" dirty="0" smtClean="0">
                <a:effectLst/>
              </a:rPr>
              <a:t>, Galileo was ordered to stand trial on suspicion of heresy in 1633. The sentence of the Inquisition was in three essential parts:</a:t>
            </a:r>
          </a:p>
          <a:p>
            <a:r>
              <a:rPr lang="en-US" sz="2000" b="1" dirty="0" smtClean="0">
                <a:effectLst/>
              </a:rPr>
              <a:t>Galileo was found "vehemently suspect of heresy", namely of having held the opinions that the Sun lies motionless at the center of the universe, that the Earth is not at its center and moves, and that one may hold and defend an opinion as probable after it has been declared contrary to Holy Scripture. He was required to "abjure, curse and detest“</a:t>
            </a:r>
            <a:r>
              <a:rPr lang="en-US" sz="2000" b="1" dirty="0" smtClean="0"/>
              <a:t> </a:t>
            </a:r>
            <a:r>
              <a:rPr lang="en-US" sz="2000" b="1" dirty="0" smtClean="0">
                <a:effectLst/>
              </a:rPr>
              <a:t>those opinions.</a:t>
            </a:r>
          </a:p>
          <a:p>
            <a:r>
              <a:rPr lang="en-US" sz="2000" b="1" dirty="0" smtClean="0">
                <a:effectLst/>
              </a:rPr>
              <a:t>He was sentenced to formal imprisonment at the pleasure of the Inquisition.</a:t>
            </a:r>
            <a:r>
              <a:rPr lang="en-US" sz="2000" b="1" baseline="30000" dirty="0"/>
              <a:t> </a:t>
            </a:r>
            <a:r>
              <a:rPr lang="en-US" sz="2000" b="1" dirty="0" smtClean="0"/>
              <a:t> </a:t>
            </a:r>
            <a:r>
              <a:rPr lang="en-US" sz="2000" b="1" dirty="0" smtClean="0">
                <a:effectLst/>
              </a:rPr>
              <a:t>On the following day this was commuted to house arrest, which he remained under for the rest of his life.</a:t>
            </a:r>
          </a:p>
          <a:p>
            <a:r>
              <a:rPr lang="en-US" sz="2000" b="1" dirty="0" smtClean="0">
                <a:effectLst/>
              </a:rPr>
              <a:t>His offending </a:t>
            </a:r>
            <a:r>
              <a:rPr lang="en-US" sz="2000" b="1" i="1" dirty="0" smtClean="0">
                <a:effectLst/>
              </a:rPr>
              <a:t>Dialogue</a:t>
            </a:r>
            <a:r>
              <a:rPr lang="en-US" sz="2000" b="1" dirty="0" smtClean="0">
                <a:effectLst/>
              </a:rPr>
              <a:t> was banned; and in an action not announced at the trial, publication of any of his works was forbidden, including any he might write in the future.</a:t>
            </a:r>
            <a:r>
              <a:rPr lang="en-US" sz="2000" b="1" baseline="30000" dirty="0" smtClean="0"/>
              <a:t>” Wikipedia </a:t>
            </a:r>
            <a:endParaRPr lang="en-US" sz="2000" b="1" dirty="0" smtClean="0">
              <a:effectLst/>
            </a:endParaRPr>
          </a:p>
          <a:p>
            <a:r>
              <a:rPr lang="en-US" sz="2000" b="1" dirty="0" smtClean="0"/>
              <a:t>Yet during his house arrest Galileo wrote some of his best works</a:t>
            </a:r>
            <a:r>
              <a:rPr lang="en-US" dirty="0" smtClean="0"/>
              <a:t>.</a:t>
            </a:r>
            <a:endParaRPr lang="en-US" dirty="0"/>
          </a:p>
        </p:txBody>
      </p:sp>
    </p:spTree>
    <p:extLst>
      <p:ext uri="{BB962C8B-B14F-4D97-AF65-F5344CB8AC3E}">
        <p14:creationId xmlns:p14="http://schemas.microsoft.com/office/powerpoint/2010/main" val="235958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1070" y="1143000"/>
            <a:ext cx="7086600" cy="4524315"/>
          </a:xfrm>
          <a:prstGeom prst="rect">
            <a:avLst/>
          </a:prstGeom>
          <a:noFill/>
        </p:spPr>
        <p:txBody>
          <a:bodyPr wrap="square" rtlCol="0">
            <a:spAutoFit/>
          </a:bodyPr>
          <a:lstStyle/>
          <a:p>
            <a:r>
              <a:rPr lang="en-US" sz="2400" b="1" dirty="0" smtClean="0"/>
              <a:t>Galileo </a:t>
            </a:r>
            <a:r>
              <a:rPr lang="en-US" sz="2400" b="1" dirty="0" smtClean="0">
                <a:effectLst/>
              </a:rPr>
              <a:t> took Augustine's position on Scripture: not to take every passage literally, particularly when the scripture in question is a book of poetry and songs, not a book of instructions or history. He believed that the writers of the Scripture merely wrote from the perspective of the terrestrial world, from that vantage point that the sun does rise and set. Another way to put this is that the writers would have been writing from a phenomenological point of view, or style. So Galileo claimed that science did not contradict Scripture, as Scripture was discussing a different kind of "movement" of the earth, and not rotations.</a:t>
            </a:r>
            <a:r>
              <a:rPr lang="en-US" sz="2400" b="1" baseline="30000" dirty="0" smtClean="0"/>
              <a:t>wikipedia</a:t>
            </a:r>
            <a:endParaRPr lang="en-US" sz="2400" b="1" dirty="0"/>
          </a:p>
        </p:txBody>
      </p:sp>
      <p:sp>
        <p:nvSpPr>
          <p:cNvPr id="3" name="Rectangle 2"/>
          <p:cNvSpPr/>
          <p:nvPr/>
        </p:nvSpPr>
        <p:spPr>
          <a:xfrm>
            <a:off x="1483612" y="18395"/>
            <a:ext cx="600151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View of Scripture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98037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362200" y="685800"/>
            <a:ext cx="426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dirty="0"/>
              <a:t>Galileo</a:t>
            </a:r>
          </a:p>
        </p:txBody>
      </p:sp>
      <p:sp>
        <p:nvSpPr>
          <p:cNvPr id="41987" name="Text Box 3"/>
          <p:cNvSpPr txBox="1">
            <a:spLocks noChangeArrowheads="1"/>
          </p:cNvSpPr>
          <p:nvPr/>
        </p:nvSpPr>
        <p:spPr bwMode="auto">
          <a:xfrm>
            <a:off x="914400" y="2209800"/>
            <a:ext cx="48006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b="1" dirty="0"/>
              <a:t>“The Bible tells us how to go to Heaven, not how the heavens go.”</a:t>
            </a:r>
          </a:p>
        </p:txBody>
      </p:sp>
      <p:pic>
        <p:nvPicPr>
          <p:cNvPr id="41988" name="Picture 4" descr="C:\Documents and Settings\Owner\My Documents\My Webs\Bibleandscience\My Webs2\astronom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124200"/>
            <a:ext cx="2330450" cy="2933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WordArt 3"/>
          <p:cNvSpPr>
            <a:spLocks noChangeArrowheads="1" noChangeShapeType="1" noTextEdit="1"/>
          </p:cNvSpPr>
          <p:nvPr/>
        </p:nvSpPr>
        <p:spPr bwMode="auto">
          <a:xfrm>
            <a:off x="533400" y="1524000"/>
            <a:ext cx="7620000" cy="1285875"/>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Rejected heliocentricity</a:t>
            </a:r>
          </a:p>
        </p:txBody>
      </p:sp>
      <p:sp>
        <p:nvSpPr>
          <p:cNvPr id="13316" name="WordArt 4"/>
          <p:cNvSpPr>
            <a:spLocks noChangeArrowheads="1" noChangeShapeType="1" noTextEdit="1"/>
          </p:cNvSpPr>
          <p:nvPr/>
        </p:nvSpPr>
        <p:spPr bwMode="auto">
          <a:xfrm>
            <a:off x="2890838" y="2971800"/>
            <a:ext cx="4881562" cy="1066800"/>
          </a:xfrm>
          <a:prstGeom prst="rect">
            <a:avLst/>
          </a:prstGeom>
        </p:spPr>
        <p:txBody>
          <a:bodyPr wrap="none" fromWordArt="1">
            <a:prstTxWarp prst="textPlain">
              <a:avLst>
                <a:gd name="adj" fmla="val 50000"/>
              </a:avLst>
            </a:prstTxWarp>
          </a:bodyPr>
          <a:lstStyle/>
          <a:p>
            <a:pPr algn="ctr"/>
            <a:r>
              <a:rPr lang="en-US" sz="3600" kern="10" dirty="0">
                <a:ln w="19050">
                  <a:solidFill>
                    <a:srgbClr val="99CCFF"/>
                  </a:solidFill>
                  <a:round/>
                  <a:headEnd/>
                  <a:tailEnd/>
                </a:ln>
                <a:solidFill>
                  <a:srgbClr val="0066CC"/>
                </a:solidFill>
                <a:effectLst>
                  <a:outerShdw dist="35921" dir="2700000" algn="ctr" rotWithShape="0">
                    <a:srgbClr val="990000"/>
                  </a:outerShdw>
                </a:effectLst>
                <a:latin typeface="Impact"/>
              </a:rPr>
              <a:t>Bible is against it!</a:t>
            </a:r>
          </a:p>
        </p:txBody>
      </p:sp>
      <p:sp>
        <p:nvSpPr>
          <p:cNvPr id="13317" name="WordArt 5"/>
          <p:cNvSpPr>
            <a:spLocks noChangeArrowheads="1" noChangeShapeType="1" noTextEdit="1"/>
          </p:cNvSpPr>
          <p:nvPr/>
        </p:nvSpPr>
        <p:spPr bwMode="auto">
          <a:xfrm>
            <a:off x="381000" y="4495800"/>
            <a:ext cx="4648200" cy="11049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Martin Luther</a:t>
            </a:r>
          </a:p>
        </p:txBody>
      </p:sp>
      <p:sp>
        <p:nvSpPr>
          <p:cNvPr id="13318" name="WordArt 6"/>
          <p:cNvSpPr>
            <a:spLocks noChangeArrowheads="1" noChangeShapeType="1" noTextEdit="1"/>
          </p:cNvSpPr>
          <p:nvPr/>
        </p:nvSpPr>
        <p:spPr bwMode="auto">
          <a:xfrm>
            <a:off x="4876800" y="5257800"/>
            <a:ext cx="3352800" cy="1028700"/>
          </a:xfrm>
          <a:prstGeom prst="rect">
            <a:avLst/>
          </a:prstGeom>
          <a:extLst>
            <a:ext uri="{AF507438-7753-43E0-B8FC-AC1667EBCBE1}">
              <a14:hiddenEffects xmlns:a14="http://schemas.microsoft.com/office/drawing/2010/main">
                <a:effectLst/>
              </a14:hiddenEffects>
            </a:ext>
          </a:extLst>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en-US" sz="3600" kern="10" dirty="0">
                <a:ln w="9525">
                  <a:round/>
                  <a:headEnd/>
                  <a:tailEnd/>
                </a:ln>
                <a:gradFill rotWithShape="0">
                  <a:gsLst>
                    <a:gs pos="0">
                      <a:srgbClr val="FFFFCC"/>
                    </a:gs>
                    <a:gs pos="100000">
                      <a:srgbClr val="FF9999"/>
                    </a:gs>
                  </a:gsLst>
                  <a:lin ang="5400000" scaled="1"/>
                </a:gradFill>
                <a:latin typeface="Times New Roman"/>
                <a:cs typeface="Times New Roman"/>
              </a:rPr>
              <a:t>Calvin</a:t>
            </a:r>
          </a:p>
        </p:txBody>
      </p:sp>
      <p:sp>
        <p:nvSpPr>
          <p:cNvPr id="13319" name="WordArt 7"/>
          <p:cNvSpPr>
            <a:spLocks noChangeArrowheads="1" noChangeShapeType="1" noTextEdit="1"/>
          </p:cNvSpPr>
          <p:nvPr/>
        </p:nvSpPr>
        <p:spPr bwMode="auto">
          <a:xfrm>
            <a:off x="5791200" y="4495800"/>
            <a:ext cx="2667000" cy="1676400"/>
          </a:xfrm>
          <a:prstGeom prst="rect">
            <a:avLst/>
          </a:prstGeom>
          <a:extLst>
            <a:ext uri="{AF507438-7753-43E0-B8FC-AC1667EBCBE1}">
              <a14:hiddenEffects xmlns:a14="http://schemas.microsoft.com/office/drawing/2010/main">
                <a:effectLst/>
              </a14:hiddenEffects>
            </a:ext>
          </a:extLst>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a:endParaRPr lang="en-US" sz="3600" kern="10" dirty="0">
              <a:ln w="9525">
                <a:round/>
                <a:headEnd/>
                <a:tailEnd/>
              </a:ln>
              <a:solidFill>
                <a:srgbClr val="00FF00"/>
              </a:solidFill>
              <a:latin typeface="Impact"/>
            </a:endParaRPr>
          </a:p>
        </p:txBody>
      </p:sp>
      <p:sp>
        <p:nvSpPr>
          <p:cNvPr id="2" name="Rectangle 1"/>
          <p:cNvSpPr/>
          <p:nvPr/>
        </p:nvSpPr>
        <p:spPr>
          <a:xfrm>
            <a:off x="914400" y="228600"/>
            <a:ext cx="5525774" cy="110799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6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Reformers</a:t>
            </a:r>
            <a:endParaRPr lang="en-US" sz="66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0" y="0"/>
            <a:ext cx="9144000" cy="3581400"/>
          </a:xfrm>
          <a:prstGeom prst="rect">
            <a:avLst/>
          </a:prstGeom>
          <a:gradFill rotWithShape="0">
            <a:gsLst>
              <a:gs pos="0">
                <a:srgbClr val="99FF66"/>
              </a:gs>
              <a:gs pos="100000">
                <a:srgbClr val="00CC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2227" name="WordArt 3"/>
          <p:cNvSpPr>
            <a:spLocks noChangeArrowheads="1" noChangeShapeType="1" noTextEdit="1"/>
          </p:cNvSpPr>
          <p:nvPr/>
        </p:nvSpPr>
        <p:spPr bwMode="auto">
          <a:xfrm>
            <a:off x="838200" y="152400"/>
            <a:ext cx="2362200" cy="876300"/>
          </a:xfrm>
          <a:prstGeom prst="rect">
            <a:avLst/>
          </a:prstGeom>
        </p:spPr>
        <p:txBody>
          <a:bodyPr wrap="none" fromWordArt="1">
            <a:prstTxWarp prst="textFadeUp">
              <a:avLst>
                <a:gd name="adj" fmla="val 9991"/>
              </a:avLst>
            </a:prstTxWarp>
          </a:bodyPr>
          <a:lstStyle/>
          <a:p>
            <a:pPr algn="ctr"/>
            <a:r>
              <a:rPr lang="en-US" sz="3600" kern="10" dirty="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Arial Black"/>
              </a:rPr>
              <a:t>Luther</a:t>
            </a:r>
          </a:p>
        </p:txBody>
      </p:sp>
      <p:sp>
        <p:nvSpPr>
          <p:cNvPr id="52228" name="Text Box 4"/>
          <p:cNvSpPr txBox="1">
            <a:spLocks noChangeArrowheads="1"/>
          </p:cNvSpPr>
          <p:nvPr/>
        </p:nvSpPr>
        <p:spPr bwMode="auto">
          <a:xfrm>
            <a:off x="1143000" y="1600200"/>
            <a:ext cx="6019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“The fool (Copernicus) would overturn all of astronomy. In the Holy Scriptures we read that Joshua ordained the Sun to stand still, not the earth.”</a:t>
            </a:r>
          </a:p>
        </p:txBody>
      </p:sp>
      <p:sp>
        <p:nvSpPr>
          <p:cNvPr id="52229" name="Rectangle 5"/>
          <p:cNvSpPr>
            <a:spLocks noChangeArrowheads="1"/>
          </p:cNvSpPr>
          <p:nvPr/>
        </p:nvSpPr>
        <p:spPr bwMode="auto">
          <a:xfrm>
            <a:off x="0" y="3581400"/>
            <a:ext cx="9144000" cy="3276600"/>
          </a:xfrm>
          <a:prstGeom prst="rect">
            <a:avLst/>
          </a:prstGeom>
          <a:gradFill rotWithShape="0">
            <a:gsLst>
              <a:gs pos="0">
                <a:srgbClr val="FFFF00"/>
              </a:gs>
              <a:gs pos="100000">
                <a:srgbClr val="FF993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2230" name="WordArt 6"/>
          <p:cNvSpPr>
            <a:spLocks noChangeArrowheads="1" noChangeShapeType="1" noTextEdit="1"/>
          </p:cNvSpPr>
          <p:nvPr/>
        </p:nvSpPr>
        <p:spPr bwMode="auto">
          <a:xfrm>
            <a:off x="457200" y="3810000"/>
            <a:ext cx="3733800" cy="876300"/>
          </a:xfrm>
          <a:prstGeom prst="rect">
            <a:avLst/>
          </a:prstGeom>
        </p:spPr>
        <p:txBody>
          <a:bodyPr wrap="none" fromWordArt="1">
            <a:prstTxWarp prst="textFadeUp">
              <a:avLst>
                <a:gd name="adj" fmla="val 9991"/>
              </a:avLst>
            </a:prstTxWarp>
          </a:bodyPr>
          <a:lstStyle/>
          <a:p>
            <a:pPr algn="ctr"/>
            <a:r>
              <a:rPr lang="en-US" sz="3600" kern="10" dirty="0">
                <a:ln w="12700">
                  <a:solidFill>
                    <a:schemeClr val="bg2"/>
                  </a:solidFill>
                  <a:round/>
                  <a:headEnd/>
                  <a:tailEnd/>
                </a:ln>
                <a:gradFill rotWithShape="0">
                  <a:gsLst>
                    <a:gs pos="0">
                      <a:srgbClr val="00FF00">
                        <a:gamma/>
                        <a:shade val="46275"/>
                        <a:invGamma/>
                      </a:srgbClr>
                    </a:gs>
                    <a:gs pos="100000">
                      <a:srgbClr val="00FF00"/>
                    </a:gs>
                  </a:gsLst>
                  <a:lin ang="5400000" scaled="1"/>
                </a:gradFill>
                <a:effectLst>
                  <a:outerShdw dist="35921" dir="2700000" sy="50000" rotWithShape="0">
                    <a:srgbClr val="875B0D"/>
                  </a:outerShdw>
                </a:effectLst>
                <a:latin typeface="Arial Black"/>
              </a:rPr>
              <a:t>Copernicus</a:t>
            </a:r>
          </a:p>
        </p:txBody>
      </p:sp>
      <p:sp>
        <p:nvSpPr>
          <p:cNvPr id="52231" name="Text Box 7"/>
          <p:cNvSpPr txBox="1">
            <a:spLocks noChangeArrowheads="1"/>
          </p:cNvSpPr>
          <p:nvPr/>
        </p:nvSpPr>
        <p:spPr bwMode="auto">
          <a:xfrm>
            <a:off x="1295400" y="5181600"/>
            <a:ext cx="6477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“To attack me by twisting a passage from scripture is the resort of one who claims judgment upon things he does not understand.”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52400"/>
            <a:ext cx="639604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Archbishop ussher</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62000" y="1600200"/>
            <a:ext cx="7467600" cy="1754326"/>
          </a:xfrm>
          <a:prstGeom prst="rect">
            <a:avLst/>
          </a:prstGeom>
          <a:noFill/>
        </p:spPr>
        <p:txBody>
          <a:bodyPr wrap="square" rtlCol="0">
            <a:spAutoFit/>
          </a:bodyPr>
          <a:lstStyle/>
          <a:p>
            <a:r>
              <a:rPr lang="en-US" dirty="0"/>
              <a:t>In 1650 </a:t>
            </a:r>
            <a:r>
              <a:rPr lang="en-US" dirty="0" smtClean="0"/>
              <a:t>the Church of Ireland Archbishop of </a:t>
            </a:r>
            <a:r>
              <a:rPr lang="en-US" dirty="0" err="1" smtClean="0"/>
              <a:t>Armagh</a:t>
            </a:r>
            <a:r>
              <a:rPr lang="en-US" dirty="0" smtClean="0"/>
              <a:t>, James Ussher, published </a:t>
            </a:r>
            <a:r>
              <a:rPr lang="en-US" dirty="0"/>
              <a:t>a monumental history of the world from creation to 70 </a:t>
            </a:r>
            <a:r>
              <a:rPr lang="en-US" dirty="0" smtClean="0"/>
              <a:t>AD</a:t>
            </a:r>
            <a:r>
              <a:rPr lang="en-US" dirty="0"/>
              <a:t>. He used the recorded genealogies and ages in the </a:t>
            </a:r>
            <a:r>
              <a:rPr lang="en-US" dirty="0" smtClean="0"/>
              <a:t>Bible </a:t>
            </a:r>
            <a:r>
              <a:rPr lang="en-US" dirty="0"/>
              <a:t>to derive what is commonly known as the Ussher chronology. This calculated a date </a:t>
            </a:r>
            <a:r>
              <a:rPr lang="en-US" dirty="0" smtClean="0"/>
              <a:t>for creation at </a:t>
            </a:r>
            <a:r>
              <a:rPr lang="en-US" dirty="0"/>
              <a:t>4004 BC. The date was widely accepted in the English-speaking world</a:t>
            </a:r>
            <a:r>
              <a:rPr lang="en-US" dirty="0" smtClean="0"/>
              <a:t>. (Wikipedia) The Creation Museum in Kentucky still uses Ussher’s dates. </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5125" t="47333" r="9375" b="18500"/>
          <a:stretch/>
        </p:blipFill>
        <p:spPr>
          <a:xfrm>
            <a:off x="1498763" y="3886200"/>
            <a:ext cx="5989320" cy="2343151"/>
          </a:xfrm>
          <a:prstGeom prst="rect">
            <a:avLst/>
          </a:prstGeom>
        </p:spPr>
      </p:pic>
      <p:sp>
        <p:nvSpPr>
          <p:cNvPr id="5" name="TextBox 4"/>
          <p:cNvSpPr txBox="1"/>
          <p:nvPr/>
        </p:nvSpPr>
        <p:spPr>
          <a:xfrm>
            <a:off x="2819400" y="6292334"/>
            <a:ext cx="3048000" cy="369332"/>
          </a:xfrm>
          <a:prstGeom prst="rect">
            <a:avLst/>
          </a:prstGeom>
          <a:noFill/>
        </p:spPr>
        <p:txBody>
          <a:bodyPr wrap="square" rtlCol="0">
            <a:spAutoFit/>
          </a:bodyPr>
          <a:lstStyle/>
          <a:p>
            <a:r>
              <a:rPr lang="en-US" dirty="0" smtClean="0"/>
              <a:t>Creation Museum, Kentucky</a:t>
            </a:r>
            <a:endParaRPr lang="en-US" dirty="0"/>
          </a:p>
        </p:txBody>
      </p:sp>
    </p:spTree>
    <p:extLst>
      <p:ext uri="{BB962C8B-B14F-4D97-AF65-F5344CB8AC3E}">
        <p14:creationId xmlns:p14="http://schemas.microsoft.com/office/powerpoint/2010/main" val="1776642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0400" y="167640"/>
            <a:ext cx="572150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Sir Isaac Newton</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428999" y="1524000"/>
            <a:ext cx="5492903" cy="5262979"/>
          </a:xfrm>
          <a:prstGeom prst="rect">
            <a:avLst/>
          </a:prstGeom>
          <a:noFill/>
        </p:spPr>
        <p:txBody>
          <a:bodyPr wrap="square" rtlCol="0">
            <a:spAutoFit/>
          </a:bodyPr>
          <a:lstStyle/>
          <a:p>
            <a:r>
              <a:rPr lang="en-US" sz="2400" dirty="0" smtClean="0"/>
              <a:t>With his laws of motion, Isaac Newton gave us the mechanical view of the universe. The universe was like a big watch. </a:t>
            </a:r>
            <a:r>
              <a:rPr lang="en-US" sz="2400" dirty="0"/>
              <a:t>This mechanical view also led to the rise of Deism.</a:t>
            </a:r>
          </a:p>
          <a:p>
            <a:endParaRPr lang="en-US" sz="2400" dirty="0" smtClean="0"/>
          </a:p>
          <a:p>
            <a:endParaRPr lang="en-US" sz="2400" dirty="0" smtClean="0"/>
          </a:p>
          <a:p>
            <a:r>
              <a:rPr lang="en-US" sz="2400" dirty="0" smtClean="0"/>
              <a:t>William Paley in 1802 </a:t>
            </a:r>
            <a:r>
              <a:rPr lang="en-US" sz="2400" dirty="0"/>
              <a:t>published </a:t>
            </a:r>
            <a:r>
              <a:rPr lang="en-US" sz="2400" i="1" dirty="0"/>
              <a:t>Natural </a:t>
            </a:r>
            <a:r>
              <a:rPr lang="en-US" sz="2400" i="1" dirty="0" smtClean="0"/>
              <a:t>Theology</a:t>
            </a:r>
            <a:r>
              <a:rPr lang="en-US" sz="2400" baseline="30000" dirty="0"/>
              <a:t> </a:t>
            </a:r>
            <a:r>
              <a:rPr lang="en-US" sz="2400" dirty="0" smtClean="0"/>
              <a:t>in </a:t>
            </a:r>
            <a:r>
              <a:rPr lang="en-US" sz="2400" dirty="0"/>
              <a:t>response to naturalists </a:t>
            </a:r>
            <a:r>
              <a:rPr lang="en-US" sz="2400" dirty="0" smtClean="0"/>
              <a:t>like Hume. William Paley’s argument that if you find a watch in the woods, you know there must be a watchmaker, even though you can’t see him. This is a design argument or teleological argument. </a:t>
            </a:r>
            <a:endParaRPr lang="en-US" sz="2400" dirty="0"/>
          </a:p>
        </p:txBody>
      </p:sp>
      <p:pic>
        <p:nvPicPr>
          <p:cNvPr id="4098" name="Picture 2" descr="File:WilliamPale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343399"/>
            <a:ext cx="1790700" cy="21717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ile:GodfreyKneller-IsaacNewton-1689.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815" y="0"/>
            <a:ext cx="2724785" cy="3742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919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0"/>
            <a:ext cx="8915400" cy="64325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Arguments for</a:t>
            </a: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God</a:t>
            </a:r>
          </a:p>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Does God Exist?</a:t>
            </a:r>
          </a:p>
          <a:p>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Cosmological –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cause &amp; effect, must be a</a:t>
            </a:r>
          </a:p>
          <a:p>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first cause of universe, who started the Big Bang?</a:t>
            </a:r>
          </a:p>
          <a:p>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Teleological –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design has designer, if you find</a:t>
            </a:r>
          </a:p>
          <a:p>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watch in the woods you know someone made it.</a:t>
            </a:r>
            <a:endPar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Anthropological –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Moral &amp; mental, our </a:t>
            </a:r>
          </a:p>
          <a:p>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sense of right and wrong must be from God. </a:t>
            </a:r>
            <a:endPar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Ontological –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idea of perfect being, how can</a:t>
            </a:r>
          </a:p>
          <a:p>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 image a perfect being unless there is 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0400" y="0"/>
            <a:ext cx="207621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deism</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85800" y="923330"/>
            <a:ext cx="7391400" cy="5909310"/>
          </a:xfrm>
          <a:prstGeom prst="rect">
            <a:avLst/>
          </a:prstGeom>
          <a:noFill/>
        </p:spPr>
        <p:txBody>
          <a:bodyPr wrap="square" rtlCol="0">
            <a:spAutoFit/>
          </a:bodyPr>
          <a:lstStyle/>
          <a:p>
            <a:r>
              <a:rPr lang="en-US" dirty="0"/>
              <a:t>This mechanical view </a:t>
            </a:r>
            <a:r>
              <a:rPr lang="en-US" dirty="0" smtClean="0"/>
              <a:t>of Isaac Newton also </a:t>
            </a:r>
            <a:r>
              <a:rPr lang="en-US" dirty="0"/>
              <a:t>led to the rise of Deism. God made the universe like clock. God </a:t>
            </a:r>
            <a:r>
              <a:rPr lang="en-US" dirty="0" smtClean="0"/>
              <a:t>wound </a:t>
            </a:r>
            <a:r>
              <a:rPr lang="en-US" dirty="0"/>
              <a:t>up the universe like a clock and left it to run by itself.  No need for </a:t>
            </a:r>
            <a:r>
              <a:rPr lang="en-US" dirty="0" smtClean="0"/>
              <a:t>miracles or the supernatural. </a:t>
            </a:r>
          </a:p>
          <a:p>
            <a:endParaRPr lang="en-US" dirty="0" smtClean="0"/>
          </a:p>
          <a:p>
            <a:r>
              <a:rPr lang="en-US" dirty="0"/>
              <a:t>Lord Herbert of Cherbury  </a:t>
            </a:r>
            <a:r>
              <a:rPr lang="en-US" dirty="0" smtClean="0"/>
              <a:t>is </a:t>
            </a:r>
            <a:r>
              <a:rPr lang="en-US" dirty="0"/>
              <a:t>generally considered the "father of English deism", and his book </a:t>
            </a:r>
            <a:r>
              <a:rPr lang="en-US" i="1" dirty="0"/>
              <a:t>De Veritate</a:t>
            </a:r>
            <a:r>
              <a:rPr lang="en-US" dirty="0"/>
              <a:t> (</a:t>
            </a:r>
            <a:r>
              <a:rPr lang="en-US" i="1" dirty="0"/>
              <a:t>On Truth, as It Is Distinguished from Revelation, the Probable, the Possible, and the False</a:t>
            </a:r>
            <a:r>
              <a:rPr lang="en-US" dirty="0"/>
              <a:t>) (1624) the first major statement of </a:t>
            </a:r>
            <a:r>
              <a:rPr lang="en-US" dirty="0" smtClean="0"/>
              <a:t>deism.</a:t>
            </a:r>
            <a:r>
              <a:rPr lang="en-US" baseline="30000" dirty="0" smtClean="0"/>
              <a:t>wikipedia</a:t>
            </a:r>
            <a:endParaRPr lang="en-US" dirty="0"/>
          </a:p>
          <a:p>
            <a:endParaRPr lang="en-US" b="1" dirty="0"/>
          </a:p>
          <a:p>
            <a:r>
              <a:rPr lang="en-US" dirty="0"/>
              <a:t>The publication of John Locke's </a:t>
            </a:r>
            <a:r>
              <a:rPr lang="en-US" i="1" dirty="0"/>
              <a:t>An Essay Concerning Human Understanding</a:t>
            </a:r>
            <a:r>
              <a:rPr lang="en-US" dirty="0"/>
              <a:t> (1689, but dated 1690) marks a major turning point in the history of deism</a:t>
            </a:r>
            <a:r>
              <a:rPr lang="en-US" dirty="0" smtClean="0"/>
              <a:t>. </a:t>
            </a:r>
            <a:r>
              <a:rPr lang="en-US" i="1" dirty="0"/>
              <a:t>Innatist</a:t>
            </a:r>
            <a:r>
              <a:rPr lang="en-US" dirty="0"/>
              <a:t> deism was replaced by </a:t>
            </a:r>
            <a:r>
              <a:rPr lang="en-US" i="1" dirty="0"/>
              <a:t>empiricist</a:t>
            </a:r>
            <a:r>
              <a:rPr lang="en-US" dirty="0"/>
              <a:t> deism</a:t>
            </a:r>
            <a:r>
              <a:rPr lang="en-US" dirty="0" smtClean="0"/>
              <a:t>.</a:t>
            </a:r>
          </a:p>
          <a:p>
            <a:endParaRPr lang="en-US" dirty="0" smtClean="0"/>
          </a:p>
          <a:p>
            <a:r>
              <a:rPr lang="en-US" dirty="0"/>
              <a:t>Matthew Tindal's </a:t>
            </a:r>
            <a:r>
              <a:rPr lang="en-US" i="1" dirty="0"/>
              <a:t>Christianity as Old as the Creation</a:t>
            </a:r>
            <a:r>
              <a:rPr lang="en-US" dirty="0"/>
              <a:t> (1730), </a:t>
            </a:r>
            <a:r>
              <a:rPr lang="en-US" dirty="0" smtClean="0"/>
              <a:t>became known as the deist’s Bible. </a:t>
            </a:r>
            <a:r>
              <a:rPr lang="en-US" dirty="0"/>
              <a:t>Tindal's "Deist Bible" redefined the foundation of deist epistemology as knowledge based on experience or human reason</a:t>
            </a:r>
            <a:r>
              <a:rPr lang="en-US" dirty="0" smtClean="0"/>
              <a:t>.</a:t>
            </a:r>
          </a:p>
          <a:p>
            <a:endParaRPr lang="en-US" dirty="0" smtClean="0"/>
          </a:p>
          <a:p>
            <a:r>
              <a:rPr lang="en-US" dirty="0"/>
              <a:t>The most famous of the French deists was </a:t>
            </a:r>
            <a:r>
              <a:rPr lang="en-US" dirty="0" smtClean="0"/>
              <a:t>Voltaire. In the United States Thomas Paine published </a:t>
            </a:r>
            <a:r>
              <a:rPr lang="en-US" i="1" dirty="0" smtClean="0"/>
              <a:t>The Age of Reason</a:t>
            </a:r>
            <a:r>
              <a:rPr lang="en-US" dirty="0" smtClean="0"/>
              <a:t>. Thomas Jefferson made his </a:t>
            </a:r>
            <a:r>
              <a:rPr lang="en-US" i="1" dirty="0" smtClean="0"/>
              <a:t>Jefferson Bible</a:t>
            </a:r>
            <a:r>
              <a:rPr lang="en-US" dirty="0" smtClean="0"/>
              <a:t>. A number of founding fathers were deists including Ben Franklin and James Madison. </a:t>
            </a:r>
            <a:endParaRPr lang="en-US" dirty="0"/>
          </a:p>
        </p:txBody>
      </p:sp>
    </p:spTree>
    <p:extLst>
      <p:ext uri="{BB962C8B-B14F-4D97-AF65-F5344CB8AC3E}">
        <p14:creationId xmlns:p14="http://schemas.microsoft.com/office/powerpoint/2010/main" val="754374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6458" y="228600"/>
            <a:ext cx="473078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James hutton</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81050" y="1295400"/>
            <a:ext cx="7391400" cy="5355312"/>
          </a:xfrm>
          <a:prstGeom prst="rect">
            <a:avLst/>
          </a:prstGeom>
          <a:noFill/>
        </p:spPr>
        <p:txBody>
          <a:bodyPr wrap="square" rtlCol="0">
            <a:spAutoFit/>
          </a:bodyPr>
          <a:lstStyle/>
          <a:p>
            <a:r>
              <a:rPr lang="en-US" dirty="0"/>
              <a:t>James Hutton is often viewed as the first modern geologist. In 1785 he presented a paper entitled </a:t>
            </a:r>
            <a:r>
              <a:rPr lang="en-US" i="1" dirty="0"/>
              <a:t>Theory of the Earth</a:t>
            </a:r>
            <a:r>
              <a:rPr lang="en-US" dirty="0"/>
              <a:t> to the Royal Society of Edinburgh. Based upon a detailed examination of what we now </a:t>
            </a:r>
            <a:r>
              <a:rPr lang="en-US" dirty="0" smtClean="0"/>
              <a:t>recognize </a:t>
            </a:r>
            <a:r>
              <a:rPr lang="en-US" dirty="0"/>
              <a:t>as the lithosphere, hydrosphere and atmosphere he showed that the present forces seen on the earth were sufficient to explain all the phenomena observed. He wrote "The Mosaic history places this beginning of man at no great distance; and there has not been found, in natural history, any document by which a high antiquity can be </a:t>
            </a:r>
            <a:r>
              <a:rPr lang="en-US" dirty="0" smtClean="0"/>
              <a:t>attributed </a:t>
            </a:r>
            <a:r>
              <a:rPr lang="en-US" dirty="0"/>
              <a:t>to the human race. But this is not the case with regard to the inferior species of animals, particularly those which inhabit the ocean and its </a:t>
            </a:r>
            <a:r>
              <a:rPr lang="en-US" dirty="0" smtClean="0"/>
              <a:t>shores. </a:t>
            </a:r>
            <a:r>
              <a:rPr lang="en-US" dirty="0"/>
              <a:t>We find in natural history monuments which prove that those animals had long existed; and thus we thus </a:t>
            </a:r>
            <a:r>
              <a:rPr lang="en-US" dirty="0" smtClean="0"/>
              <a:t>procure </a:t>
            </a:r>
            <a:r>
              <a:rPr lang="en-US" dirty="0"/>
              <a:t>a measure for the computation of time extremely remote though far from being precisely ascertained"(p8) Based upon these principles of uniformitarianism, he demonstrated that the Earth is much older than had previously been supposed in order to allow enough time for mountains to be eroded and for sediment to form new rocks at the bottom of the sea, which in turn were raised up to become dry </a:t>
            </a:r>
            <a:r>
              <a:rPr lang="en-US" dirty="0" smtClean="0"/>
              <a:t>land.</a:t>
            </a:r>
            <a:r>
              <a:rPr lang="en-US" baseline="30000" dirty="0"/>
              <a:t> </a:t>
            </a:r>
            <a:r>
              <a:rPr lang="en-US" baseline="30000" dirty="0" err="1"/>
              <a:t>wikipedia</a:t>
            </a:r>
            <a:endParaRPr lang="en-US" baseline="30000" dirty="0"/>
          </a:p>
          <a:p>
            <a:r>
              <a:rPr lang="en-US" dirty="0" smtClean="0"/>
              <a:t>The </a:t>
            </a:r>
            <a:r>
              <a:rPr lang="en-US" dirty="0"/>
              <a:t>presumption that the world was only 6,000 years old was scientifically abandoned as a result of Hutton's work.</a:t>
            </a:r>
          </a:p>
        </p:txBody>
      </p:sp>
    </p:spTree>
    <p:extLst>
      <p:ext uri="{BB962C8B-B14F-4D97-AF65-F5344CB8AC3E}">
        <p14:creationId xmlns:p14="http://schemas.microsoft.com/office/powerpoint/2010/main" val="3642525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3008" y="228600"/>
            <a:ext cx="442435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Charles Lyell</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990600" y="1676400"/>
            <a:ext cx="6858000" cy="1754326"/>
          </a:xfrm>
          <a:prstGeom prst="rect">
            <a:avLst/>
          </a:prstGeom>
          <a:noFill/>
        </p:spPr>
        <p:txBody>
          <a:bodyPr wrap="square" rtlCol="0">
            <a:spAutoFit/>
          </a:bodyPr>
          <a:lstStyle/>
          <a:p>
            <a:r>
              <a:rPr lang="en-US" dirty="0"/>
              <a:t>From 1830 to 1833, the geologist and clergyman Sir Charles Lyell released a three volume publication called </a:t>
            </a:r>
            <a:r>
              <a:rPr lang="en-US" i="1" dirty="0"/>
              <a:t>Principles of Geology</a:t>
            </a:r>
            <a:r>
              <a:rPr lang="en-US" dirty="0"/>
              <a:t>, which developed Hutton's ideas of uniformitarianism, and in the second volume set out a gradualist variation of creation beliefs in which each species had its "</a:t>
            </a:r>
            <a:r>
              <a:rPr lang="en-US" dirty="0" smtClean="0"/>
              <a:t>centre of </a:t>
            </a:r>
            <a:r>
              <a:rPr lang="en-US" dirty="0"/>
              <a:t>creation" and was designed for the habitat, but would go extinct when the habitat changed</a:t>
            </a:r>
            <a:r>
              <a:rPr lang="en-US" dirty="0" smtClean="0"/>
              <a:t>. Wikipedia</a:t>
            </a:r>
          </a:p>
        </p:txBody>
      </p:sp>
      <p:sp>
        <p:nvSpPr>
          <p:cNvPr id="5" name="TextBox 4"/>
          <p:cNvSpPr txBox="1"/>
          <p:nvPr/>
        </p:nvSpPr>
        <p:spPr>
          <a:xfrm>
            <a:off x="1143000" y="4868585"/>
            <a:ext cx="6248400" cy="1754326"/>
          </a:xfrm>
          <a:prstGeom prst="rect">
            <a:avLst/>
          </a:prstGeom>
          <a:noFill/>
        </p:spPr>
        <p:txBody>
          <a:bodyPr wrap="square" rtlCol="0">
            <a:spAutoFit/>
          </a:bodyPr>
          <a:lstStyle/>
          <a:p>
            <a:r>
              <a:rPr lang="en-US" dirty="0"/>
              <a:t>With all this evidence of an old earth, Philip Henry Gosse in </a:t>
            </a:r>
            <a:r>
              <a:rPr lang="en-US" dirty="0" smtClean="0"/>
              <a:t>1857, </a:t>
            </a:r>
            <a:r>
              <a:rPr lang="en-US" dirty="0"/>
              <a:t>published </a:t>
            </a:r>
            <a:r>
              <a:rPr lang="en-US" i="1" dirty="0"/>
              <a:t>Omphalos: Untying the Geological Knot</a:t>
            </a:r>
            <a:r>
              <a:rPr lang="en-US" dirty="0"/>
              <a:t>. The Omphalos hypothesis argued that the World had been created by God recently, but with the appearance of old age. This was largely ignored, and some considered it blasphemous because it accused the Creator of deceit</a:t>
            </a:r>
            <a:r>
              <a:rPr lang="en-US" dirty="0" smtClean="0"/>
              <a:t>. Wikipedia</a:t>
            </a:r>
            <a:endParaRPr lang="en-US" dirty="0"/>
          </a:p>
        </p:txBody>
      </p:sp>
      <p:sp>
        <p:nvSpPr>
          <p:cNvPr id="6" name="Rectangle 5"/>
          <p:cNvSpPr/>
          <p:nvPr/>
        </p:nvSpPr>
        <p:spPr>
          <a:xfrm>
            <a:off x="2227218" y="3718560"/>
            <a:ext cx="407996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Philip gosse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449048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5227" y="76200"/>
            <a:ext cx="515814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Gap Theory</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42010" y="1066800"/>
            <a:ext cx="7239000" cy="5909310"/>
          </a:xfrm>
          <a:prstGeom prst="rect">
            <a:avLst/>
          </a:prstGeom>
          <a:noFill/>
        </p:spPr>
        <p:txBody>
          <a:bodyPr wrap="square" rtlCol="0">
            <a:spAutoFit/>
          </a:bodyPr>
          <a:lstStyle/>
          <a:p>
            <a:r>
              <a:rPr lang="en-US" dirty="0"/>
              <a:t>This development of the scientific discipline of geology, in the late 18th and early 19th centuries, and the discovery that the Earth was far older than a literal interpretation of the Book of Genesis could account for, led to the development, and popularity, of the </a:t>
            </a:r>
            <a:r>
              <a:rPr lang="en-US" i="1" dirty="0"/>
              <a:t>Gap Theory</a:t>
            </a:r>
            <a:r>
              <a:rPr lang="en-US" dirty="0"/>
              <a:t> (now known as gap creationism) to accommodate these discoveries. Gap Theory assumes a recent six-day creation, but also that the Earth existed for many ages before this event, ending in cataclysm and a new creation (hence its alternative title 'ruin-restoration theory</a:t>
            </a:r>
            <a:r>
              <a:rPr lang="en-US" dirty="0" smtClean="0"/>
              <a:t>').</a:t>
            </a:r>
            <a:r>
              <a:rPr lang="en-US" baseline="30000" dirty="0"/>
              <a:t> </a:t>
            </a:r>
            <a:r>
              <a:rPr lang="en-US" baseline="30000" dirty="0" err="1" smtClean="0"/>
              <a:t>wikipedia</a:t>
            </a:r>
            <a:endParaRPr lang="en-US" baseline="30000" dirty="0" smtClean="0"/>
          </a:p>
          <a:p>
            <a:r>
              <a:rPr lang="en-US" dirty="0" smtClean="0"/>
              <a:t>The Gap Theory was popularized by the notes in the Scofield Reference Bible. This was the most popular view before the book </a:t>
            </a:r>
            <a:r>
              <a:rPr lang="en-US" i="1" dirty="0" smtClean="0"/>
              <a:t>The Genesis Flood</a:t>
            </a:r>
            <a:r>
              <a:rPr lang="en-US" dirty="0" smtClean="0"/>
              <a:t>.</a:t>
            </a:r>
          </a:p>
          <a:p>
            <a:endParaRPr lang="en-US" dirty="0" smtClean="0"/>
          </a:p>
          <a:p>
            <a:r>
              <a:rPr lang="en-US" dirty="0" smtClean="0"/>
              <a:t>In </a:t>
            </a:r>
            <a:r>
              <a:rPr lang="en-US" dirty="0"/>
              <a:t>the early 19th century, "a heterogeneous group of writers," known as scriptural geologists, arose to oppose these </a:t>
            </a:r>
            <a:r>
              <a:rPr lang="en-US" dirty="0" smtClean="0"/>
              <a:t>discoveries, and </a:t>
            </a:r>
            <a:r>
              <a:rPr lang="en-US" dirty="0"/>
              <a:t>the Gap Theory</a:t>
            </a:r>
            <a:r>
              <a:rPr lang="en-US" dirty="0" smtClean="0"/>
              <a:t>. </a:t>
            </a:r>
            <a:r>
              <a:rPr lang="en-US" dirty="0"/>
              <a:t>Their views were </a:t>
            </a:r>
            <a:r>
              <a:rPr lang="en-US" dirty="0" smtClean="0"/>
              <a:t>marginalized </a:t>
            </a:r>
            <a:r>
              <a:rPr lang="en-US" dirty="0"/>
              <a:t>and ignored by the scientific community of their </a:t>
            </a:r>
            <a:r>
              <a:rPr lang="en-US" dirty="0" smtClean="0"/>
              <a:t>time.</a:t>
            </a:r>
            <a:r>
              <a:rPr lang="en-US" baseline="30000" dirty="0"/>
              <a:t> </a:t>
            </a:r>
            <a:r>
              <a:rPr lang="en-US" dirty="0" smtClean="0"/>
              <a:t>They </a:t>
            </a:r>
            <a:r>
              <a:rPr lang="en-US" dirty="0"/>
              <a:t>"had much the same relationship to 'philosophical' (or scientific) geologists as their indirect descendants, the twentieth-century creationists</a:t>
            </a:r>
            <a:r>
              <a:rPr lang="en-US" dirty="0" smtClean="0"/>
              <a:t>.“</a:t>
            </a:r>
            <a:r>
              <a:rPr lang="en-US" baseline="30000" dirty="0" smtClean="0"/>
              <a:t> </a:t>
            </a:r>
            <a:r>
              <a:rPr lang="en-US" dirty="0" smtClean="0"/>
              <a:t>Paul </a:t>
            </a:r>
            <a:r>
              <a:rPr lang="en-US" dirty="0"/>
              <a:t>Wood describes them as "mostly Anglican evangelicals" with "no institutional focus and little sense of commonality</a:t>
            </a:r>
            <a:r>
              <a:rPr lang="en-US" dirty="0" smtClean="0"/>
              <a:t>.“</a:t>
            </a:r>
            <a:r>
              <a:rPr lang="en-US" baseline="30000" dirty="0" smtClean="0"/>
              <a:t> </a:t>
            </a:r>
            <a:r>
              <a:rPr lang="en-US" dirty="0" smtClean="0"/>
              <a:t>They </a:t>
            </a:r>
            <a:r>
              <a:rPr lang="en-US" dirty="0"/>
              <a:t>generally lacked any background in geology</a:t>
            </a:r>
            <a:r>
              <a:rPr lang="en-US" dirty="0" smtClean="0"/>
              <a:t>,</a:t>
            </a:r>
            <a:r>
              <a:rPr lang="en-US" baseline="30000" dirty="0" smtClean="0"/>
              <a:t> </a:t>
            </a:r>
            <a:r>
              <a:rPr lang="en-US" dirty="0" smtClean="0"/>
              <a:t>and </a:t>
            </a:r>
            <a:r>
              <a:rPr lang="en-US" dirty="0"/>
              <a:t>had little influence even in church circles</a:t>
            </a:r>
            <a:r>
              <a:rPr lang="en-US" dirty="0" smtClean="0"/>
              <a:t>.</a:t>
            </a:r>
            <a:r>
              <a:rPr lang="en-US" baseline="30000" dirty="0"/>
              <a:t> </a:t>
            </a:r>
            <a:r>
              <a:rPr lang="en-US" baseline="30000" dirty="0" err="1"/>
              <a:t>wikipedia</a:t>
            </a:r>
            <a:endParaRPr lang="en-US" baseline="30000" dirty="0"/>
          </a:p>
          <a:p>
            <a:endParaRPr lang="en-US" dirty="0"/>
          </a:p>
        </p:txBody>
      </p:sp>
    </p:spTree>
    <p:extLst>
      <p:ext uri="{BB962C8B-B14F-4D97-AF65-F5344CB8AC3E}">
        <p14:creationId xmlns:p14="http://schemas.microsoft.com/office/powerpoint/2010/main" val="2710786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152400"/>
            <a:ext cx="540167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Charles darwin</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443536" y="1295400"/>
            <a:ext cx="5867400" cy="4524315"/>
          </a:xfrm>
          <a:prstGeom prst="rect">
            <a:avLst/>
          </a:prstGeom>
          <a:noFill/>
        </p:spPr>
        <p:txBody>
          <a:bodyPr wrap="square" rtlCol="0">
            <a:spAutoFit/>
          </a:bodyPr>
          <a:lstStyle/>
          <a:p>
            <a:r>
              <a:rPr lang="en-US" sz="2400" dirty="0"/>
              <a:t>The decades following Charles Darwin's publication of </a:t>
            </a:r>
            <a:r>
              <a:rPr lang="en-US" sz="2400" i="1" dirty="0"/>
              <a:t>The Origin of Species</a:t>
            </a:r>
            <a:r>
              <a:rPr lang="en-US" sz="2400" dirty="0"/>
              <a:t>, in 1859, saw the overwhelming majority of North American and British naturalists accept some form of evolution, with many liberal and educated churchmen following their example, and thereby rejecting a biblically literalist interpretation of </a:t>
            </a:r>
            <a:r>
              <a:rPr lang="en-US" sz="2400" dirty="0" smtClean="0"/>
              <a:t>Genesis.</a:t>
            </a:r>
            <a:r>
              <a:rPr lang="en-US" sz="2400" baseline="30000" dirty="0"/>
              <a:t> </a:t>
            </a:r>
            <a:r>
              <a:rPr lang="en-US" sz="2400" baseline="30000" dirty="0" err="1"/>
              <a:t>wikipedia</a:t>
            </a:r>
            <a:endParaRPr lang="en-US" sz="2400" baseline="30000" dirty="0"/>
          </a:p>
          <a:p>
            <a:r>
              <a:rPr lang="en-US" sz="2400" dirty="0" smtClean="0"/>
              <a:t> Although </a:t>
            </a:r>
            <a:r>
              <a:rPr lang="en-US" sz="2400" dirty="0"/>
              <a:t>Darwin's work rejected "the dogma of separate creations," he invoked creation as the probable source of the first </a:t>
            </a:r>
            <a:r>
              <a:rPr lang="en-US" sz="2400" dirty="0" smtClean="0"/>
              <a:t>life forms </a:t>
            </a:r>
            <a:r>
              <a:rPr lang="en-US" sz="2400" dirty="0"/>
              <a:t>("into which life was first breathed").</a:t>
            </a:r>
          </a:p>
        </p:txBody>
      </p:sp>
    </p:spTree>
    <p:extLst>
      <p:ext uri="{BB962C8B-B14F-4D97-AF65-F5344CB8AC3E}">
        <p14:creationId xmlns:p14="http://schemas.microsoft.com/office/powerpoint/2010/main" val="37676757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600200"/>
            <a:ext cx="7543800" cy="4524315"/>
          </a:xfrm>
          <a:prstGeom prst="rect">
            <a:avLst/>
          </a:prstGeom>
          <a:noFill/>
        </p:spPr>
        <p:txBody>
          <a:bodyPr wrap="square" rtlCol="0">
            <a:spAutoFit/>
          </a:bodyPr>
          <a:lstStyle/>
          <a:p>
            <a:r>
              <a:rPr lang="en-US" sz="2400" dirty="0" smtClean="0"/>
              <a:t>In the </a:t>
            </a:r>
            <a:r>
              <a:rPr lang="en-US" sz="2400" dirty="0"/>
              <a:t>19th century. One of the most famous disputes was the Oxford Debate of 1860, in which T.H. Huxley, Darwin's self-appointed "bulldog," debated evolution with Samuel Wilberforce, the Bishop of Oxford. Both sides claimed victory, then the controversy was overshadowed by the even greater theological </a:t>
            </a:r>
            <a:r>
              <a:rPr lang="en-US" sz="2400" dirty="0" smtClean="0"/>
              <a:t>furor </a:t>
            </a:r>
            <a:r>
              <a:rPr lang="en-US" sz="2400" dirty="0"/>
              <a:t>over the publication of </a:t>
            </a:r>
            <a:r>
              <a:rPr lang="en-US" sz="2400" i="1" dirty="0"/>
              <a:t>Essays and Reviews</a:t>
            </a:r>
            <a:r>
              <a:rPr lang="en-US" sz="2400" dirty="0"/>
              <a:t> questioning whether miracles were atheistic, bringing to a head arguments in the Church of England between liberal theologians supporting higher criticism, and conservative </a:t>
            </a:r>
            <a:r>
              <a:rPr lang="en-US" sz="2400" dirty="0" smtClean="0"/>
              <a:t>Evangelicals.</a:t>
            </a:r>
            <a:r>
              <a:rPr lang="en-US" sz="2400" baseline="30000" dirty="0"/>
              <a:t> </a:t>
            </a:r>
            <a:r>
              <a:rPr lang="en-US" sz="2400" dirty="0" smtClean="0"/>
              <a:t>The </a:t>
            </a:r>
            <a:r>
              <a:rPr lang="en-US" sz="2400" dirty="0"/>
              <a:t>essays were described by their opponents as heretical, and the essayists were called "The Seven Against Christ</a:t>
            </a:r>
            <a:r>
              <a:rPr lang="en-US" sz="2400" dirty="0" smtClean="0"/>
              <a:t>."</a:t>
            </a:r>
            <a:r>
              <a:rPr lang="en-US" sz="2400" baseline="30000" dirty="0" err="1" smtClean="0"/>
              <a:t>wikipedia</a:t>
            </a:r>
            <a:endParaRPr lang="en-US" sz="2400" dirty="0"/>
          </a:p>
        </p:txBody>
      </p:sp>
      <p:sp>
        <p:nvSpPr>
          <p:cNvPr id="3" name="Rectangle 2"/>
          <p:cNvSpPr/>
          <p:nvPr/>
        </p:nvSpPr>
        <p:spPr>
          <a:xfrm>
            <a:off x="1981200" y="228600"/>
            <a:ext cx="497623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Oxford debate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384535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9506" y="228600"/>
            <a:ext cx="582499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fundamentalists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38200" y="1295400"/>
            <a:ext cx="7696200" cy="5262979"/>
          </a:xfrm>
          <a:prstGeom prst="rect">
            <a:avLst/>
          </a:prstGeom>
          <a:noFill/>
        </p:spPr>
        <p:txBody>
          <a:bodyPr wrap="square" rtlCol="0">
            <a:spAutoFit/>
          </a:bodyPr>
          <a:lstStyle/>
          <a:p>
            <a:r>
              <a:rPr lang="en-US" sz="2400" dirty="0"/>
              <a:t>In 1878, American Presbyterians held the first annual Niagara Bible Conference, founding the Christian fundamentalist movement, which took its name from the "Five Fundamentals" of 1910, and came to be concerned about the implications of evolution for the accuracy of the Bible. But by no means all orthodox Presbyterians were opposed to evolution as a possible method of the Divine procedure. </a:t>
            </a:r>
            <a:r>
              <a:rPr lang="en-US" sz="2400" dirty="0" smtClean="0"/>
              <a:t>Dr. </a:t>
            </a:r>
            <a:r>
              <a:rPr lang="en-US" sz="2400" dirty="0"/>
              <a:t>Charles Hodge of Princeton Seminary objected in 1874 to the atheism he considered </a:t>
            </a:r>
            <a:r>
              <a:rPr lang="en-US" sz="2400" dirty="0" smtClean="0"/>
              <a:t>implied </a:t>
            </a:r>
            <a:r>
              <a:rPr lang="en-US" sz="2400" dirty="0"/>
              <a:t>in the naturalistic explanation but both he and </a:t>
            </a:r>
            <a:r>
              <a:rPr lang="en-US" sz="2400" dirty="0" smtClean="0"/>
              <a:t>Dr. </a:t>
            </a:r>
            <a:r>
              <a:rPr lang="en-US" sz="2400" dirty="0"/>
              <a:t>B. B. </a:t>
            </a:r>
            <a:r>
              <a:rPr lang="en-US" sz="2400" dirty="0" smtClean="0"/>
              <a:t>Warfield were </a:t>
            </a:r>
            <a:r>
              <a:rPr lang="en-US" sz="2400" dirty="0"/>
              <a:t>open to its possibility/probability within limits, and most churchmen sought to reconcile Darwinism with Christianity</a:t>
            </a:r>
            <a:r>
              <a:rPr lang="en-US" sz="2400" dirty="0" smtClean="0"/>
              <a:t>. </a:t>
            </a:r>
            <a:r>
              <a:rPr lang="en-US" sz="2400" baseline="30000" dirty="0" err="1"/>
              <a:t>wikipedia</a:t>
            </a:r>
            <a:endParaRPr lang="en-US" sz="2400" baseline="30000" dirty="0"/>
          </a:p>
          <a:p>
            <a:endParaRPr lang="en-US" sz="2400" dirty="0" smtClean="0"/>
          </a:p>
        </p:txBody>
      </p:sp>
    </p:spTree>
    <p:extLst>
      <p:ext uri="{BB962C8B-B14F-4D97-AF65-F5344CB8AC3E}">
        <p14:creationId xmlns:p14="http://schemas.microsoft.com/office/powerpoint/2010/main" val="2051945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199" y="1828800"/>
            <a:ext cx="7162800" cy="4154984"/>
          </a:xfrm>
          <a:prstGeom prst="rect">
            <a:avLst/>
          </a:prstGeom>
          <a:noFill/>
        </p:spPr>
        <p:txBody>
          <a:bodyPr wrap="square" rtlCol="0">
            <a:spAutoFit/>
          </a:bodyPr>
          <a:lstStyle/>
          <a:p>
            <a:r>
              <a:rPr lang="en-US" sz="2400" dirty="0"/>
              <a:t>The Swiss-American paleontologist Louis Agassiz opposed evolution. He believed that there had been a series of catastrophes with divine re-creations, evidence of which could be seen in rock fossils. Though uniformitarianism dominated ideas from the 1840s onwards, Catastrophism remained a major paradigm in geology until replaced by new models that allowed for both cataclysms (such as meteor strikes) and gradualist patterns (such as ice ages) to explain observed geologic phenomena</a:t>
            </a:r>
            <a:r>
              <a:rPr lang="en-US" sz="2400" dirty="0" smtClean="0"/>
              <a:t>.</a:t>
            </a:r>
            <a:r>
              <a:rPr lang="en-US" sz="2400" baseline="30000" dirty="0"/>
              <a:t> </a:t>
            </a:r>
            <a:r>
              <a:rPr lang="en-US" sz="2400" baseline="30000" dirty="0" err="1"/>
              <a:t>wikipedia</a:t>
            </a:r>
            <a:endParaRPr lang="en-US" sz="2400" baseline="30000" dirty="0"/>
          </a:p>
          <a:p>
            <a:endParaRPr lang="en-US" sz="2400" dirty="0"/>
          </a:p>
        </p:txBody>
      </p:sp>
      <p:sp>
        <p:nvSpPr>
          <p:cNvPr id="3" name="Rectangle 2"/>
          <p:cNvSpPr/>
          <p:nvPr/>
        </p:nvSpPr>
        <p:spPr>
          <a:xfrm>
            <a:off x="2171131" y="152400"/>
            <a:ext cx="449693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Louis agassiz</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395194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676400"/>
            <a:ext cx="7315200" cy="5016758"/>
          </a:xfrm>
          <a:prstGeom prst="rect">
            <a:avLst/>
          </a:prstGeom>
          <a:noFill/>
        </p:spPr>
        <p:txBody>
          <a:bodyPr wrap="square" rtlCol="0">
            <a:spAutoFit/>
          </a:bodyPr>
          <a:lstStyle/>
          <a:p>
            <a:r>
              <a:rPr lang="en-US" sz="2000" dirty="0"/>
              <a:t>In 1862, the Glaswegian physicist William Thomson (later Lord Kelvin) published calculations, based on his presumption of uniformitarianism, and that the heat of the sun was caused by its gravitational shrinkage, that fixed the age of the Earth and the solar system at between 20 million and 400 million years, i.e. between ~3,000 and ~70,000 times Ussher's value</a:t>
            </a:r>
            <a:r>
              <a:rPr lang="en-US" sz="2000" dirty="0" smtClean="0"/>
              <a:t>.</a:t>
            </a:r>
            <a:r>
              <a:rPr lang="en-US" sz="2000" baseline="30000" dirty="0"/>
              <a:t> </a:t>
            </a:r>
            <a:r>
              <a:rPr lang="en-US" sz="2000" baseline="30000" dirty="0" err="1"/>
              <a:t>wikipedia</a:t>
            </a:r>
            <a:endParaRPr lang="en-US" sz="2000" baseline="30000" dirty="0"/>
          </a:p>
          <a:p>
            <a:endParaRPr lang="en-US" sz="2000" dirty="0" smtClean="0"/>
          </a:p>
          <a:p>
            <a:endParaRPr lang="en-US" sz="2000" dirty="0"/>
          </a:p>
          <a:p>
            <a:r>
              <a:rPr lang="en-US" sz="2000" dirty="0"/>
              <a:t>This came as a blow to Darwin's anticipated timescale, though the idea of an ancient Earth was generally accepted without much controversy. Darwin and Huxley, while not accepting the timing, said it merely implied faster evolution. It would take further advances in geology and the discovery of radioactivity that showed that the sun was in fact heated by nuclear fusion that demonstrated the present estimated 4.567 billion </a:t>
            </a:r>
            <a:r>
              <a:rPr lang="en-US" sz="2000" dirty="0" smtClean="0"/>
              <a:t>years. </a:t>
            </a:r>
            <a:r>
              <a:rPr lang="en-US" sz="2000" baseline="30000" dirty="0" err="1"/>
              <a:t>wikipedia</a:t>
            </a:r>
            <a:endParaRPr lang="en-US" sz="2000" baseline="30000" dirty="0"/>
          </a:p>
          <a:p>
            <a:endParaRPr lang="en-US" sz="2000" dirty="0"/>
          </a:p>
        </p:txBody>
      </p:sp>
      <p:sp>
        <p:nvSpPr>
          <p:cNvPr id="3" name="Rectangle 2"/>
          <p:cNvSpPr/>
          <p:nvPr/>
        </p:nvSpPr>
        <p:spPr>
          <a:xfrm>
            <a:off x="2438400" y="228600"/>
            <a:ext cx="399282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Lord Calvin</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4038618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646" y="228600"/>
            <a:ext cx="625671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fundamentals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23903" y="1371600"/>
            <a:ext cx="7696200" cy="4708981"/>
          </a:xfrm>
          <a:prstGeom prst="rect">
            <a:avLst/>
          </a:prstGeom>
          <a:noFill/>
        </p:spPr>
        <p:txBody>
          <a:bodyPr wrap="square" rtlCol="0">
            <a:spAutoFit/>
          </a:bodyPr>
          <a:lstStyle/>
          <a:p>
            <a:r>
              <a:rPr lang="en-US" sz="2000" dirty="0" smtClean="0"/>
              <a:t>In </a:t>
            </a:r>
            <a:r>
              <a:rPr lang="en-US" sz="2000" dirty="0"/>
              <a:t>1910, the General Assembly of the Presbyterian Church distilled the principles of Christian fundamentalism into what were known as the "five fundamentals," one of which was the inerrancy of the Scriptures, including the Genesis account of creation. </a:t>
            </a:r>
            <a:r>
              <a:rPr lang="en-US" sz="2000" i="1" dirty="0"/>
              <a:t>The Fundamentals</a:t>
            </a:r>
            <a:r>
              <a:rPr lang="en-US" sz="2000" dirty="0"/>
              <a:t> were published as a series of essays. Its authors accepted ancient earth geology, while holding different ideas about how this was reconciled with biblical accounts. The views expressed on evolution were mixed: two short articles were anti evolution, one anonymous and one by the little known Henry Beach. Their focus was on human evolution, as were attacks made on evolution by Dyson Hague. Major figures were explicitly open to the possibility that God created through a Lamarckian form of evolution: long articles by James Orr and George Frederick Wright expressed this openness, and Benjamin Breckinridge Warfield and A H Strong shared this view</a:t>
            </a:r>
            <a:r>
              <a:rPr lang="en-US" sz="2000" dirty="0" smtClean="0"/>
              <a:t>.</a:t>
            </a:r>
            <a:r>
              <a:rPr lang="en-US" sz="2000" baseline="30000" dirty="0"/>
              <a:t> </a:t>
            </a:r>
            <a:r>
              <a:rPr lang="en-US" sz="2000" baseline="30000" dirty="0" err="1"/>
              <a:t>wikipedia</a:t>
            </a:r>
            <a:endParaRPr lang="en-US" sz="2000" baseline="30000" dirty="0"/>
          </a:p>
          <a:p>
            <a:endParaRPr lang="en-US" sz="2000" dirty="0"/>
          </a:p>
        </p:txBody>
      </p:sp>
    </p:spTree>
    <p:extLst>
      <p:ext uri="{BB962C8B-B14F-4D97-AF65-F5344CB8AC3E}">
        <p14:creationId xmlns:p14="http://schemas.microsoft.com/office/powerpoint/2010/main" val="3232689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T</a:t>
            </a:r>
            <a:r>
              <a:rPr lang="en-US" dirty="0" smtClean="0">
                <a:ea typeface="+mj-ea"/>
              </a:rPr>
              <a:t>he Scopes Trial, or Monkey Trial</a:t>
            </a:r>
            <a:endParaRPr lang="en-US" dirty="0">
              <a:ea typeface="+mj-ea"/>
            </a:endParaRPr>
          </a:p>
        </p:txBody>
      </p:sp>
      <p:sp>
        <p:nvSpPr>
          <p:cNvPr id="10243" name="Content Placeholder 2"/>
          <p:cNvSpPr>
            <a:spLocks noGrp="1"/>
          </p:cNvSpPr>
          <p:nvPr>
            <p:ph idx="1"/>
          </p:nvPr>
        </p:nvSpPr>
        <p:spPr/>
        <p:txBody>
          <a:bodyPr/>
          <a:lstStyle/>
          <a:p>
            <a:pPr marL="114300" indent="0" eaLnBrk="1" hangingPunct="1">
              <a:buFont typeface="Arial" charset="0"/>
              <a:buNone/>
            </a:pPr>
            <a:r>
              <a:rPr lang="en-US" sz="2800" dirty="0" smtClean="0"/>
              <a:t>Scopes was indicted by a grand jury for violating the anti-evolution law(the Butler Law) in 1925. As the tension was building for the trial, the town built a pedestrian mall close by, a platform on the lawn of the courthouse, and a tourist camp. The courtroom was prepared to broadcast the trial to the world as the equipped it with the necessary technology.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64138" cy="1143000"/>
          </a:xfrm>
        </p:spPr>
        <p:txBody>
          <a:bodyPr/>
          <a:lstStyle/>
          <a:p>
            <a:pPr eaLnBrk="1" fontAlgn="auto" hangingPunct="1">
              <a:spcAft>
                <a:spcPts val="0"/>
              </a:spcAft>
              <a:defRPr/>
            </a:pPr>
            <a:r>
              <a:rPr lang="en-US" dirty="0" smtClean="0">
                <a:ea typeface="+mj-ea"/>
              </a:rPr>
              <a:t>John Thomas Scopes</a:t>
            </a:r>
            <a:endParaRPr lang="en-US" dirty="0">
              <a:ea typeface="+mj-ea"/>
            </a:endParaRPr>
          </a:p>
        </p:txBody>
      </p:sp>
      <p:sp>
        <p:nvSpPr>
          <p:cNvPr id="7171" name="Content Placeholder 2"/>
          <p:cNvSpPr>
            <a:spLocks noGrp="1"/>
          </p:cNvSpPr>
          <p:nvPr>
            <p:ph idx="1"/>
          </p:nvPr>
        </p:nvSpPr>
        <p:spPr>
          <a:xfrm>
            <a:off x="0" y="1620838"/>
            <a:ext cx="5621338" cy="4000500"/>
          </a:xfrm>
        </p:spPr>
        <p:txBody>
          <a:bodyPr>
            <a:normAutofit fontScale="92500" lnSpcReduction="10000"/>
          </a:bodyPr>
          <a:lstStyle/>
          <a:p>
            <a:pPr marL="114300" indent="0" eaLnBrk="1" hangingPunct="1">
              <a:buFont typeface="Arial" charset="0"/>
              <a:buNone/>
            </a:pPr>
            <a:r>
              <a:rPr lang="en-US" sz="2800" dirty="0" smtClean="0"/>
              <a:t>John Thomas Scopes was born in Paducah, Kentucky. His family moved to Illinois when he was a teenager. He eventually got a law degree from the University of Kentucky in 1924. He moved to Dayton, Tennessee where he became a football coach and a substitute teacher for Rhea County High School. He was 24 when he was asked to participate in the trial. </a:t>
            </a:r>
          </a:p>
        </p:txBody>
      </p:sp>
      <p:pic>
        <p:nvPicPr>
          <p:cNvPr id="717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21338" y="274638"/>
            <a:ext cx="279400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ea typeface="+mj-ea"/>
              </a:rPr>
              <a:t>The Scopes Trial</a:t>
            </a:r>
            <a:endParaRPr lang="en-US" dirty="0">
              <a:ea typeface="+mj-ea"/>
            </a:endParaRPr>
          </a:p>
        </p:txBody>
      </p:sp>
      <p:sp>
        <p:nvSpPr>
          <p:cNvPr id="8195" name="Content Placeholder 2"/>
          <p:cNvSpPr>
            <a:spLocks noGrp="1"/>
          </p:cNvSpPr>
          <p:nvPr>
            <p:ph idx="1"/>
          </p:nvPr>
        </p:nvSpPr>
        <p:spPr/>
        <p:txBody>
          <a:bodyPr/>
          <a:lstStyle/>
          <a:p>
            <a:pPr marL="114300" indent="0" eaLnBrk="1" hangingPunct="1">
              <a:buFont typeface="Arial" charset="0"/>
              <a:buNone/>
            </a:pPr>
            <a:r>
              <a:rPr lang="en-US" sz="2800" dirty="0" smtClean="0"/>
              <a:t>While in Rhea High School, working as a football coach and substitute, he accepted the challenge of being put on trial for teaching evolution. He later admitted as a substitute teacher, he was not sure if he covered teaching evolution to the students. However, he still accepted the challenge of saying he would teach students evolution. He was asked to be the test of the Butler law. He agreed to be indicted to see how this case played out.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ea typeface="+mj-ea"/>
              </a:rPr>
              <a:t>The Scopes Trial</a:t>
            </a:r>
            <a:endParaRPr lang="en-US" dirty="0">
              <a:ea typeface="+mj-ea"/>
            </a:endParaRPr>
          </a:p>
        </p:txBody>
      </p:sp>
      <p:sp>
        <p:nvSpPr>
          <p:cNvPr id="9219" name="Content Placeholder 2"/>
          <p:cNvSpPr>
            <a:spLocks noGrp="1"/>
          </p:cNvSpPr>
          <p:nvPr>
            <p:ph idx="1"/>
          </p:nvPr>
        </p:nvSpPr>
        <p:spPr>
          <a:xfrm>
            <a:off x="4464050" y="1581150"/>
            <a:ext cx="3771900" cy="4824413"/>
          </a:xfrm>
        </p:spPr>
        <p:txBody>
          <a:bodyPr>
            <a:normAutofit lnSpcReduction="10000"/>
          </a:bodyPr>
          <a:lstStyle/>
          <a:p>
            <a:pPr marL="114300" indent="0" eaLnBrk="1" hangingPunct="1">
              <a:buFont typeface="Arial" charset="0"/>
              <a:buNone/>
            </a:pPr>
            <a:r>
              <a:rPr lang="en-US" sz="2400" dirty="0" smtClean="0"/>
              <a:t>Due to the shear publicity of this issue, many well-known people stepped up to be apart of the trail. William Jennings Bryan who brought about the Butler law decided to be the prosecutor for the trial. Clarence Darrow and Dudley Field Malone were high profile attorneys that wanted to represent Scopes in the trial. </a:t>
            </a:r>
          </a:p>
        </p:txBody>
      </p:sp>
      <p:pic>
        <p:nvPicPr>
          <p:cNvPr id="922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2638" y="2028825"/>
            <a:ext cx="3681412"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Content Placeholder 2"/>
          <p:cNvSpPr txBox="1">
            <a:spLocks/>
          </p:cNvSpPr>
          <p:nvPr/>
        </p:nvSpPr>
        <p:spPr bwMode="auto">
          <a:xfrm>
            <a:off x="746125" y="4938713"/>
            <a:ext cx="371792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430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spcBef>
                <a:spcPct val="20000"/>
              </a:spcBef>
              <a:buClr>
                <a:schemeClr val="accent1"/>
              </a:buClr>
              <a:buFont typeface="Arial" charset="0"/>
              <a:buNone/>
            </a:pPr>
            <a:r>
              <a:rPr lang="en-US" sz="2200" dirty="0"/>
              <a:t>Pictured: Darrow and Bryan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ea typeface="+mj-ea"/>
              </a:rPr>
              <a:t>The Trial – Interpretation of the Bible</a:t>
            </a:r>
            <a:endParaRPr lang="en-US" dirty="0">
              <a:ea typeface="+mj-ea"/>
            </a:endParaRPr>
          </a:p>
        </p:txBody>
      </p:sp>
      <p:sp>
        <p:nvSpPr>
          <p:cNvPr id="13315" name="Content Placeholder 2"/>
          <p:cNvSpPr>
            <a:spLocks noGrp="1"/>
          </p:cNvSpPr>
          <p:nvPr>
            <p:ph idx="1"/>
          </p:nvPr>
        </p:nvSpPr>
        <p:spPr/>
        <p:txBody>
          <a:bodyPr/>
          <a:lstStyle/>
          <a:p>
            <a:pPr marL="114300" indent="0" eaLnBrk="1" hangingPunct="1">
              <a:buFont typeface="Arial" charset="0"/>
              <a:buNone/>
            </a:pPr>
            <a:r>
              <a:rPr lang="en-US" sz="3200" dirty="0" smtClean="0"/>
              <a:t>Bryan is called as a biblical text expert to testify. Clarence Darrow asks Bryan many questions about if the Bible should be taken literally. Bryan states that Darrow is making a </a:t>
            </a:r>
            <a:r>
              <a:rPr lang="en-US" altLang="en-US" sz="3200" dirty="0" smtClean="0"/>
              <a:t>“</a:t>
            </a:r>
            <a:r>
              <a:rPr lang="en-US" sz="3200" dirty="0" smtClean="0"/>
              <a:t>slur at the Bible.</a:t>
            </a:r>
            <a:r>
              <a:rPr lang="en-US" altLang="en-US" sz="3200" dirty="0" smtClean="0"/>
              <a:t>”</a:t>
            </a:r>
            <a:r>
              <a:rPr lang="en-US" sz="3200" dirty="0" smtClean="0"/>
              <a:t>  Darrow replied back with accusing Bryan of </a:t>
            </a:r>
            <a:r>
              <a:rPr lang="en-US" altLang="en-US" sz="3200" dirty="0" smtClean="0"/>
              <a:t>“</a:t>
            </a:r>
            <a:r>
              <a:rPr lang="en-US" sz="3200" dirty="0" smtClean="0"/>
              <a:t>fool ideas that no intelligent Christian on Earth believes.</a:t>
            </a:r>
            <a:r>
              <a:rPr lang="en-US" altLang="en-US" sz="3200" dirty="0" smtClean="0"/>
              <a:t>”</a:t>
            </a:r>
            <a:endParaRPr lang="en-US" sz="3200"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ea typeface="+mj-ea"/>
              </a:rPr>
              <a:t>The Ruling</a:t>
            </a:r>
            <a:endParaRPr lang="en-US" dirty="0">
              <a:ea typeface="+mj-ea"/>
            </a:endParaRPr>
          </a:p>
        </p:txBody>
      </p:sp>
      <p:sp>
        <p:nvSpPr>
          <p:cNvPr id="14339" name="Content Placeholder 2"/>
          <p:cNvSpPr>
            <a:spLocks noGrp="1"/>
          </p:cNvSpPr>
          <p:nvPr>
            <p:ph idx="1"/>
          </p:nvPr>
        </p:nvSpPr>
        <p:spPr/>
        <p:txBody>
          <a:bodyPr/>
          <a:lstStyle/>
          <a:p>
            <a:pPr marL="114300" indent="0" eaLnBrk="1" hangingPunct="1">
              <a:buFont typeface="Arial" charset="0"/>
              <a:buNone/>
            </a:pPr>
            <a:r>
              <a:rPr lang="en-US" sz="3200" dirty="0" smtClean="0"/>
              <a:t>Judge Raulston expunges Bryan</a:t>
            </a:r>
            <a:r>
              <a:rPr lang="en-US" altLang="en-US" sz="3200" dirty="0" smtClean="0"/>
              <a:t>’</a:t>
            </a:r>
            <a:r>
              <a:rPr lang="en-US" sz="3200" dirty="0" smtClean="0"/>
              <a:t>s testimony from the record stating that it is not relevant to the case. Darrow asks the jury to find Scopes guilty and go deliberate. They could chose to appeal this verdict. The jury deliberated for a total of 9 minutes. Scopes was found guilty and only had to pay $100 in fines. Both ACLU and Bryan offer to pay for his fine.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ea typeface="+mj-ea"/>
              </a:rPr>
              <a:t>After the Trial </a:t>
            </a:r>
            <a:endParaRPr lang="en-US" dirty="0">
              <a:ea typeface="+mj-ea"/>
            </a:endParaRPr>
          </a:p>
        </p:txBody>
      </p:sp>
      <p:sp>
        <p:nvSpPr>
          <p:cNvPr id="16387" name="Content Placeholder 2"/>
          <p:cNvSpPr>
            <a:spLocks noGrp="1"/>
          </p:cNvSpPr>
          <p:nvPr>
            <p:ph idx="1"/>
          </p:nvPr>
        </p:nvSpPr>
        <p:spPr/>
        <p:txBody>
          <a:bodyPr/>
          <a:lstStyle/>
          <a:p>
            <a:pPr marL="114300" indent="0" eaLnBrk="1" hangingPunct="1">
              <a:buFont typeface="Arial" charset="0"/>
              <a:buNone/>
            </a:pPr>
            <a:r>
              <a:rPr lang="en-US" sz="3200" dirty="0" smtClean="0"/>
              <a:t>Five days after trial, Bryan died in his sleep in Dayton. In May 31, 1926, the appealing hearing started. Ultimately, the judge upheld the Butler Law, stating that it was constitutional. However, Scopes</a:t>
            </a:r>
            <a:r>
              <a:rPr lang="en-US" altLang="en-US" sz="3200" dirty="0" smtClean="0"/>
              <a:t>’</a:t>
            </a:r>
            <a:r>
              <a:rPr lang="en-US" sz="3200" dirty="0" smtClean="0"/>
              <a:t> verdict was overturn, because Judge Raulston should have not set the fine amount, the jury should have. In May 17, 1967, the Butler Act is repealed.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219200"/>
            <a:ext cx="8686800" cy="5632311"/>
          </a:xfrm>
          <a:prstGeom prst="rect">
            <a:avLst/>
          </a:prstGeom>
          <a:noFill/>
        </p:spPr>
        <p:txBody>
          <a:bodyPr wrap="square" rtlCol="0">
            <a:spAutoFit/>
          </a:bodyPr>
          <a:lstStyle/>
          <a:p>
            <a:r>
              <a:rPr lang="en-US" dirty="0"/>
              <a:t>George McCready Price was important in developing </a:t>
            </a:r>
            <a:r>
              <a:rPr lang="en-US" i="1" dirty="0"/>
              <a:t>flood geology</a:t>
            </a:r>
            <a:r>
              <a:rPr lang="en-US" dirty="0"/>
              <a:t>, and while he had limited influence at a time when all geologists had long accepted an ancient earth, many of his ideas that a young earth could be deduced from science were taken up </a:t>
            </a:r>
            <a:r>
              <a:rPr lang="en-US" dirty="0" smtClean="0"/>
              <a:t>later by young earth creationists like Henry Morris. </a:t>
            </a:r>
            <a:r>
              <a:rPr lang="en-US" dirty="0"/>
              <a:t>Price was a Seventh-day Adventist, and </a:t>
            </a:r>
            <a:r>
              <a:rPr lang="en-US" dirty="0" smtClean="0"/>
              <a:t>followed Ellen </a:t>
            </a:r>
            <a:r>
              <a:rPr lang="en-US" dirty="0"/>
              <a:t>White, in seeing fossils as evidence of the Great Flood</a:t>
            </a:r>
            <a:r>
              <a:rPr lang="en-US" dirty="0" smtClean="0"/>
              <a:t>. Ellen White believed the days of creation were literal 24 hour days.  </a:t>
            </a:r>
            <a:r>
              <a:rPr lang="en-US" dirty="0"/>
              <a:t>In 1906, Price published </a:t>
            </a:r>
            <a:r>
              <a:rPr lang="en-US" i="1" dirty="0"/>
              <a:t>Illogical Geology: The Weakest Point in the Evolution Theory</a:t>
            </a:r>
            <a:r>
              <a:rPr lang="en-US" dirty="0"/>
              <a:t> in which he offered $1000 </a:t>
            </a:r>
            <a:r>
              <a:rPr lang="en-US" i="1" dirty="0"/>
              <a:t>"to any one who will, in the face of the facts here presented, show me how to prove that one kind of fossil is older than another."</a:t>
            </a:r>
            <a:r>
              <a:rPr lang="en-US" baseline="30000" dirty="0"/>
              <a:t>[29</a:t>
            </a:r>
            <a:r>
              <a:rPr lang="en-US" baseline="30000" dirty="0" smtClean="0"/>
              <a:t>] wikipedia</a:t>
            </a:r>
            <a:endParaRPr lang="en-US" baseline="30000" dirty="0"/>
          </a:p>
          <a:p>
            <a:r>
              <a:rPr lang="en-US" dirty="0" smtClean="0"/>
              <a:t>In </a:t>
            </a:r>
            <a:r>
              <a:rPr lang="en-US" dirty="0"/>
              <a:t>1929, a book by one of George McCready Price's former students, Harold W. Clark described Price's catastrophism as "creationism" in </a:t>
            </a:r>
            <a:r>
              <a:rPr lang="en-US" i="1" dirty="0"/>
              <a:t>Back to Creationism</a:t>
            </a:r>
            <a:r>
              <a:rPr lang="en-US" dirty="0"/>
              <a:t>.</a:t>
            </a:r>
            <a:r>
              <a:rPr lang="en-US" baseline="30000" dirty="0"/>
              <a:t>[42]</a:t>
            </a:r>
            <a:r>
              <a:rPr lang="en-US" dirty="0"/>
              <a:t> Previously anti-evolutionists had described themselves as being "Christian fundamentalists" "Anti-evolution" or "Anti-false science</a:t>
            </a:r>
            <a:r>
              <a:rPr lang="en-US" dirty="0" smtClean="0"/>
              <a:t>.“ Wikipedia</a:t>
            </a:r>
          </a:p>
          <a:p>
            <a:r>
              <a:rPr lang="en-US" dirty="0"/>
              <a:t>Price and his supporters retreated to California, and with several doctors working at the College of Medical Evangelists (now Loma Linda University), formed the "Deluge Geology Society." The "Deluge Geology Society" published the </a:t>
            </a:r>
            <a:r>
              <a:rPr lang="en-US" i="1" dirty="0"/>
              <a:t>Bulletin of Deluge Geology and Related Science</a:t>
            </a:r>
            <a:r>
              <a:rPr lang="en-US" dirty="0"/>
              <a:t> from 1941 to 1945. They made secret plans to unveil discoveries of fossils of human footprints that were in rock that was purportedly older than accounted for in evolutionary theory.</a:t>
            </a:r>
            <a:r>
              <a:rPr lang="en-US" baseline="30000" dirty="0"/>
              <a:t>[46]</a:t>
            </a:r>
            <a:r>
              <a:rPr lang="en-US" dirty="0"/>
              <a:t> However, again the organization foundered over disagreements about a 6000 year old earth.</a:t>
            </a:r>
            <a:r>
              <a:rPr lang="en-US" baseline="30000" dirty="0"/>
              <a:t>[</a:t>
            </a:r>
            <a:r>
              <a:rPr lang="en-US" baseline="30000" dirty="0" smtClean="0"/>
              <a:t>47]Wikipedia</a:t>
            </a:r>
            <a:endParaRPr lang="en-US" dirty="0"/>
          </a:p>
        </p:txBody>
      </p:sp>
      <p:sp>
        <p:nvSpPr>
          <p:cNvPr id="3" name="Rectangle 2"/>
          <p:cNvSpPr/>
          <p:nvPr/>
        </p:nvSpPr>
        <p:spPr>
          <a:xfrm>
            <a:off x="671450" y="152400"/>
            <a:ext cx="780111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George mccready price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5004766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1752600"/>
            <a:ext cx="6477000" cy="4893647"/>
          </a:xfrm>
          <a:prstGeom prst="rect">
            <a:avLst/>
          </a:prstGeom>
          <a:noFill/>
        </p:spPr>
        <p:txBody>
          <a:bodyPr wrap="square" rtlCol="0">
            <a:spAutoFit/>
          </a:bodyPr>
          <a:lstStyle/>
          <a:p>
            <a:r>
              <a:rPr lang="en-US" sz="2400" dirty="0"/>
              <a:t>In 1933, a group of atheists seeking to develop a "new religion" to replace previous, deity-based religions, composed the Humanist Manifesto, which outlined a fifteen-point belief system, the first two points of which provided that "Religious humanists regard the universe as self-existing and not created" and "Humanism believes that man is a part of nature and that he has emerged as a result of a continuous process</a:t>
            </a:r>
            <a:r>
              <a:rPr lang="en-US" sz="2400" dirty="0" smtClean="0"/>
              <a:t>."</a:t>
            </a:r>
            <a:r>
              <a:rPr lang="en-US" sz="2400" baseline="30000" dirty="0" err="1"/>
              <a:t>wikipedia</a:t>
            </a:r>
            <a:endParaRPr lang="en-US" sz="2400" baseline="30000" dirty="0"/>
          </a:p>
          <a:p>
            <a:r>
              <a:rPr lang="en-US" sz="2400" dirty="0" smtClean="0"/>
              <a:t>This </a:t>
            </a:r>
            <a:r>
              <a:rPr lang="en-US" sz="2400" dirty="0"/>
              <a:t>document exacerbated the ideological tone of the discussion in many circles, as many creationists came to see evolution as a doctrine of the "religion" of atheism.</a:t>
            </a:r>
          </a:p>
        </p:txBody>
      </p:sp>
      <p:sp>
        <p:nvSpPr>
          <p:cNvPr id="3" name="Rectangle 2"/>
          <p:cNvSpPr/>
          <p:nvPr/>
        </p:nvSpPr>
        <p:spPr>
          <a:xfrm>
            <a:off x="1038552" y="152400"/>
            <a:ext cx="699069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Humanist manifesto</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730634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0"/>
            <a:ext cx="7543800" cy="4154984"/>
          </a:xfrm>
          <a:prstGeom prst="rect">
            <a:avLst/>
          </a:prstGeom>
          <a:noFill/>
        </p:spPr>
        <p:txBody>
          <a:bodyPr wrap="square" rtlCol="0">
            <a:spAutoFit/>
          </a:bodyPr>
          <a:lstStyle/>
          <a:p>
            <a:r>
              <a:rPr lang="en-US" sz="2400" dirty="0"/>
              <a:t>In 1935, the "Religion and Science Association" was formed by a small group of creationists, led by a Wheaton College professor, to form a </a:t>
            </a:r>
            <a:r>
              <a:rPr lang="en-US" sz="2400" dirty="0" smtClean="0"/>
              <a:t>"unified </a:t>
            </a:r>
            <a:r>
              <a:rPr lang="en-US" sz="2400" dirty="0"/>
              <a:t>front against the theory of evolution</a:t>
            </a:r>
            <a:r>
              <a:rPr lang="en-US" sz="2400" dirty="0" smtClean="0"/>
              <a:t>."</a:t>
            </a:r>
            <a:r>
              <a:rPr lang="en-US" sz="2400" baseline="30000" dirty="0" err="1" smtClean="0"/>
              <a:t>wikipedia</a:t>
            </a:r>
            <a:r>
              <a:rPr lang="en-US" sz="2400" baseline="30000" dirty="0" smtClean="0"/>
              <a:t> </a:t>
            </a:r>
            <a:r>
              <a:rPr lang="en-US" sz="2400" dirty="0" smtClean="0"/>
              <a:t>There </a:t>
            </a:r>
            <a:r>
              <a:rPr lang="en-US" sz="2400" dirty="0"/>
              <a:t>were three main schools of creationist thought, represented by Price, Rimmer, and tidal expert William Bell Dawson. However, since Dawson was a proponent of day-age creationism and Rimmer was ardently convinced that gap creationism was correct, the staunch supporters of a literal 6 day creation and 6000 year old earth were incensed, and the organization fell </a:t>
            </a:r>
            <a:r>
              <a:rPr lang="en-US" sz="2400" dirty="0" err="1" smtClean="0"/>
              <a:t>apart.</a:t>
            </a:r>
            <a:r>
              <a:rPr lang="en-US" sz="2400" baseline="30000" dirty="0" err="1" smtClean="0"/>
              <a:t>Wikipedia</a:t>
            </a:r>
            <a:endParaRPr lang="en-US" sz="2400" dirty="0"/>
          </a:p>
        </p:txBody>
      </p:sp>
      <p:sp>
        <p:nvSpPr>
          <p:cNvPr id="3" name="Rectangle 2"/>
          <p:cNvSpPr/>
          <p:nvPr/>
        </p:nvSpPr>
        <p:spPr>
          <a:xfrm>
            <a:off x="435738" y="304800"/>
            <a:ext cx="8333499" cy="76944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Religion &amp; Science Association</a:t>
            </a:r>
            <a:endParaRPr 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3840902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5340" y="1600200"/>
            <a:ext cx="7490460" cy="4247317"/>
          </a:xfrm>
          <a:prstGeom prst="rect">
            <a:avLst/>
          </a:prstGeom>
          <a:noFill/>
        </p:spPr>
        <p:txBody>
          <a:bodyPr wrap="square" rtlCol="0">
            <a:spAutoFit/>
          </a:bodyPr>
          <a:lstStyle/>
          <a:p>
            <a:r>
              <a:rPr lang="en-US" dirty="0" smtClean="0"/>
              <a:t> </a:t>
            </a:r>
            <a:r>
              <a:rPr lang="en-US" dirty="0"/>
              <a:t>The ASA was formed in 1941 by Christian scientists, who were concerned about the quality of Christian evangelism on the subject of religion and science. It was the idea of Irwin A. Moon, who talked Moody Bible Institute president William H. Houghton into inviting a number of scientists of known orthodox Christian views to Chicago to discuss its formation. Those who attended were F. Alton Everest, Peter W. Stoner, Russell D. Sturgis, John P. VanHaitsma, and Irving A. Cowperthwaite, and the ASA was formed from this </a:t>
            </a:r>
            <a:r>
              <a:rPr lang="en-US" dirty="0" smtClean="0"/>
              <a:t>.</a:t>
            </a:r>
          </a:p>
          <a:p>
            <a:endParaRPr lang="en-US" dirty="0" smtClean="0"/>
          </a:p>
          <a:p>
            <a:r>
              <a:rPr lang="en-US" dirty="0" smtClean="0"/>
              <a:t>During </a:t>
            </a:r>
            <a:r>
              <a:rPr lang="en-US" dirty="0"/>
              <a:t>the 1940s and 1950s, it served as the main evangelical forum for discussing the merits and drawbacks of </a:t>
            </a:r>
            <a:r>
              <a:rPr lang="en-US" dirty="0" smtClean="0"/>
              <a:t>evolution, </a:t>
            </a:r>
            <a:r>
              <a:rPr lang="en-US" dirty="0"/>
              <a:t>and for evaluating the works of prominent creationists such as George McCready Price and Harry Rimmer. The influence of an inner circle affiliated with Wheaton College led it to reject strict creationism in favor of first progressive creationism and then theistic evolution, encouraging acceptance of evolution among evangelicals.</a:t>
            </a:r>
            <a:r>
              <a:rPr lang="en-US" baseline="30000" dirty="0"/>
              <a:t>[</a:t>
            </a:r>
            <a:r>
              <a:rPr lang="en-US" baseline="30000" dirty="0" smtClean="0"/>
              <a:t>3]wikipedia</a:t>
            </a:r>
            <a:endParaRPr lang="en-US" dirty="0"/>
          </a:p>
        </p:txBody>
      </p:sp>
      <p:sp>
        <p:nvSpPr>
          <p:cNvPr id="3" name="Rectangle 2"/>
          <p:cNvSpPr/>
          <p:nvPr/>
        </p:nvSpPr>
        <p:spPr>
          <a:xfrm>
            <a:off x="365181" y="152400"/>
            <a:ext cx="8413649" cy="76944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American Scientific Affiliation</a:t>
            </a:r>
            <a:endParaRPr 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05560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752600"/>
            <a:ext cx="6705600" cy="4154984"/>
          </a:xfrm>
          <a:prstGeom prst="rect">
            <a:avLst/>
          </a:prstGeom>
          <a:noFill/>
        </p:spPr>
        <p:txBody>
          <a:bodyPr wrap="square" rtlCol="0">
            <a:spAutoFit/>
          </a:bodyPr>
          <a:lstStyle/>
          <a:p>
            <a:r>
              <a:rPr lang="en-US" sz="2400" dirty="0"/>
              <a:t>In 1961, Henry M. Morris and John C. Whitcomb, </a:t>
            </a:r>
            <a:r>
              <a:rPr lang="en-US" sz="2400" dirty="0" smtClean="0"/>
              <a:t>Jr. </a:t>
            </a:r>
            <a:r>
              <a:rPr lang="en-US" sz="2400" dirty="0"/>
              <a:t>published a book entitled </a:t>
            </a:r>
            <a:r>
              <a:rPr lang="en-US" sz="2400" i="1" dirty="0"/>
              <a:t>The Genesis Flood,</a:t>
            </a:r>
            <a:r>
              <a:rPr lang="en-US" sz="2400" dirty="0"/>
              <a:t> in an effort to provide a scientific basis for young earth creationism and Flood geology. Morris had published several books previously, but none had the impact that </a:t>
            </a:r>
            <a:r>
              <a:rPr lang="en-US" sz="2400" i="1" dirty="0"/>
              <a:t>The Genesis Flood</a:t>
            </a:r>
            <a:r>
              <a:rPr lang="en-US" sz="2400" dirty="0"/>
              <a:t> did. Its publication resulted in ten like-minded creationists forming the Creation Research Society in 1963, and the Institute for Creation Research in 1972</a:t>
            </a:r>
            <a:r>
              <a:rPr lang="en-US" sz="2400" dirty="0" smtClean="0"/>
              <a:t>. This one book became most important and influential book of the revival young earth creationism. </a:t>
            </a:r>
            <a:endParaRPr lang="en-US" sz="2400" dirty="0"/>
          </a:p>
        </p:txBody>
      </p:sp>
      <p:sp>
        <p:nvSpPr>
          <p:cNvPr id="3" name="Rectangle 2"/>
          <p:cNvSpPr/>
          <p:nvPr/>
        </p:nvSpPr>
        <p:spPr>
          <a:xfrm>
            <a:off x="1498664" y="152400"/>
            <a:ext cx="599427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Genesis Flood</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2511884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9889" y="304800"/>
            <a:ext cx="7704225" cy="1477328"/>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Arkansas Trial 1981</a:t>
            </a:r>
          </a:p>
          <a:p>
            <a:pPr algn="ctr"/>
            <a:r>
              <a:rPr lang="en-US" sz="3600" b="1" i="1" dirty="0" smtClean="0">
                <a:effectLst/>
              </a:rPr>
              <a:t>McLean v. Arkansas Board of Education</a:t>
            </a:r>
            <a:endParaRPr lang="en-US" sz="36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09600" y="2286000"/>
            <a:ext cx="7696200" cy="2677656"/>
          </a:xfrm>
          <a:prstGeom prst="rect">
            <a:avLst/>
          </a:prstGeom>
          <a:noFill/>
        </p:spPr>
        <p:txBody>
          <a:bodyPr wrap="square" rtlCol="0">
            <a:spAutoFit/>
          </a:bodyPr>
          <a:lstStyle/>
          <a:p>
            <a:r>
              <a:rPr lang="en-US" sz="2400" dirty="0" smtClean="0"/>
              <a:t>In 1981 the Arkansas legislature passed a law, </a:t>
            </a:r>
            <a:r>
              <a:rPr lang="en-US" sz="2400" b="1" dirty="0" smtClean="0">
                <a:effectLst/>
              </a:rPr>
              <a:t>Balanced Treatment for Creation-Science and Evolution-Science Act</a:t>
            </a:r>
            <a:r>
              <a:rPr lang="en-US" sz="2400" dirty="0" smtClean="0">
                <a:effectLst/>
              </a:rPr>
              <a:t> (</a:t>
            </a:r>
            <a:r>
              <a:rPr lang="en-US" sz="2400" b="1" dirty="0" smtClean="0">
                <a:effectLst/>
              </a:rPr>
              <a:t>Act 590</a:t>
            </a:r>
            <a:r>
              <a:rPr lang="en-US" sz="2400" dirty="0" smtClean="0">
                <a:effectLst/>
              </a:rPr>
              <a:t>),</a:t>
            </a:r>
            <a:r>
              <a:rPr lang="en-US" sz="2400" dirty="0" smtClean="0"/>
              <a:t> requiring that creationist theory be given equal time with evolutionary theory in high school biology texts and classes, with no references to God or the Bible. </a:t>
            </a:r>
          </a:p>
          <a:p>
            <a:r>
              <a:rPr lang="en-US" sz="2400" dirty="0" smtClean="0"/>
              <a:t>The U.S. district court overturned the Arkansas law in 1982, because it violated the separation of church and state. </a:t>
            </a:r>
            <a:endParaRPr lang="en-US" sz="2400" dirty="0"/>
          </a:p>
        </p:txBody>
      </p:sp>
    </p:spTree>
    <p:extLst>
      <p:ext uri="{BB962C8B-B14F-4D97-AF65-F5344CB8AC3E}">
        <p14:creationId xmlns:p14="http://schemas.microsoft.com/office/powerpoint/2010/main" val="16844740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853" y="304800"/>
            <a:ext cx="6727162"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Louisiana Trial 1987</a:t>
            </a:r>
          </a:p>
          <a:p>
            <a:pPr algn="ctr"/>
            <a:r>
              <a:rPr lang="en-US" sz="5400" b="1" i="1" dirty="0" smtClean="0">
                <a:effectLst/>
              </a:rPr>
              <a:t>Edwards v. Aguillard</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70560" y="2362200"/>
            <a:ext cx="7543800" cy="3139321"/>
          </a:xfrm>
          <a:prstGeom prst="rect">
            <a:avLst/>
          </a:prstGeom>
          <a:noFill/>
        </p:spPr>
        <p:txBody>
          <a:bodyPr wrap="square" rtlCol="0">
            <a:spAutoFit/>
          </a:bodyPr>
          <a:lstStyle/>
          <a:p>
            <a:r>
              <a:rPr lang="en-US" dirty="0" smtClean="0"/>
              <a:t>In 1987, the U.S. Supreme Court struck down a Louisiana creationism law  because the law would have restricted academic freedom and supported a particular viewpoint.  They ruled that Creation science is not science, but a religious view. </a:t>
            </a:r>
          </a:p>
          <a:p>
            <a:endParaRPr lang="en-US" dirty="0"/>
          </a:p>
          <a:p>
            <a:r>
              <a:rPr lang="en-US" dirty="0" smtClean="0"/>
              <a:t>As a result of this ruling,</a:t>
            </a:r>
            <a:r>
              <a:rPr lang="en-US" dirty="0" smtClean="0">
                <a:effectLst/>
              </a:rPr>
              <a:t> drafts of the creation science school textbook </a:t>
            </a:r>
            <a:r>
              <a:rPr lang="en-US" i="1" dirty="0" smtClean="0">
                <a:effectLst/>
              </a:rPr>
              <a:t>Of Pandas and People</a:t>
            </a:r>
            <a:r>
              <a:rPr lang="en-US" dirty="0" smtClean="0">
                <a:effectLst/>
              </a:rPr>
              <a:t> were revised to change all references to "creation" to relate to "intelligent design.“</a:t>
            </a:r>
            <a:r>
              <a:rPr lang="en-US" baseline="30000" dirty="0" smtClean="0"/>
              <a:t>wikipedia</a:t>
            </a:r>
            <a:endParaRPr lang="en-US" sz="2000" baseline="30000" dirty="0" smtClean="0"/>
          </a:p>
          <a:p>
            <a:endParaRPr lang="en-US" dirty="0" smtClean="0"/>
          </a:p>
          <a:p>
            <a:r>
              <a:rPr lang="en-US" dirty="0" smtClean="0"/>
              <a:t>Another result was that Phillip Johnson wrote the popular book</a:t>
            </a:r>
            <a:r>
              <a:rPr lang="en-US" i="1" dirty="0" smtClean="0"/>
              <a:t>, Darwin on Trial</a:t>
            </a:r>
            <a:r>
              <a:rPr lang="en-US" dirty="0" smtClean="0"/>
              <a:t>.  He is seen as the father of the intelligent design movement.  </a:t>
            </a:r>
            <a:endParaRPr lang="en-US" dirty="0"/>
          </a:p>
        </p:txBody>
      </p:sp>
    </p:spTree>
    <p:extLst>
      <p:ext uri="{BB962C8B-B14F-4D97-AF65-F5344CB8AC3E}">
        <p14:creationId xmlns:p14="http://schemas.microsoft.com/office/powerpoint/2010/main" val="35999029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WordArt 3"/>
          <p:cNvSpPr>
            <a:spLocks noChangeArrowheads="1" noChangeShapeType="1" noTextEdit="1"/>
          </p:cNvSpPr>
          <p:nvPr/>
        </p:nvSpPr>
        <p:spPr bwMode="auto">
          <a:xfrm>
            <a:off x="-30480" y="0"/>
            <a:ext cx="8305800" cy="4343400"/>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Intelligent Design Movement </a:t>
            </a:r>
          </a:p>
        </p:txBody>
      </p:sp>
      <p:sp>
        <p:nvSpPr>
          <p:cNvPr id="2" name="TextBox 1"/>
          <p:cNvSpPr txBox="1"/>
          <p:nvPr/>
        </p:nvSpPr>
        <p:spPr>
          <a:xfrm>
            <a:off x="2438400" y="3733800"/>
            <a:ext cx="6477000" cy="3139321"/>
          </a:xfrm>
          <a:prstGeom prst="rect">
            <a:avLst/>
          </a:prstGeom>
          <a:noFill/>
        </p:spPr>
        <p:txBody>
          <a:bodyPr wrap="square" rtlCol="0">
            <a:spAutoFit/>
          </a:bodyPr>
          <a:lstStyle/>
          <a:p>
            <a:r>
              <a:rPr lang="en-US" dirty="0"/>
              <a:t>Charles Thaxton, editor of </a:t>
            </a:r>
            <a:r>
              <a:rPr lang="en-US" i="1" dirty="0"/>
              <a:t>Of Pandas and People</a:t>
            </a:r>
            <a:r>
              <a:rPr lang="en-US" dirty="0"/>
              <a:t>, had picked </a:t>
            </a:r>
            <a:r>
              <a:rPr lang="en-US" dirty="0" smtClean="0"/>
              <a:t>up the </a:t>
            </a:r>
            <a:r>
              <a:rPr lang="en-US" dirty="0"/>
              <a:t>phrase </a:t>
            </a:r>
            <a:r>
              <a:rPr lang="en-US" dirty="0" smtClean="0"/>
              <a:t>“intelligent design "from </a:t>
            </a:r>
            <a:r>
              <a:rPr lang="en-US" dirty="0"/>
              <a:t>a NASA scientist, and thought "That's just what I need, it's a good engineering term".</a:t>
            </a:r>
            <a:r>
              <a:rPr lang="en-US" baseline="30000" dirty="0"/>
              <a:t>[36]</a:t>
            </a:r>
            <a:r>
              <a:rPr lang="en-US" dirty="0"/>
              <a:t> In drafts of the book over one hundred uses of the root word "creation", such as "creationism" and "Creation Science", were changed, almost without exception, to "intelligent design",</a:t>
            </a:r>
            <a:r>
              <a:rPr lang="en-US" baseline="30000" dirty="0"/>
              <a:t>[</a:t>
            </a:r>
            <a:r>
              <a:rPr lang="en-US" baseline="30000" dirty="0" smtClean="0"/>
              <a:t>13]</a:t>
            </a:r>
            <a:r>
              <a:rPr lang="en-US" dirty="0" smtClean="0"/>
              <a:t> </a:t>
            </a:r>
            <a:r>
              <a:rPr lang="en-US" dirty="0"/>
              <a:t>while "creationists" was changed to "design proponents" or, in one instance, "cdesign proponentsists". [</a:t>
            </a:r>
            <a:r>
              <a:rPr lang="en-US" i="1" dirty="0"/>
              <a:t>sic</a:t>
            </a:r>
            <a:r>
              <a:rPr lang="en-US" dirty="0"/>
              <a:t>]</a:t>
            </a:r>
            <a:r>
              <a:rPr lang="en-US" baseline="30000" dirty="0"/>
              <a:t>[35]</a:t>
            </a:r>
            <a:r>
              <a:rPr lang="en-US" dirty="0"/>
              <a:t> In June 1988 Thaxton held a conference titled "Sources of Information Content in DNA" in Tacoma, Washington,</a:t>
            </a:r>
            <a:r>
              <a:rPr lang="en-US" baseline="30000" dirty="0"/>
              <a:t>[23]</a:t>
            </a:r>
            <a:r>
              <a:rPr lang="en-US" dirty="0"/>
              <a:t> and in December decided to use the label "intelligent design" for his new creationist movement.</a:t>
            </a:r>
            <a:r>
              <a:rPr lang="en-US" baseline="30000" dirty="0"/>
              <a:t>[</a:t>
            </a:r>
            <a:r>
              <a:rPr lang="en-US" baseline="30000" dirty="0" smtClean="0"/>
              <a:t>37]Wikipedia</a:t>
            </a:r>
            <a:endParaRPr lang="en-US" dirty="0"/>
          </a:p>
        </p:txBody>
      </p:sp>
      <p:pic>
        <p:nvPicPr>
          <p:cNvPr id="14338" name="Picture 2" descr="File:Pandas and pp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 y="4114800"/>
            <a:ext cx="2245846" cy="27926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371600" y="457200"/>
            <a:ext cx="6553200" cy="579438"/>
          </a:xfrm>
          <a:prstGeom prst="rect">
            <a:avLst/>
          </a:prstGeom>
          <a:solidFill>
            <a:srgbClr val="0099FF"/>
          </a:solidFill>
          <a:ln>
            <a:noFill/>
          </a:ln>
          <a:effectLst/>
          <a:scene3d>
            <a:camera prst="legacyPerspectiveTop"/>
            <a:lightRig rig="legacyFlat3" dir="b"/>
          </a:scene3d>
          <a:sp3d extrusionH="887400" prstMaterial="legacyMatte">
            <a:bevelT w="13500" h="13500" prst="angle"/>
            <a:bevelB w="13500" h="13500" prst="angle"/>
            <a:extrusionClr>
              <a:srgbClr val="0099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lgn="ctr">
              <a:spcBef>
                <a:spcPct val="50000"/>
              </a:spcBef>
            </a:pPr>
            <a:r>
              <a:rPr lang="en-US" sz="3200" b="1" dirty="0"/>
              <a:t>Intelligent Design Movement</a:t>
            </a:r>
          </a:p>
        </p:txBody>
      </p:sp>
      <p:sp>
        <p:nvSpPr>
          <p:cNvPr id="21507" name="Text Box 3"/>
          <p:cNvSpPr txBox="1">
            <a:spLocks noChangeArrowheads="1"/>
          </p:cNvSpPr>
          <p:nvPr/>
        </p:nvSpPr>
        <p:spPr bwMode="auto">
          <a:xfrm>
            <a:off x="533400" y="1676400"/>
            <a:ext cx="5105400" cy="1200329"/>
          </a:xfrm>
          <a:prstGeom prst="rect">
            <a:avLst/>
          </a:prstGeom>
          <a:solidFill>
            <a:srgbClr val="00CCFF"/>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b="1" dirty="0"/>
              <a:t>Phillip Johnson, Darwin of </a:t>
            </a:r>
            <a:r>
              <a:rPr lang="en-US" b="1" dirty="0" smtClean="0"/>
              <a:t>Trial 1991</a:t>
            </a:r>
            <a:endParaRPr lang="en-US" b="1" dirty="0"/>
          </a:p>
          <a:p>
            <a:pPr>
              <a:spcBef>
                <a:spcPct val="50000"/>
              </a:spcBef>
            </a:pPr>
            <a:r>
              <a:rPr lang="en-US" b="1" dirty="0"/>
              <a:t>Michael Behe, Darwin’s Black </a:t>
            </a:r>
            <a:r>
              <a:rPr lang="en-US" b="1" dirty="0" smtClean="0"/>
              <a:t>Box 1996</a:t>
            </a:r>
            <a:endParaRPr lang="en-US" b="1" dirty="0"/>
          </a:p>
          <a:p>
            <a:pPr>
              <a:spcBef>
                <a:spcPct val="50000"/>
              </a:spcBef>
            </a:pPr>
            <a:r>
              <a:rPr lang="en-US" b="1" dirty="0"/>
              <a:t>Jonathan Wells, Icons of </a:t>
            </a:r>
            <a:r>
              <a:rPr lang="en-US" b="1" dirty="0" smtClean="0"/>
              <a:t>Evolution 2000</a:t>
            </a:r>
            <a:endParaRPr lang="en-US" b="1" dirty="0"/>
          </a:p>
        </p:txBody>
      </p:sp>
      <p:pic>
        <p:nvPicPr>
          <p:cNvPr id="21508" name="Picture 4" descr="C:\Documents and Settings\Owner\My Documents\My Webs\Bibleandscience\My Webs2\darwinontri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72188" y="2438400"/>
            <a:ext cx="2794000" cy="4156075"/>
          </a:xfrm>
          <a:prstGeom prst="rect">
            <a:avLst/>
          </a:prstGeom>
          <a:noFill/>
          <a:effectLst>
            <a:outerShdw dist="107763" dir="189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21509" name="Text Box 5"/>
          <p:cNvSpPr txBox="1">
            <a:spLocks noChangeArrowheads="1"/>
          </p:cNvSpPr>
          <p:nvPr/>
        </p:nvSpPr>
        <p:spPr bwMode="auto">
          <a:xfrm>
            <a:off x="533400" y="4038600"/>
            <a:ext cx="5029200" cy="2344738"/>
          </a:xfrm>
          <a:prstGeom prst="rect">
            <a:avLst/>
          </a:prstGeom>
          <a:solidFill>
            <a:srgbClr val="FF00FF"/>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sz="2800" b="1" dirty="0"/>
              <a:t>Key Organizations:</a:t>
            </a:r>
          </a:p>
          <a:p>
            <a:pPr>
              <a:spcBef>
                <a:spcPct val="50000"/>
              </a:spcBef>
            </a:pPr>
            <a:r>
              <a:rPr lang="en-US" b="1" dirty="0"/>
              <a:t>Discovery Institute: </a:t>
            </a:r>
            <a:r>
              <a:rPr lang="en-US" b="1" dirty="0">
                <a:hlinkClick r:id="rId3"/>
              </a:rPr>
              <a:t>www.discovery.org/crsc/</a:t>
            </a:r>
            <a:r>
              <a:rPr lang="en-US" b="1" dirty="0"/>
              <a:t> </a:t>
            </a:r>
          </a:p>
          <a:p>
            <a:pPr>
              <a:spcBef>
                <a:spcPct val="50000"/>
              </a:spcBef>
            </a:pPr>
            <a:r>
              <a:rPr lang="en-US" b="1" dirty="0"/>
              <a:t>Access Research Network: </a:t>
            </a:r>
            <a:r>
              <a:rPr lang="en-US" b="1" dirty="0">
                <a:hlinkClick r:id="rId4"/>
              </a:rPr>
              <a:t>www.arn.org</a:t>
            </a:r>
            <a:r>
              <a:rPr lang="en-US" b="1" dirty="0"/>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discovery.org/csc/graphics/CRSCheaderCropp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363" y="1265238"/>
            <a:ext cx="7407275" cy="2343150"/>
          </a:xfrm>
          <a:prstGeom prst="rect">
            <a:avLst/>
          </a:prstGeom>
          <a:noFill/>
          <a:extLst>
            <a:ext uri="{909E8E84-426E-40DD-AFC4-6F175D3DCCD1}">
              <a14:hiddenFill xmlns:a14="http://schemas.microsoft.com/office/drawing/2010/main">
                <a:solidFill>
                  <a:srgbClr val="FFFFFF"/>
                </a:solidFill>
              </a14:hiddenFill>
            </a:ext>
          </a:extLst>
        </p:spPr>
      </p:pic>
      <p:sp>
        <p:nvSpPr>
          <p:cNvPr id="10243" name="Rectangle 3"/>
          <p:cNvSpPr>
            <a:spLocks noChangeArrowheads="1"/>
          </p:cNvSpPr>
          <p:nvPr/>
        </p:nvSpPr>
        <p:spPr bwMode="auto">
          <a:xfrm>
            <a:off x="1096963" y="4008438"/>
            <a:ext cx="69500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b="1" dirty="0" smtClean="0">
                <a:latin typeface="Arial" pitchFamily="34" charset="0"/>
                <a:cs typeface="Arial" pitchFamily="34" charset="0"/>
              </a:rPr>
              <a:t>They promote the Intelligent Design theory (ID). What </a:t>
            </a:r>
            <a:r>
              <a:rPr lang="en-US" sz="1400" b="1" dirty="0">
                <a:latin typeface="Arial" pitchFamily="34" charset="0"/>
                <a:cs typeface="Arial" pitchFamily="34" charset="0"/>
              </a:rPr>
              <a:t>is Intelligent Design?</a:t>
            </a:r>
            <a:r>
              <a:rPr lang="en-US" sz="900" dirty="0">
                <a:latin typeface="Arial" pitchFamily="34" charset="0"/>
                <a:cs typeface="Arial" pitchFamily="34" charset="0"/>
              </a:rPr>
              <a:t/>
            </a:r>
            <a:br>
              <a:rPr lang="en-US" sz="900" dirty="0">
                <a:latin typeface="Arial" pitchFamily="34" charset="0"/>
                <a:cs typeface="Arial" pitchFamily="34" charset="0"/>
              </a:rPr>
            </a:br>
            <a:endParaRPr lang="en-US" dirty="0"/>
          </a:p>
        </p:txBody>
      </p:sp>
      <p:grpSp>
        <p:nvGrpSpPr>
          <p:cNvPr id="10246" name="Group 6"/>
          <p:cNvGrpSpPr>
            <a:grpSpLocks/>
          </p:cNvGrpSpPr>
          <p:nvPr/>
        </p:nvGrpSpPr>
        <p:grpSpPr bwMode="auto">
          <a:xfrm>
            <a:off x="1096963" y="4300538"/>
            <a:ext cx="6735539" cy="1292225"/>
            <a:chOff x="0" y="184"/>
            <a:chExt cx="6028" cy="814"/>
          </a:xfrm>
        </p:grpSpPr>
        <p:sp>
          <p:nvSpPr>
            <p:cNvPr id="10244" name="Rectangle 4"/>
            <p:cNvSpPr>
              <a:spLocks noChangeArrowheads="1" noTextEdit="1"/>
            </p:cNvSpPr>
            <p:nvPr/>
          </p:nvSpPr>
          <p:spPr bwMode="auto">
            <a:xfrm>
              <a:off x="0" y="422"/>
              <a:ext cx="460"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10245" name="Rectangle 5"/>
            <p:cNvSpPr>
              <a:spLocks noChangeArrowheads="1"/>
            </p:cNvSpPr>
            <p:nvPr/>
          </p:nvSpPr>
          <p:spPr bwMode="auto">
            <a:xfrm>
              <a:off x="268" y="184"/>
              <a:ext cx="5760"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1000" dirty="0">
                  <a:latin typeface="Arial" pitchFamily="34" charset="0"/>
                  <a:cs typeface="Arial" pitchFamily="34" charset="0"/>
                </a:rPr>
                <a:t/>
              </a:r>
              <a:br>
                <a:rPr lang="en-US" sz="1000" dirty="0">
                  <a:latin typeface="Arial" pitchFamily="34" charset="0"/>
                  <a:cs typeface="Arial" pitchFamily="34" charset="0"/>
                </a:rPr>
              </a:br>
              <a:r>
                <a:rPr lang="en-US" sz="2000" dirty="0">
                  <a:latin typeface="Arial" pitchFamily="34" charset="0"/>
                  <a:cs typeface="Arial" pitchFamily="34" charset="0"/>
                </a:rPr>
                <a:t>"The theory of intelligent design holds that certain features of the universe and of living things are best explained by an intelligent cause, not an undirected process such as natural selection."</a:t>
              </a:r>
              <a:r>
                <a:rPr lang="en-US" sz="2000" b="1" dirty="0">
                  <a:latin typeface="Arial" pitchFamily="34" charset="0"/>
                  <a:cs typeface="Arial" pitchFamily="34" charset="0"/>
                </a:rPr>
                <a:t/>
              </a:r>
              <a:br>
                <a:rPr lang="en-US" sz="2000" b="1" dirty="0">
                  <a:latin typeface="Arial" pitchFamily="34" charset="0"/>
                  <a:cs typeface="Arial" pitchFamily="34" charset="0"/>
                </a:rPr>
              </a:br>
              <a:endParaRPr lang="en-US" sz="2000" dirty="0"/>
            </a:p>
          </p:txBody>
        </p:sp>
      </p:grpSp>
      <p:sp>
        <p:nvSpPr>
          <p:cNvPr id="2" name="TextBox 1"/>
          <p:cNvSpPr txBox="1"/>
          <p:nvPr/>
        </p:nvSpPr>
        <p:spPr>
          <a:xfrm>
            <a:off x="1524000" y="381000"/>
            <a:ext cx="6523038" cy="523220"/>
          </a:xfrm>
          <a:prstGeom prst="rect">
            <a:avLst/>
          </a:prstGeom>
          <a:noFill/>
        </p:spPr>
        <p:txBody>
          <a:bodyPr wrap="square" rtlCol="0">
            <a:spAutoFit/>
          </a:bodyPr>
          <a:lstStyle/>
          <a:p>
            <a:r>
              <a:rPr lang="en-US" sz="2800" b="1" dirty="0" smtClean="0"/>
              <a:t>1996 the Discovery Institute is formed</a:t>
            </a:r>
            <a:endParaRPr lang="en-US" sz="2800" b="1" dirty="0"/>
          </a:p>
        </p:txBody>
      </p:sp>
      <p:sp>
        <p:nvSpPr>
          <p:cNvPr id="3" name="TextBox 2"/>
          <p:cNvSpPr txBox="1"/>
          <p:nvPr/>
        </p:nvSpPr>
        <p:spPr>
          <a:xfrm>
            <a:off x="1096963" y="5943600"/>
            <a:ext cx="6735539" cy="646331"/>
          </a:xfrm>
          <a:prstGeom prst="rect">
            <a:avLst/>
          </a:prstGeom>
          <a:noFill/>
        </p:spPr>
        <p:txBody>
          <a:bodyPr wrap="square" rtlCol="0">
            <a:spAutoFit/>
          </a:bodyPr>
          <a:lstStyle/>
          <a:p>
            <a:r>
              <a:rPr lang="en-US" dirty="0" smtClean="0"/>
              <a:t>Philip Johnson </a:t>
            </a:r>
            <a:r>
              <a:rPr lang="en-US" dirty="0"/>
              <a:t>is </a:t>
            </a:r>
            <a:r>
              <a:rPr lang="en-US" dirty="0" smtClean="0"/>
              <a:t>co-founder and one </a:t>
            </a:r>
            <a:r>
              <a:rPr lang="en-US" dirty="0"/>
              <a:t>of the authors of the Discovery Institute's Wedge Document and its Teach the Controversy campaign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1676400" y="457200"/>
            <a:ext cx="5943600" cy="1143000"/>
          </a:xfrm>
          <a:prstGeom prst="rect">
            <a:avLst/>
          </a:prstGeom>
        </p:spPr>
        <p:txBody>
          <a:bodyPr wrap="none" fromWordArt="1">
            <a:prstTxWarp prst="textFadeUp">
              <a:avLst>
                <a:gd name="adj" fmla="val 9991"/>
              </a:avLst>
            </a:prstTxWarp>
          </a:bodyPr>
          <a:lstStyle/>
          <a:p>
            <a:pPr algn="ctr"/>
            <a:r>
              <a:rPr lang="en-US" sz="3600" kern="10" dirty="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Arial Black"/>
              </a:rPr>
              <a:t>Key Players</a:t>
            </a:r>
          </a:p>
        </p:txBody>
      </p:sp>
      <p:sp>
        <p:nvSpPr>
          <p:cNvPr id="3075" name="Text Box 3"/>
          <p:cNvSpPr txBox="1">
            <a:spLocks noChangeArrowheads="1"/>
          </p:cNvSpPr>
          <p:nvPr/>
        </p:nvSpPr>
        <p:spPr bwMode="auto">
          <a:xfrm>
            <a:off x="762000" y="3048000"/>
            <a:ext cx="7391400" cy="2723823"/>
          </a:xfrm>
          <a:prstGeom prst="rect">
            <a:avLst/>
          </a:prstGeom>
          <a:gradFill rotWithShape="0">
            <a:gsLst>
              <a:gs pos="0">
                <a:srgbClr val="FFFF00"/>
              </a:gs>
              <a:gs pos="100000">
                <a:srgbClr val="00FF00"/>
              </a:gs>
            </a:gsLst>
            <a:lin ang="5400000" scaled="1"/>
          </a:gradFill>
          <a:ln>
            <a:noFill/>
          </a:ln>
          <a:effectLst/>
          <a:scene3d>
            <a:camera prst="legacyPerspectiveTop"/>
            <a:lightRig rig="legacyFlat3" dir="b"/>
          </a:scene3d>
          <a:sp3d extrusionH="121893000" prstMaterial="legacyMatte">
            <a:bevelT w="13500" h="13500" prst="angle"/>
            <a:bevelB w="13500" h="13500" prst="angle"/>
            <a:extrusionClr>
              <a:srgbClr val="FFFF00"/>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b="1" dirty="0"/>
              <a:t>Phillip Johnson, </a:t>
            </a:r>
            <a:r>
              <a:rPr lang="en-US" b="1" i="1" dirty="0"/>
              <a:t>Darwin of Trial</a:t>
            </a:r>
          </a:p>
          <a:p>
            <a:pPr>
              <a:spcBef>
                <a:spcPct val="50000"/>
              </a:spcBef>
            </a:pPr>
            <a:r>
              <a:rPr lang="en-US" b="1" dirty="0"/>
              <a:t>Michael Behe, </a:t>
            </a:r>
            <a:r>
              <a:rPr lang="en-US" b="1" i="1" dirty="0"/>
              <a:t>Darwin’s Black Box</a:t>
            </a:r>
          </a:p>
          <a:p>
            <a:pPr>
              <a:spcBef>
                <a:spcPct val="50000"/>
              </a:spcBef>
            </a:pPr>
            <a:r>
              <a:rPr lang="en-US" b="1" dirty="0"/>
              <a:t>Jonathan Wells, </a:t>
            </a:r>
            <a:r>
              <a:rPr lang="en-US" b="1" i="1" dirty="0"/>
              <a:t>Icons of Evolution</a:t>
            </a:r>
            <a:r>
              <a:rPr lang="en-US" i="1" dirty="0"/>
              <a:t> </a:t>
            </a:r>
          </a:p>
          <a:p>
            <a:pPr>
              <a:spcBef>
                <a:spcPct val="50000"/>
              </a:spcBef>
            </a:pPr>
            <a:r>
              <a:rPr lang="en-US" b="1" dirty="0"/>
              <a:t>William Dembski, No Free Lunch: Why Specified Complexity Cannot Be Purchased without Intelligence</a:t>
            </a:r>
            <a:r>
              <a:rPr lang="en-US" b="1" dirty="0">
                <a:latin typeface="Verdana" pitchFamily="34" charset="0"/>
              </a:rPr>
              <a:t> </a:t>
            </a:r>
            <a:endParaRPr lang="en-US" b="1" dirty="0"/>
          </a:p>
          <a:p>
            <a:pPr>
              <a:spcBef>
                <a:spcPct val="50000"/>
              </a:spcBef>
            </a:pPr>
            <a:r>
              <a:rPr lang="en-US" b="1" dirty="0"/>
              <a:t>Stephen Meyer, </a:t>
            </a:r>
            <a:r>
              <a:rPr lang="en-US" b="1" i="1" dirty="0"/>
              <a:t>Science &amp; Evidence For Design in the </a:t>
            </a:r>
            <a:r>
              <a:rPr lang="en-US" b="1" i="1" dirty="0" smtClean="0"/>
              <a:t>Universe</a:t>
            </a:r>
          </a:p>
          <a:p>
            <a:pPr>
              <a:spcBef>
                <a:spcPct val="50000"/>
              </a:spcBef>
            </a:pPr>
            <a:r>
              <a:rPr lang="en-US" b="1" dirty="0" smtClean="0"/>
              <a:t>Key Video: </a:t>
            </a:r>
            <a:r>
              <a:rPr lang="en-US" b="1" i="1" dirty="0" smtClean="0"/>
              <a:t>Unlocking the Mystery of Life. </a:t>
            </a:r>
            <a:endParaRPr lang="en-US" b="1" i="1" dirty="0"/>
          </a:p>
        </p:txBody>
      </p:sp>
      <p:pic>
        <p:nvPicPr>
          <p:cNvPr id="4" name="Picture 12" descr="vide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4459607"/>
            <a:ext cx="1307067" cy="23764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2819400" y="533400"/>
            <a:ext cx="4267200" cy="579438"/>
          </a:xfrm>
          <a:prstGeom prst="rect">
            <a:avLst/>
          </a:prstGeom>
          <a:gradFill rotWithShape="0">
            <a:gsLst>
              <a:gs pos="0">
                <a:srgbClr val="00FF00"/>
              </a:gs>
              <a:gs pos="100000">
                <a:srgbClr val="00FF00">
                  <a:gamma/>
                  <a:shade val="46275"/>
                  <a:invGamma/>
                </a:srgbClr>
              </a:gs>
            </a:gsLst>
            <a:path path="shape">
              <a:fillToRect l="50000" t="50000" r="50000" b="50000"/>
            </a:path>
          </a:gradFill>
          <a:ln>
            <a:noFill/>
          </a:ln>
          <a:effectLst/>
          <a:scene3d>
            <a:camera prst="legacyPerspectiveTop"/>
            <a:lightRig rig="legacyFlat3" dir="b"/>
          </a:scene3d>
          <a:sp3d extrusionH="887400" prstMaterial="legacyMatte">
            <a:bevelT w="13500" h="13500" prst="angle"/>
            <a:bevelB w="13500" h="13500" prst="angle"/>
            <a:extrusionClr>
              <a:srgbClr val="00FF00"/>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lgn="ctr"/>
            <a:r>
              <a:rPr lang="en-US" sz="3200" b="1" dirty="0"/>
              <a:t>Evidence of Design</a:t>
            </a:r>
          </a:p>
        </p:txBody>
      </p:sp>
      <p:sp>
        <p:nvSpPr>
          <p:cNvPr id="11269" name="Rectangle 5"/>
          <p:cNvSpPr>
            <a:spLocks noChangeArrowheads="1"/>
          </p:cNvSpPr>
          <p:nvPr/>
        </p:nvSpPr>
        <p:spPr bwMode="auto">
          <a:xfrm>
            <a:off x="0" y="1371600"/>
            <a:ext cx="9144000"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600" dirty="0">
                <a:latin typeface="Arial" pitchFamily="34" charset="0"/>
                <a:cs typeface="Arial" pitchFamily="34" charset="0"/>
              </a:rPr>
              <a:t>In cosmology, evidence suggests the universe--including all matter, space, time, and energy--came suddenly into existence a finite time ago, contradicting the earlier picture of an eternal and self-existing material cosmos. </a:t>
            </a:r>
            <a:br>
              <a:rPr lang="en-US" sz="1600" dirty="0">
                <a:latin typeface="Arial" pitchFamily="34" charset="0"/>
                <a:cs typeface="Arial" pitchFamily="34" charset="0"/>
              </a:rPr>
            </a:br>
            <a:r>
              <a:rPr lang="en-US" sz="1600" dirty="0">
                <a:latin typeface="Arial" pitchFamily="34" charset="0"/>
                <a:cs typeface="Arial" pitchFamily="34" charset="0"/>
              </a:rPr>
              <a:t/>
            </a:r>
            <a:br>
              <a:rPr lang="en-US" sz="1600" dirty="0">
                <a:latin typeface="Arial" pitchFamily="34" charset="0"/>
                <a:cs typeface="Arial" pitchFamily="34" charset="0"/>
              </a:rPr>
            </a:br>
            <a:r>
              <a:rPr lang="en-US" sz="1600" dirty="0">
                <a:latin typeface="Arial" pitchFamily="34" charset="0"/>
                <a:cs typeface="Arial" pitchFamily="34" charset="0"/>
              </a:rPr>
              <a:t>In physics, evidence has shown that the universe is "finely-tuned" for the existence of life, suggesting the work, as Astrophysicist Fred Hoyle puts it, "of a </a:t>
            </a:r>
            <a:r>
              <a:rPr lang="en-US" sz="1600" dirty="0" smtClean="0">
                <a:latin typeface="Arial" pitchFamily="34" charset="0"/>
                <a:cs typeface="Arial" pitchFamily="34" charset="0"/>
              </a:rPr>
              <a:t>super intellect." </a:t>
            </a:r>
            <a:r>
              <a:rPr lang="en-US" sz="1600" dirty="0">
                <a:latin typeface="Arial" pitchFamily="34" charset="0"/>
                <a:cs typeface="Arial" pitchFamily="34" charset="0"/>
              </a:rPr>
              <a:t/>
            </a:r>
            <a:br>
              <a:rPr lang="en-US" sz="1600" dirty="0">
                <a:latin typeface="Arial" pitchFamily="34" charset="0"/>
                <a:cs typeface="Arial" pitchFamily="34" charset="0"/>
              </a:rPr>
            </a:br>
            <a:r>
              <a:rPr lang="en-US" sz="1600" dirty="0">
                <a:latin typeface="Arial" pitchFamily="34" charset="0"/>
                <a:cs typeface="Arial" pitchFamily="34" charset="0"/>
              </a:rPr>
              <a:t/>
            </a:r>
            <a:br>
              <a:rPr lang="en-US" sz="1600" dirty="0">
                <a:latin typeface="Arial" pitchFamily="34" charset="0"/>
                <a:cs typeface="Arial" pitchFamily="34" charset="0"/>
              </a:rPr>
            </a:br>
            <a:r>
              <a:rPr lang="en-US" sz="1600" dirty="0">
                <a:latin typeface="Arial" pitchFamily="34" charset="0"/>
                <a:cs typeface="Arial" pitchFamily="34" charset="0"/>
              </a:rPr>
              <a:t>In biology, the presence of complex and functionally integrated machines has cast doubt on Darwinian mechanisms of self-assembly, and has sparked new interest in the design hypothesis. </a:t>
            </a:r>
            <a:br>
              <a:rPr lang="en-US" sz="1600" dirty="0">
                <a:latin typeface="Arial" pitchFamily="34" charset="0"/>
                <a:cs typeface="Arial" pitchFamily="34" charset="0"/>
              </a:rPr>
            </a:br>
            <a:r>
              <a:rPr lang="en-US" sz="1600" dirty="0">
                <a:latin typeface="Arial" pitchFamily="34" charset="0"/>
                <a:cs typeface="Arial" pitchFamily="34" charset="0"/>
              </a:rPr>
              <a:t/>
            </a:r>
            <a:br>
              <a:rPr lang="en-US" sz="1600" dirty="0">
                <a:latin typeface="Arial" pitchFamily="34" charset="0"/>
                <a:cs typeface="Arial" pitchFamily="34" charset="0"/>
              </a:rPr>
            </a:br>
            <a:r>
              <a:rPr lang="en-US" sz="1600" dirty="0">
                <a:latin typeface="Arial" pitchFamily="34" charset="0"/>
                <a:cs typeface="Arial" pitchFamily="34" charset="0"/>
              </a:rPr>
              <a:t>In molecular biology, the presence of information encoded along the DNA molecule has suggested the activity of a prior designing intelligence.</a:t>
            </a:r>
            <a:br>
              <a:rPr lang="en-US" sz="1600" dirty="0">
                <a:latin typeface="Arial" pitchFamily="34" charset="0"/>
                <a:cs typeface="Arial" pitchFamily="34" charset="0"/>
              </a:rPr>
            </a:br>
            <a:r>
              <a:rPr lang="en-US" sz="1600" dirty="0">
                <a:latin typeface="Arial" pitchFamily="34" charset="0"/>
                <a:cs typeface="Arial" pitchFamily="34" charset="0"/>
              </a:rPr>
              <a:t/>
            </a:r>
            <a:br>
              <a:rPr lang="en-US" sz="1600" dirty="0">
                <a:latin typeface="Arial" pitchFamily="34" charset="0"/>
                <a:cs typeface="Arial" pitchFamily="34" charset="0"/>
              </a:rPr>
            </a:br>
            <a:r>
              <a:rPr lang="en-US" sz="1600" dirty="0">
                <a:latin typeface="Arial" pitchFamily="34" charset="0"/>
                <a:cs typeface="Arial" pitchFamily="34" charset="0"/>
              </a:rPr>
              <a:t>In "artificial intelligence" research, the persistence of the so-called "frame" and "consciousness" problems suggests a fundamental chasm separating machine intelligence and the human mind.</a:t>
            </a:r>
            <a:br>
              <a:rPr lang="en-US" sz="1600" dirty="0">
                <a:latin typeface="Arial" pitchFamily="34" charset="0"/>
                <a:cs typeface="Arial" pitchFamily="34" charset="0"/>
              </a:rPr>
            </a:br>
            <a:r>
              <a:rPr lang="en-US" sz="1600" dirty="0">
                <a:latin typeface="Arial" pitchFamily="34" charset="0"/>
                <a:cs typeface="Arial" pitchFamily="34" charset="0"/>
              </a:rPr>
              <a:t/>
            </a:r>
            <a:br>
              <a:rPr lang="en-US" sz="1600" dirty="0">
                <a:latin typeface="Arial" pitchFamily="34" charset="0"/>
                <a:cs typeface="Arial" pitchFamily="34" charset="0"/>
              </a:rPr>
            </a:br>
            <a:r>
              <a:rPr lang="en-US" sz="1600" dirty="0">
                <a:latin typeface="Arial" pitchFamily="34" charset="0"/>
                <a:cs typeface="Arial" pitchFamily="34" charset="0"/>
              </a:rPr>
              <a:t>Predictably, many defenders of the status quo have refused to address the new evidence and have simply exhorted each other to keep faith with materialism. Harvard biologist Richard Lewontin, for example, urges scientists to embrace a "materialism [that] is absolute" and to stick with "material explanations, no matter how counter intuitive." </a:t>
            </a:r>
            <a:endParaRPr lang="en-US" sz="16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1219200" y="228600"/>
            <a:ext cx="7086600" cy="579438"/>
          </a:xfrm>
          <a:prstGeom prst="rect">
            <a:avLst/>
          </a:prstGeom>
          <a:solidFill>
            <a:srgbClr val="00CCFF"/>
          </a:solidFill>
          <a:ln>
            <a:noFill/>
          </a:ln>
          <a:effectLst/>
          <a:scene3d>
            <a:camera prst="legacyPerspectiveTop"/>
            <a:lightRig rig="legacyFlat3" dir="b"/>
          </a:scene3d>
          <a:sp3d extrusionH="887400" prstMaterial="legacyMatte">
            <a:bevelT w="13500" h="13500" prst="angle"/>
            <a:bevelB w="13500" h="13500" prst="angle"/>
            <a:extrusionClr>
              <a:srgbClr val="00CC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a:spAutoFit/>
            <a:flatTx/>
          </a:bodyPr>
          <a:lstStyle/>
          <a:p>
            <a:pPr algn="ctr">
              <a:spcBef>
                <a:spcPct val="50000"/>
              </a:spcBef>
            </a:pPr>
            <a:r>
              <a:rPr lang="en-US" sz="3200" b="1" dirty="0"/>
              <a:t>Intelligent Design Movement</a:t>
            </a:r>
            <a:endParaRPr lang="en-US" dirty="0"/>
          </a:p>
        </p:txBody>
      </p:sp>
      <p:sp>
        <p:nvSpPr>
          <p:cNvPr id="23555" name="Text Box 3"/>
          <p:cNvSpPr txBox="1">
            <a:spLocks noChangeArrowheads="1"/>
          </p:cNvSpPr>
          <p:nvPr/>
        </p:nvSpPr>
        <p:spPr bwMode="auto">
          <a:xfrm>
            <a:off x="1447800" y="1219200"/>
            <a:ext cx="6400800" cy="519113"/>
          </a:xfrm>
          <a:prstGeom prst="rect">
            <a:avLst/>
          </a:prstGeom>
          <a:solidFill>
            <a:srgbClr val="33CC33"/>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sz="2800" b="1" dirty="0"/>
              <a:t>Jonathan Wells, </a:t>
            </a:r>
            <a:r>
              <a:rPr lang="en-US" sz="2800" b="1" i="1" dirty="0"/>
              <a:t>Icons of Evolution</a:t>
            </a:r>
          </a:p>
        </p:txBody>
      </p:sp>
      <p:sp>
        <p:nvSpPr>
          <p:cNvPr id="23556" name="Text Box 4"/>
          <p:cNvSpPr txBox="1">
            <a:spLocks noChangeArrowheads="1"/>
          </p:cNvSpPr>
          <p:nvPr/>
        </p:nvSpPr>
        <p:spPr bwMode="auto">
          <a:xfrm>
            <a:off x="609600" y="2025134"/>
            <a:ext cx="3886200" cy="369332"/>
          </a:xfrm>
          <a:prstGeom prst="rect">
            <a:avLst/>
          </a:prstGeom>
          <a:gradFill rotWithShape="0">
            <a:gsLst>
              <a:gs pos="0">
                <a:srgbClr val="FFFFFF"/>
              </a:gs>
              <a:gs pos="100000">
                <a:srgbClr val="FF0066"/>
              </a:gs>
            </a:gsLst>
            <a:lin ang="5400000" scaled="1"/>
          </a:gradFill>
          <a:ln>
            <a:noFill/>
          </a:ln>
          <a:effectLst/>
          <a:scene3d>
            <a:camera prst="legacyObliqueTopRight"/>
            <a:lightRig rig="legacyFlat3" dir="b"/>
          </a:scene3d>
          <a:sp3d extrusionH="430200" prstMaterial="legacyMatte">
            <a:bevelT w="13500" h="13500" prst="angle"/>
            <a:bevelB w="13500" h="13500" prst="angle"/>
            <a:extrusionClr>
              <a:srgbClr val="FF0066"/>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flatTx/>
          </a:bodyPr>
          <a:lstStyle/>
          <a:p>
            <a:pPr>
              <a:spcBef>
                <a:spcPct val="50000"/>
              </a:spcBef>
            </a:pPr>
            <a:r>
              <a:rPr lang="en-US" b="1" dirty="0" smtClean="0"/>
              <a:t>10 Icons of Evolution he refutes:</a:t>
            </a:r>
            <a:endParaRPr lang="en-US" b="1" dirty="0"/>
          </a:p>
        </p:txBody>
      </p:sp>
      <p:pic>
        <p:nvPicPr>
          <p:cNvPr id="23557" name="Picture 5" descr="C:\Documents and Settings\Owner\My Documents\My Pictures\hovind\hovind 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667000"/>
            <a:ext cx="2571750" cy="2571750"/>
          </a:xfrm>
          <a:prstGeom prst="rect">
            <a:avLst/>
          </a:prstGeom>
          <a:noFill/>
          <a:effectLst>
            <a:outerShdw dist="107763" dir="18900000" algn="ctr" rotWithShape="0">
              <a:srgbClr val="808080"/>
            </a:outerShdw>
          </a:effectLst>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1909673136"/>
              </p:ext>
            </p:extLst>
          </p:nvPr>
        </p:nvGraphicFramePr>
        <p:xfrm>
          <a:off x="533400" y="2514600"/>
          <a:ext cx="4724400" cy="3872291"/>
        </p:xfrm>
        <a:graphic>
          <a:graphicData uri="http://schemas.openxmlformats.org/drawingml/2006/table">
            <a:tbl>
              <a:tblPr/>
              <a:tblGrid>
                <a:gridCol w="533400"/>
                <a:gridCol w="4191000"/>
              </a:tblGrid>
              <a:tr h="347594">
                <a:tc>
                  <a:txBody>
                    <a:bodyPr/>
                    <a:lstStyle/>
                    <a:p>
                      <a:r>
                        <a:rPr lang="en-US" b="1" dirty="0">
                          <a:effectLst/>
                        </a:rPr>
                        <a:t>1</a:t>
                      </a:r>
                    </a:p>
                  </a:txBody>
                  <a:tcPr anchor="ctr">
                    <a:lnL>
                      <a:noFill/>
                    </a:lnL>
                    <a:lnR>
                      <a:noFill/>
                    </a:lnR>
                    <a:lnT>
                      <a:noFill/>
                    </a:lnT>
                    <a:lnB>
                      <a:noFill/>
                    </a:lnB>
                  </a:tcPr>
                </a:tc>
                <a:tc>
                  <a:txBody>
                    <a:bodyPr/>
                    <a:lstStyle/>
                    <a:p>
                      <a:r>
                        <a:rPr lang="en-US" b="1" dirty="0">
                          <a:effectLst/>
                        </a:rPr>
                        <a:t>Miller–Urey experiment</a:t>
                      </a:r>
                    </a:p>
                  </a:txBody>
                  <a:tcPr anchor="ctr">
                    <a:lnL>
                      <a:noFill/>
                    </a:lnL>
                    <a:lnR>
                      <a:noFill/>
                    </a:lnR>
                    <a:lnT>
                      <a:noFill/>
                    </a:lnT>
                    <a:lnB>
                      <a:noFill/>
                    </a:lnB>
                  </a:tcPr>
                </a:tc>
              </a:tr>
              <a:tr h="347594">
                <a:tc>
                  <a:txBody>
                    <a:bodyPr/>
                    <a:lstStyle/>
                    <a:p>
                      <a:r>
                        <a:rPr lang="en-US" b="1" dirty="0">
                          <a:effectLst/>
                        </a:rPr>
                        <a:t>2</a:t>
                      </a:r>
                    </a:p>
                  </a:txBody>
                  <a:tcPr anchor="ctr">
                    <a:lnL>
                      <a:noFill/>
                    </a:lnL>
                    <a:lnR>
                      <a:noFill/>
                    </a:lnR>
                    <a:lnT>
                      <a:noFill/>
                    </a:lnT>
                    <a:lnB>
                      <a:noFill/>
                    </a:lnB>
                  </a:tcPr>
                </a:tc>
                <a:tc>
                  <a:txBody>
                    <a:bodyPr/>
                    <a:lstStyle/>
                    <a:p>
                      <a:r>
                        <a:rPr lang="en-US" b="1" dirty="0">
                          <a:effectLst/>
                        </a:rPr>
                        <a:t>Darwin's tree of life</a:t>
                      </a:r>
                    </a:p>
                  </a:txBody>
                  <a:tcPr anchor="ctr">
                    <a:lnL>
                      <a:noFill/>
                    </a:lnL>
                    <a:lnR>
                      <a:noFill/>
                    </a:lnR>
                    <a:lnT>
                      <a:noFill/>
                    </a:lnT>
                    <a:lnB>
                      <a:noFill/>
                    </a:lnB>
                  </a:tcPr>
                </a:tc>
              </a:tr>
              <a:tr h="580451">
                <a:tc>
                  <a:txBody>
                    <a:bodyPr/>
                    <a:lstStyle/>
                    <a:p>
                      <a:r>
                        <a:rPr lang="en-US" b="1" dirty="0">
                          <a:effectLst/>
                        </a:rPr>
                        <a:t>3</a:t>
                      </a:r>
                    </a:p>
                  </a:txBody>
                  <a:tcPr anchor="ctr">
                    <a:lnL>
                      <a:noFill/>
                    </a:lnL>
                    <a:lnR>
                      <a:noFill/>
                    </a:lnR>
                    <a:lnT>
                      <a:noFill/>
                    </a:lnT>
                    <a:lnB>
                      <a:noFill/>
                    </a:lnB>
                  </a:tcPr>
                </a:tc>
                <a:tc>
                  <a:txBody>
                    <a:bodyPr/>
                    <a:lstStyle/>
                    <a:p>
                      <a:r>
                        <a:rPr lang="en-US" b="1" dirty="0">
                          <a:effectLst/>
                        </a:rPr>
                        <a:t>Homology in vertebrate limbs</a:t>
                      </a:r>
                    </a:p>
                  </a:txBody>
                  <a:tcPr anchor="ctr">
                    <a:lnL>
                      <a:noFill/>
                    </a:lnL>
                    <a:lnR>
                      <a:noFill/>
                    </a:lnR>
                    <a:lnT>
                      <a:noFill/>
                    </a:lnT>
                    <a:lnB>
                      <a:noFill/>
                    </a:lnB>
                  </a:tcPr>
                </a:tc>
              </a:tr>
              <a:tr h="347594">
                <a:tc>
                  <a:txBody>
                    <a:bodyPr/>
                    <a:lstStyle/>
                    <a:p>
                      <a:r>
                        <a:rPr lang="en-US" b="1" dirty="0">
                          <a:effectLst/>
                        </a:rPr>
                        <a:t>4</a:t>
                      </a:r>
                    </a:p>
                  </a:txBody>
                  <a:tcPr anchor="ctr">
                    <a:lnL>
                      <a:noFill/>
                    </a:lnL>
                    <a:lnR>
                      <a:noFill/>
                    </a:lnR>
                    <a:lnT>
                      <a:noFill/>
                    </a:lnT>
                    <a:lnB>
                      <a:noFill/>
                    </a:lnB>
                  </a:tcPr>
                </a:tc>
                <a:tc>
                  <a:txBody>
                    <a:bodyPr/>
                    <a:lstStyle/>
                    <a:p>
                      <a:r>
                        <a:rPr lang="en-US" b="1" dirty="0">
                          <a:effectLst/>
                        </a:rPr>
                        <a:t>Haeckel's embryos</a:t>
                      </a:r>
                    </a:p>
                  </a:txBody>
                  <a:tcPr anchor="ctr">
                    <a:lnL>
                      <a:noFill/>
                    </a:lnL>
                    <a:lnR>
                      <a:noFill/>
                    </a:lnR>
                    <a:lnT>
                      <a:noFill/>
                    </a:lnT>
                    <a:lnB>
                      <a:noFill/>
                    </a:lnB>
                  </a:tcPr>
                </a:tc>
              </a:tr>
              <a:tr h="347594">
                <a:tc>
                  <a:txBody>
                    <a:bodyPr/>
                    <a:lstStyle/>
                    <a:p>
                      <a:r>
                        <a:rPr lang="en-US" b="1" dirty="0">
                          <a:effectLst/>
                        </a:rPr>
                        <a:t>5</a:t>
                      </a:r>
                    </a:p>
                  </a:txBody>
                  <a:tcPr anchor="ctr">
                    <a:lnL>
                      <a:noFill/>
                    </a:lnL>
                    <a:lnR>
                      <a:noFill/>
                    </a:lnR>
                    <a:lnT>
                      <a:noFill/>
                    </a:lnT>
                    <a:lnB>
                      <a:noFill/>
                    </a:lnB>
                  </a:tcPr>
                </a:tc>
                <a:tc>
                  <a:txBody>
                    <a:bodyPr/>
                    <a:lstStyle/>
                    <a:p>
                      <a:r>
                        <a:rPr lang="en-US" b="1" dirty="0">
                          <a:effectLst/>
                        </a:rPr>
                        <a:t>Archaeopteryx</a:t>
                      </a:r>
                    </a:p>
                  </a:txBody>
                  <a:tcPr anchor="ctr">
                    <a:lnL>
                      <a:noFill/>
                    </a:lnL>
                    <a:lnR>
                      <a:noFill/>
                    </a:lnR>
                    <a:lnT>
                      <a:noFill/>
                    </a:lnT>
                    <a:lnB>
                      <a:noFill/>
                    </a:lnB>
                  </a:tcPr>
                </a:tc>
              </a:tr>
              <a:tr h="347594">
                <a:tc>
                  <a:txBody>
                    <a:bodyPr/>
                    <a:lstStyle/>
                    <a:p>
                      <a:r>
                        <a:rPr lang="en-US" b="1" dirty="0">
                          <a:effectLst/>
                        </a:rPr>
                        <a:t>6</a:t>
                      </a:r>
                    </a:p>
                  </a:txBody>
                  <a:tcPr anchor="ctr">
                    <a:lnL>
                      <a:noFill/>
                    </a:lnL>
                    <a:lnR>
                      <a:noFill/>
                    </a:lnR>
                    <a:lnT>
                      <a:noFill/>
                    </a:lnT>
                    <a:lnB>
                      <a:noFill/>
                    </a:lnB>
                  </a:tcPr>
                </a:tc>
                <a:tc>
                  <a:txBody>
                    <a:bodyPr/>
                    <a:lstStyle/>
                    <a:p>
                      <a:r>
                        <a:rPr lang="en-US" b="1" dirty="0">
                          <a:effectLst/>
                        </a:rPr>
                        <a:t>Peppered moth</a:t>
                      </a:r>
                    </a:p>
                  </a:txBody>
                  <a:tcPr anchor="ctr">
                    <a:lnL>
                      <a:noFill/>
                    </a:lnL>
                    <a:lnR>
                      <a:noFill/>
                    </a:lnR>
                    <a:lnT>
                      <a:noFill/>
                    </a:lnT>
                    <a:lnB>
                      <a:noFill/>
                    </a:lnB>
                  </a:tcPr>
                </a:tc>
              </a:tr>
              <a:tr h="347594">
                <a:tc>
                  <a:txBody>
                    <a:bodyPr/>
                    <a:lstStyle/>
                    <a:p>
                      <a:r>
                        <a:rPr lang="en-US" b="1" dirty="0">
                          <a:effectLst/>
                        </a:rPr>
                        <a:t>7</a:t>
                      </a:r>
                    </a:p>
                  </a:txBody>
                  <a:tcPr anchor="ctr">
                    <a:lnL>
                      <a:noFill/>
                    </a:lnL>
                    <a:lnR>
                      <a:noFill/>
                    </a:lnR>
                    <a:lnT>
                      <a:noFill/>
                    </a:lnT>
                    <a:lnB>
                      <a:noFill/>
                    </a:lnB>
                  </a:tcPr>
                </a:tc>
                <a:tc>
                  <a:txBody>
                    <a:bodyPr/>
                    <a:lstStyle/>
                    <a:p>
                      <a:r>
                        <a:rPr lang="en-US" b="1" dirty="0">
                          <a:effectLst/>
                        </a:rPr>
                        <a:t>Darwin's finches</a:t>
                      </a:r>
                    </a:p>
                  </a:txBody>
                  <a:tcPr anchor="ctr">
                    <a:lnL>
                      <a:noFill/>
                    </a:lnL>
                    <a:lnR>
                      <a:noFill/>
                    </a:lnR>
                    <a:lnT>
                      <a:noFill/>
                    </a:lnT>
                    <a:lnB>
                      <a:noFill/>
                    </a:lnB>
                  </a:tcPr>
                </a:tc>
              </a:tr>
              <a:tr h="347594">
                <a:tc>
                  <a:txBody>
                    <a:bodyPr/>
                    <a:lstStyle/>
                    <a:p>
                      <a:r>
                        <a:rPr lang="en-US" b="1" dirty="0">
                          <a:effectLst/>
                        </a:rPr>
                        <a:t>8</a:t>
                      </a:r>
                    </a:p>
                  </a:txBody>
                  <a:tcPr anchor="ctr">
                    <a:lnL>
                      <a:noFill/>
                    </a:lnL>
                    <a:lnR>
                      <a:noFill/>
                    </a:lnR>
                    <a:lnT>
                      <a:noFill/>
                    </a:lnT>
                    <a:lnB>
                      <a:noFill/>
                    </a:lnB>
                  </a:tcPr>
                </a:tc>
                <a:tc>
                  <a:txBody>
                    <a:bodyPr/>
                    <a:lstStyle/>
                    <a:p>
                      <a:r>
                        <a:rPr lang="en-US" b="1" dirty="0">
                          <a:effectLst/>
                        </a:rPr>
                        <a:t>Four-winged fruit flies</a:t>
                      </a:r>
                    </a:p>
                  </a:txBody>
                  <a:tcPr anchor="ctr">
                    <a:lnL>
                      <a:noFill/>
                    </a:lnL>
                    <a:lnR>
                      <a:noFill/>
                    </a:lnR>
                    <a:lnT>
                      <a:noFill/>
                    </a:lnT>
                    <a:lnB>
                      <a:noFill/>
                    </a:lnB>
                  </a:tcPr>
                </a:tc>
              </a:tr>
              <a:tr h="347594">
                <a:tc>
                  <a:txBody>
                    <a:bodyPr/>
                    <a:lstStyle/>
                    <a:p>
                      <a:r>
                        <a:rPr lang="en-US" b="1" dirty="0">
                          <a:effectLst/>
                        </a:rPr>
                        <a:t>9</a:t>
                      </a:r>
                    </a:p>
                  </a:txBody>
                  <a:tcPr anchor="ctr">
                    <a:lnL>
                      <a:noFill/>
                    </a:lnL>
                    <a:lnR>
                      <a:noFill/>
                    </a:lnR>
                    <a:lnT>
                      <a:noFill/>
                    </a:lnT>
                    <a:lnB>
                      <a:noFill/>
                    </a:lnB>
                  </a:tcPr>
                </a:tc>
                <a:tc>
                  <a:txBody>
                    <a:bodyPr/>
                    <a:lstStyle/>
                    <a:p>
                      <a:r>
                        <a:rPr lang="en-US" b="1" dirty="0">
                          <a:effectLst/>
                        </a:rPr>
                        <a:t>Fossil horses</a:t>
                      </a:r>
                    </a:p>
                  </a:txBody>
                  <a:tcPr anchor="ctr">
                    <a:lnL>
                      <a:noFill/>
                    </a:lnL>
                    <a:lnR>
                      <a:noFill/>
                    </a:lnR>
                    <a:lnT>
                      <a:noFill/>
                    </a:lnT>
                    <a:lnB>
                      <a:noFill/>
                    </a:lnB>
                  </a:tcPr>
                </a:tc>
              </a:tr>
              <a:tr h="347594">
                <a:tc>
                  <a:txBody>
                    <a:bodyPr/>
                    <a:lstStyle/>
                    <a:p>
                      <a:r>
                        <a:rPr lang="en-US" b="1" dirty="0">
                          <a:effectLst/>
                        </a:rPr>
                        <a:t>10</a:t>
                      </a:r>
                    </a:p>
                  </a:txBody>
                  <a:tcPr anchor="ctr">
                    <a:lnL>
                      <a:noFill/>
                    </a:lnL>
                    <a:lnR>
                      <a:noFill/>
                    </a:lnR>
                    <a:lnT>
                      <a:noFill/>
                    </a:lnT>
                    <a:lnB>
                      <a:noFill/>
                    </a:lnB>
                  </a:tcPr>
                </a:tc>
                <a:tc>
                  <a:txBody>
                    <a:bodyPr/>
                    <a:lstStyle/>
                    <a:p>
                      <a:r>
                        <a:rPr lang="en-US" b="1" dirty="0">
                          <a:effectLst/>
                        </a:rPr>
                        <a:t>Hominid evolution</a:t>
                      </a:r>
                    </a:p>
                  </a:txBody>
                  <a:tcPr anchor="ctr">
                    <a:lnL>
                      <a:noFill/>
                    </a:lnL>
                    <a:lnR>
                      <a:noFill/>
                    </a:lnR>
                    <a:lnT>
                      <a:noFill/>
                    </a:lnT>
                    <a:lnB>
                      <a:noFill/>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additive="base">
                                        <p:cTn id="7" dur="500" fill="hold"/>
                                        <p:tgtEl>
                                          <p:spTgt spid="23556"/>
                                        </p:tgtEl>
                                        <p:attrNameLst>
                                          <p:attrName>ppt_x</p:attrName>
                                        </p:attrNameLst>
                                      </p:cBhvr>
                                      <p:tavLst>
                                        <p:tav tm="0">
                                          <p:val>
                                            <p:strVal val="#ppt_x"/>
                                          </p:val>
                                        </p:tav>
                                        <p:tav tm="100000">
                                          <p:val>
                                            <p:strVal val="#ppt_x"/>
                                          </p:val>
                                        </p:tav>
                                      </p:tavLst>
                                    </p:anim>
                                    <p:anim calcmode="lin" valueType="num">
                                      <p:cBhvr additive="base">
                                        <p:cTn id="8" dur="500" fill="hold"/>
                                        <p:tgtEl>
                                          <p:spTgt spid="2355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nimBg="1"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304800" y="1676400"/>
            <a:ext cx="7010400" cy="2585323"/>
          </a:xfrm>
          <a:prstGeom prst="rect">
            <a:avLst/>
          </a:prstGeom>
          <a:solidFill>
            <a:srgbClr val="CCFF66"/>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b="1" dirty="0" smtClean="0">
                <a:latin typeface="Arial" pitchFamily="34" charset="0"/>
                <a:cs typeface="Arial" pitchFamily="34" charset="0"/>
              </a:rPr>
              <a:t>“For </a:t>
            </a:r>
            <a:r>
              <a:rPr lang="en-US" b="1" dirty="0">
                <a:latin typeface="Arial" pitchFamily="34" charset="0"/>
                <a:cs typeface="Arial" pitchFamily="34" charset="0"/>
              </a:rPr>
              <a:t>the record, I have no reason to doubt </a:t>
            </a:r>
            <a:br>
              <a:rPr lang="en-US" b="1" dirty="0">
                <a:latin typeface="Arial" pitchFamily="34" charset="0"/>
                <a:cs typeface="Arial" pitchFamily="34" charset="0"/>
              </a:rPr>
            </a:br>
            <a:r>
              <a:rPr lang="en-US" b="1" dirty="0">
                <a:latin typeface="Arial" pitchFamily="34" charset="0"/>
                <a:cs typeface="Arial" pitchFamily="34" charset="0"/>
              </a:rPr>
              <a:t>    that the universe is the billions of years old </a:t>
            </a:r>
            <a:br>
              <a:rPr lang="en-US" b="1" dirty="0">
                <a:latin typeface="Arial" pitchFamily="34" charset="0"/>
                <a:cs typeface="Arial" pitchFamily="34" charset="0"/>
              </a:rPr>
            </a:br>
            <a:r>
              <a:rPr lang="en-US" b="1" dirty="0">
                <a:latin typeface="Arial" pitchFamily="34" charset="0"/>
                <a:cs typeface="Arial" pitchFamily="34" charset="0"/>
              </a:rPr>
              <a:t>    that physicists say it is. Further, I find the </a:t>
            </a:r>
            <a:br>
              <a:rPr lang="en-US" b="1" dirty="0">
                <a:latin typeface="Arial" pitchFamily="34" charset="0"/>
                <a:cs typeface="Arial" pitchFamily="34" charset="0"/>
              </a:rPr>
            </a:br>
            <a:r>
              <a:rPr lang="en-US" b="1" dirty="0">
                <a:latin typeface="Arial" pitchFamily="34" charset="0"/>
                <a:cs typeface="Arial" pitchFamily="34" charset="0"/>
              </a:rPr>
              <a:t>    idea of common descent (that all organisms </a:t>
            </a:r>
            <a:br>
              <a:rPr lang="en-US" b="1" dirty="0">
                <a:latin typeface="Arial" pitchFamily="34" charset="0"/>
                <a:cs typeface="Arial" pitchFamily="34" charset="0"/>
              </a:rPr>
            </a:br>
            <a:r>
              <a:rPr lang="en-US" b="1" dirty="0">
                <a:latin typeface="Arial" pitchFamily="34" charset="0"/>
                <a:cs typeface="Arial" pitchFamily="34" charset="0"/>
              </a:rPr>
              <a:t>    share a common ancestor) fairly convincing, </a:t>
            </a:r>
            <a:br>
              <a:rPr lang="en-US" b="1" dirty="0">
                <a:latin typeface="Arial" pitchFamily="34" charset="0"/>
                <a:cs typeface="Arial" pitchFamily="34" charset="0"/>
              </a:rPr>
            </a:br>
            <a:r>
              <a:rPr lang="en-US" b="1" dirty="0">
                <a:latin typeface="Arial" pitchFamily="34" charset="0"/>
                <a:cs typeface="Arial" pitchFamily="34" charset="0"/>
              </a:rPr>
              <a:t>    and have no particular reason to doubt it." </a:t>
            </a:r>
            <a:br>
              <a:rPr lang="en-US" b="1" dirty="0">
                <a:latin typeface="Arial" pitchFamily="34" charset="0"/>
                <a:cs typeface="Arial" pitchFamily="34" charset="0"/>
              </a:rPr>
            </a:br>
            <a:r>
              <a:rPr lang="en-US" b="1" dirty="0">
                <a:latin typeface="Arial" pitchFamily="34" charset="0"/>
                <a:cs typeface="Arial" pitchFamily="34" charset="0"/>
              </a:rPr>
              <a:t>    (Behe, "Darwin's Black Box", p. 5</a:t>
            </a:r>
            <a:r>
              <a:rPr lang="en-US" b="1" dirty="0" smtClean="0">
                <a:latin typeface="Arial" pitchFamily="34" charset="0"/>
                <a:cs typeface="Arial" pitchFamily="34" charset="0"/>
              </a:rPr>
              <a:t>)</a:t>
            </a:r>
          </a:p>
          <a:p>
            <a:pPr>
              <a:spcBef>
                <a:spcPct val="50000"/>
              </a:spcBef>
            </a:pPr>
            <a:r>
              <a:rPr lang="en-US" b="1" dirty="0" smtClean="0">
                <a:latin typeface="Arial" pitchFamily="34" charset="0"/>
                <a:cs typeface="Arial" pitchFamily="34" charset="0"/>
              </a:rPr>
              <a:t>Key Term: “</a:t>
            </a:r>
            <a:r>
              <a:rPr lang="en-US" sz="2400" b="1" dirty="0" smtClean="0"/>
              <a:t>Irreducible complexity”</a:t>
            </a:r>
            <a:endParaRPr lang="en-US" sz="2400" b="1" dirty="0"/>
          </a:p>
        </p:txBody>
      </p:sp>
      <p:sp>
        <p:nvSpPr>
          <p:cNvPr id="22531" name="Text Box 3"/>
          <p:cNvSpPr txBox="1">
            <a:spLocks noChangeArrowheads="1"/>
          </p:cNvSpPr>
          <p:nvPr/>
        </p:nvSpPr>
        <p:spPr bwMode="auto">
          <a:xfrm>
            <a:off x="1219200" y="228600"/>
            <a:ext cx="7086600" cy="579438"/>
          </a:xfrm>
          <a:prstGeom prst="rect">
            <a:avLst/>
          </a:prstGeom>
          <a:solidFill>
            <a:srgbClr val="FF66FF"/>
          </a:solidFill>
          <a:ln>
            <a:noFill/>
          </a:ln>
          <a:effectLst/>
          <a:scene3d>
            <a:camera prst="legacyObliqueTopRight"/>
            <a:lightRig rig="legacyFlat3" dir="b"/>
          </a:scene3d>
          <a:sp3d extrusionH="430200" prstMaterial="legacyMatte">
            <a:bevelT w="13500" h="13500" prst="angle"/>
            <a:bevelB w="13500" h="13500" prst="angle"/>
            <a:extrusionClr>
              <a:srgbClr val="FF66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a:spAutoFit/>
            <a:flatTx/>
          </a:bodyPr>
          <a:lstStyle/>
          <a:p>
            <a:pPr algn="ctr">
              <a:spcBef>
                <a:spcPct val="50000"/>
              </a:spcBef>
            </a:pPr>
            <a:r>
              <a:rPr lang="en-US" sz="3200" b="1" dirty="0"/>
              <a:t>Intelligent Design Movement</a:t>
            </a:r>
            <a:endParaRPr lang="en-US" dirty="0"/>
          </a:p>
        </p:txBody>
      </p:sp>
      <p:sp>
        <p:nvSpPr>
          <p:cNvPr id="22532" name="Text Box 4"/>
          <p:cNvSpPr txBox="1">
            <a:spLocks noChangeArrowheads="1"/>
          </p:cNvSpPr>
          <p:nvPr/>
        </p:nvSpPr>
        <p:spPr bwMode="auto">
          <a:xfrm>
            <a:off x="1066800" y="990600"/>
            <a:ext cx="6400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Michael Behe, </a:t>
            </a:r>
            <a:r>
              <a:rPr lang="en-US" b="1" i="1" dirty="0"/>
              <a:t>Darwin’s Black Box</a:t>
            </a:r>
          </a:p>
        </p:txBody>
      </p:sp>
      <p:pic>
        <p:nvPicPr>
          <p:cNvPr id="22533" name="Picture 5" descr="C:\Documents and Settings\Owner\My Documents\My Pictures\hovind\hovind 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038600"/>
            <a:ext cx="2571750" cy="2571750"/>
          </a:xfrm>
          <a:prstGeom prst="rect">
            <a:avLst/>
          </a:prstGeom>
          <a:noFill/>
          <a:effectLst>
            <a:outerShdw dist="107763" dir="189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p:cNvSpPr>
            <a:spLocks noChangeArrowheads="1"/>
          </p:cNvSpPr>
          <p:nvPr/>
        </p:nvSpPr>
        <p:spPr bwMode="auto">
          <a:xfrm>
            <a:off x="0" y="0"/>
            <a:ext cx="9144000" cy="3733800"/>
          </a:xfrm>
          <a:prstGeom prst="rect">
            <a:avLst/>
          </a:prstGeom>
          <a:gradFill rotWithShape="0">
            <a:gsLst>
              <a:gs pos="0">
                <a:srgbClr val="00FFFF"/>
              </a:gs>
              <a:gs pos="100000">
                <a:schemeClr val="accent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011" name="Rectangle 1027"/>
          <p:cNvSpPr>
            <a:spLocks noChangeArrowheads="1"/>
          </p:cNvSpPr>
          <p:nvPr/>
        </p:nvSpPr>
        <p:spPr bwMode="auto">
          <a:xfrm>
            <a:off x="0" y="3657600"/>
            <a:ext cx="9144000" cy="3200400"/>
          </a:xfrm>
          <a:prstGeom prst="rect">
            <a:avLst/>
          </a:prstGeom>
          <a:gradFill rotWithShape="0">
            <a:gsLst>
              <a:gs pos="0">
                <a:srgbClr val="99FF33"/>
              </a:gs>
              <a:gs pos="100000">
                <a:srgbClr val="33CC3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012" name="WordArt 1028" descr="Paper bag"/>
          <p:cNvSpPr>
            <a:spLocks noChangeArrowheads="1" noChangeShapeType="1" noTextEdit="1"/>
          </p:cNvSpPr>
          <p:nvPr/>
        </p:nvSpPr>
        <p:spPr bwMode="auto">
          <a:xfrm>
            <a:off x="1752600" y="533400"/>
            <a:ext cx="5562600" cy="1676400"/>
          </a:xfrm>
          <a:prstGeom prst="rect">
            <a:avLst/>
          </a:prstGeom>
        </p:spPr>
        <p:txBody>
          <a:bodyPr wrap="none" fromWordArt="1">
            <a:prstTxWarp prst="textPlain">
              <a:avLst>
                <a:gd name="adj" fmla="val 50000"/>
              </a:avLst>
            </a:prstTxWarp>
          </a:bodyPr>
          <a:lstStyle/>
          <a:p>
            <a:pPr algn="ctr"/>
            <a:r>
              <a:rPr lang="en-US" sz="3600" kern="10" dirty="0">
                <a:ln w="9525">
                  <a:solidFill>
                    <a:srgbClr val="FF0000"/>
                  </a:solidFill>
                  <a:round/>
                  <a:headEnd/>
                  <a:tailEnd/>
                </a:ln>
                <a:blipFill dpi="0" rotWithShape="0">
                  <a:blip r:embed="rId2"/>
                  <a:srcRect/>
                  <a:tile tx="0" ty="0" sx="100000" sy="100000" flip="none" algn="tl"/>
                </a:blipFill>
                <a:effectLst>
                  <a:outerShdw dist="563972" dir="14049741" sx="125000" sy="125000" algn="tl" rotWithShape="0">
                    <a:srgbClr val="C7DFD3"/>
                  </a:outerShdw>
                </a:effectLst>
                <a:latin typeface="Times New Roman"/>
                <a:cs typeface="Times New Roman"/>
              </a:rPr>
              <a:t>abiogenesis</a:t>
            </a:r>
          </a:p>
        </p:txBody>
      </p:sp>
      <p:sp>
        <p:nvSpPr>
          <p:cNvPr id="43013" name="WordArt 1029"/>
          <p:cNvSpPr>
            <a:spLocks noChangeArrowheads="1" noChangeShapeType="1" noTextEdit="1"/>
          </p:cNvSpPr>
          <p:nvPr/>
        </p:nvSpPr>
        <p:spPr bwMode="auto">
          <a:xfrm>
            <a:off x="838200" y="4648200"/>
            <a:ext cx="5791200" cy="1524000"/>
          </a:xfrm>
          <a:prstGeom prst="rect">
            <a:avLst/>
          </a:prstGeom>
        </p:spPr>
        <p:txBody>
          <a:bodyPr wrap="none" fromWordArt="1">
            <a:prstTxWarp prst="textFadeUp">
              <a:avLst>
                <a:gd name="adj" fmla="val 9991"/>
              </a:avLst>
            </a:prstTxWarp>
          </a:bodyPr>
          <a:lstStyle/>
          <a:p>
            <a:pPr algn="ctr"/>
            <a:r>
              <a:rPr lang="en-US" sz="3600" kern="10" dirty="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Arial Black"/>
              </a:rPr>
              <a:t>Evolution</a:t>
            </a:r>
          </a:p>
        </p:txBody>
      </p:sp>
      <p:sp>
        <p:nvSpPr>
          <p:cNvPr id="43014" name="Text Box 1030"/>
          <p:cNvSpPr txBox="1">
            <a:spLocks noChangeArrowheads="1"/>
          </p:cNvSpPr>
          <p:nvPr/>
        </p:nvSpPr>
        <p:spPr bwMode="auto">
          <a:xfrm>
            <a:off x="304800" y="3200400"/>
            <a:ext cx="2743200" cy="946150"/>
          </a:xfrm>
          <a:prstGeom prst="rect">
            <a:avLst/>
          </a:prstGeom>
          <a:solidFill>
            <a:srgbClr val="FF00FF"/>
          </a:solidFill>
          <a:ln>
            <a:noFill/>
          </a:ln>
          <a:effectLst/>
          <a:scene3d>
            <a:camera prst="legacyPerspectiveTopRight"/>
            <a:lightRig rig="legacyFlat3" dir="b"/>
          </a:scene3d>
          <a:sp3d extrusionH="121893000" prstMaterial="legacyMatte">
            <a:bevelT w="13500" h="13500" prst="angle"/>
            <a:bevelB w="13500" h="13500" prst="angle"/>
            <a:extrusionClr>
              <a:srgbClr val="FF00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sz="2800" b="1" dirty="0"/>
              <a:t>How life started on earth</a:t>
            </a:r>
          </a:p>
        </p:txBody>
      </p:sp>
      <p:sp>
        <p:nvSpPr>
          <p:cNvPr id="43015" name="Text Box 1031"/>
          <p:cNvSpPr txBox="1">
            <a:spLocks noChangeArrowheads="1"/>
          </p:cNvSpPr>
          <p:nvPr/>
        </p:nvSpPr>
        <p:spPr bwMode="auto">
          <a:xfrm>
            <a:off x="6096000" y="2438400"/>
            <a:ext cx="2819400" cy="1187450"/>
          </a:xfrm>
          <a:prstGeom prst="rect">
            <a:avLst/>
          </a:prstGeom>
          <a:solidFill>
            <a:srgbClr val="FF00FF"/>
          </a:solidFill>
          <a:ln>
            <a:noFill/>
          </a:ln>
          <a:effectLst/>
          <a:scene3d>
            <a:camera prst="legacyPerspectiveBottomLeft"/>
            <a:lightRig rig="legacyFlat3" dir="t"/>
          </a:scene3d>
          <a:sp3d extrusionH="121893000" prstMaterial="legacyMatte">
            <a:bevelT w="13500" h="13500" prst="angle"/>
            <a:bevelB w="13500" h="13500" prst="angle"/>
            <a:extrusionClr>
              <a:srgbClr val="FF00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b="1" dirty="0">
                <a:latin typeface="Tahoma" pitchFamily="34" charset="0"/>
                <a:cs typeface="Tahoma" pitchFamily="34" charset="0"/>
              </a:rPr>
              <a:t>Changes in allele frequencies in populations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3014"/>
                                        </p:tgtEl>
                                        <p:attrNameLst>
                                          <p:attrName>style.visibility</p:attrName>
                                        </p:attrNameLst>
                                      </p:cBhvr>
                                      <p:to>
                                        <p:strVal val="visible"/>
                                      </p:to>
                                    </p:set>
                                    <p:anim calcmode="lin" valueType="num">
                                      <p:cBhvr additive="base">
                                        <p:cTn id="7" dur="500" fill="hold"/>
                                        <p:tgtEl>
                                          <p:spTgt spid="43014"/>
                                        </p:tgtEl>
                                        <p:attrNameLst>
                                          <p:attrName>ppt_x</p:attrName>
                                        </p:attrNameLst>
                                      </p:cBhvr>
                                      <p:tavLst>
                                        <p:tav tm="0">
                                          <p:val>
                                            <p:strVal val="#ppt_x"/>
                                          </p:val>
                                        </p:tav>
                                        <p:tav tm="100000">
                                          <p:val>
                                            <p:strVal val="#ppt_x"/>
                                          </p:val>
                                        </p:tav>
                                      </p:tavLst>
                                    </p:anim>
                                    <p:anim calcmode="lin" valueType="num">
                                      <p:cBhvr additive="base">
                                        <p:cTn id="8" dur="500" fill="hold"/>
                                        <p:tgtEl>
                                          <p:spTgt spid="4301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3015"/>
                                        </p:tgtEl>
                                        <p:attrNameLst>
                                          <p:attrName>style.visibility</p:attrName>
                                        </p:attrNameLst>
                                      </p:cBhvr>
                                      <p:to>
                                        <p:strVal val="visible"/>
                                      </p:to>
                                    </p:set>
                                    <p:anim calcmode="lin" valueType="num">
                                      <p:cBhvr additive="base">
                                        <p:cTn id="13" dur="500" fill="hold"/>
                                        <p:tgtEl>
                                          <p:spTgt spid="43015"/>
                                        </p:tgtEl>
                                        <p:attrNameLst>
                                          <p:attrName>ppt_x</p:attrName>
                                        </p:attrNameLst>
                                      </p:cBhvr>
                                      <p:tavLst>
                                        <p:tav tm="0">
                                          <p:val>
                                            <p:strVal val="#ppt_x"/>
                                          </p:val>
                                        </p:tav>
                                        <p:tav tm="100000">
                                          <p:val>
                                            <p:strVal val="#ppt_x"/>
                                          </p:val>
                                        </p:tav>
                                      </p:tavLst>
                                    </p:anim>
                                    <p:anim calcmode="lin" valueType="num">
                                      <p:cBhvr additive="base">
                                        <p:cTn id="14" dur="500" fill="hold"/>
                                        <p:tgtEl>
                                          <p:spTgt spid="430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 grpId="0" animBg="1" autoUpdateAnimBg="0"/>
      <p:bldP spid="43015"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533400" y="228600"/>
            <a:ext cx="8305800" cy="4343400"/>
          </a:xfrm>
          <a:custGeom>
            <a:avLst/>
            <a:gdLst>
              <a:gd name="G0" fmla="+- 8265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265"/>
              <a:gd name="G18" fmla="*/ 8265 1 2"/>
              <a:gd name="G19" fmla="+- G18 5400 0"/>
              <a:gd name="G20" fmla="cos G19 11796480"/>
              <a:gd name="G21" fmla="sin G19 11796480"/>
              <a:gd name="G22" fmla="+- G20 10800 0"/>
              <a:gd name="G23" fmla="+- G21 10800 0"/>
              <a:gd name="G24" fmla="+- 10800 0 G20"/>
              <a:gd name="G25" fmla="+- 8265 10800 0"/>
              <a:gd name="G26" fmla="?: G9 G17 G25"/>
              <a:gd name="G27" fmla="?: G9 0 21600"/>
              <a:gd name="G28" fmla="cos 10800 11796480"/>
              <a:gd name="G29" fmla="sin 10800 11796480"/>
              <a:gd name="G30" fmla="sin 8265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267 w 21600"/>
              <a:gd name="T15" fmla="*/ 10800 h 21600"/>
              <a:gd name="T16" fmla="*/ 10800 w 21600"/>
              <a:gd name="T17" fmla="*/ 2535 h 21600"/>
              <a:gd name="T18" fmla="*/ 2033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535" y="10800"/>
                </a:moveTo>
                <a:cubicBezTo>
                  <a:pt x="2535" y="6235"/>
                  <a:pt x="6235" y="2535"/>
                  <a:pt x="10800" y="2535"/>
                </a:cubicBezTo>
                <a:cubicBezTo>
                  <a:pt x="15364" y="2534"/>
                  <a:pt x="19064" y="6235"/>
                  <a:pt x="19065" y="10799"/>
                </a:cubicBezTo>
                <a:lnTo>
                  <a:pt x="21600" y="10800"/>
                </a:lnTo>
                <a:cubicBezTo>
                  <a:pt x="21600" y="4835"/>
                  <a:pt x="16764" y="0"/>
                  <a:pt x="10800" y="0"/>
                </a:cubicBezTo>
                <a:cubicBezTo>
                  <a:pt x="4835" y="0"/>
                  <a:pt x="0" y="4835"/>
                  <a:pt x="0" y="10800"/>
                </a:cubicBezTo>
                <a:close/>
              </a:path>
            </a:pathLst>
          </a:cu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315" name="Line 3"/>
          <p:cNvSpPr>
            <a:spLocks noChangeShapeType="1"/>
          </p:cNvSpPr>
          <p:nvPr/>
        </p:nvSpPr>
        <p:spPr bwMode="auto">
          <a:xfrm>
            <a:off x="4648200" y="762000"/>
            <a:ext cx="76200" cy="480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317" name="WordArt 5"/>
          <p:cNvSpPr>
            <a:spLocks noChangeArrowheads="1" noChangeShapeType="1" noTextEdit="1"/>
          </p:cNvSpPr>
          <p:nvPr/>
        </p:nvSpPr>
        <p:spPr bwMode="auto">
          <a:xfrm>
            <a:off x="533400" y="2743200"/>
            <a:ext cx="3971925" cy="8747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Young-Earth Creation</a:t>
            </a:r>
          </a:p>
        </p:txBody>
      </p:sp>
      <p:sp>
        <p:nvSpPr>
          <p:cNvPr id="13318" name="WordArt 6"/>
          <p:cNvSpPr>
            <a:spLocks noChangeArrowheads="1" noChangeShapeType="1" noTextEdit="1"/>
          </p:cNvSpPr>
          <p:nvPr/>
        </p:nvSpPr>
        <p:spPr bwMode="auto">
          <a:xfrm>
            <a:off x="5105400" y="3048000"/>
            <a:ext cx="3409950" cy="831850"/>
          </a:xfrm>
          <a:prstGeom prst="rect">
            <a:avLst/>
          </a:prstGeom>
          <a:extLst>
            <a:ext uri="{AF507438-7753-43E0-B8FC-AC1667EBCBE1}">
              <a14:hiddenEffects xmlns:a14="http://schemas.microsoft.com/office/drawing/2010/main">
                <a:effectLst/>
              </a14:hiddenEffects>
            </a:ext>
          </a:extLst>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a:r>
              <a:rPr lang="en-US" sz="3600" kern="10" dirty="0">
                <a:ln w="9525">
                  <a:round/>
                  <a:headEnd/>
                  <a:tailEnd/>
                </a:ln>
                <a:gradFill rotWithShape="0">
                  <a:gsLst>
                    <a:gs pos="0">
                      <a:srgbClr val="FFFF00"/>
                    </a:gs>
                    <a:gs pos="100000">
                      <a:srgbClr val="FFCCFF"/>
                    </a:gs>
                  </a:gsLst>
                  <a:lin ang="5400000" scaled="1"/>
                </a:gradFill>
                <a:latin typeface="Impact"/>
              </a:rPr>
              <a:t>Old-Earth Creation</a:t>
            </a:r>
          </a:p>
        </p:txBody>
      </p:sp>
      <p:sp>
        <p:nvSpPr>
          <p:cNvPr id="2" name="TextBox 1"/>
          <p:cNvSpPr txBox="1"/>
          <p:nvPr/>
        </p:nvSpPr>
        <p:spPr>
          <a:xfrm>
            <a:off x="3314700" y="228600"/>
            <a:ext cx="2819400" cy="523220"/>
          </a:xfrm>
          <a:prstGeom prst="rect">
            <a:avLst/>
          </a:prstGeom>
          <a:noFill/>
        </p:spPr>
        <p:txBody>
          <a:bodyPr wrap="square" rtlCol="0">
            <a:spAutoFit/>
          </a:bodyPr>
          <a:lstStyle/>
          <a:p>
            <a:r>
              <a:rPr lang="en-US" sz="2800" b="1" dirty="0" smtClean="0"/>
              <a:t>Intelligent Design</a:t>
            </a:r>
            <a:endParaRPr lang="en-US" sz="2800"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4776" y="457200"/>
            <a:ext cx="5274457" cy="1200329"/>
          </a:xfrm>
          <a:prstGeom prst="rect">
            <a:avLst/>
          </a:prstGeom>
        </p:spPr>
        <p:txBody>
          <a:bodyPr wrap="none">
            <a:spAutoFit/>
          </a:bodyPr>
          <a:lstStyle/>
          <a:p>
            <a:pPr algn="ctr"/>
            <a:r>
              <a:rPr lang="en-US" sz="7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Dover Trial</a:t>
            </a:r>
          </a:p>
        </p:txBody>
      </p:sp>
      <p:sp>
        <p:nvSpPr>
          <p:cNvPr id="3" name="TextBox 2"/>
          <p:cNvSpPr txBox="1"/>
          <p:nvPr/>
        </p:nvSpPr>
        <p:spPr>
          <a:xfrm>
            <a:off x="1318260" y="2133600"/>
            <a:ext cx="6705600" cy="3816429"/>
          </a:xfrm>
          <a:prstGeom prst="rect">
            <a:avLst/>
          </a:prstGeom>
          <a:noFill/>
        </p:spPr>
        <p:txBody>
          <a:bodyPr wrap="square" rtlCol="0">
            <a:spAutoFit/>
          </a:bodyPr>
          <a:lstStyle/>
          <a:p>
            <a:r>
              <a:rPr lang="en-US" sz="2800" dirty="0"/>
              <a:t>The Dover trial otherwise known as </a:t>
            </a:r>
            <a:r>
              <a:rPr lang="en-US" sz="2800" i="1" dirty="0"/>
              <a:t>Kitzmiller v. Dover Area School District </a:t>
            </a:r>
            <a:r>
              <a:rPr lang="en-US" sz="2800" dirty="0"/>
              <a:t>or</a:t>
            </a:r>
            <a:r>
              <a:rPr lang="en-US" sz="2800" i="1" dirty="0"/>
              <a:t> The Dover Panda Trial. </a:t>
            </a:r>
            <a:r>
              <a:rPr lang="en-US" sz="2800" dirty="0"/>
              <a:t>Trial was  about questioning intelligent design</a:t>
            </a:r>
            <a:r>
              <a:rPr lang="en-US" altLang="en-US" sz="2800" dirty="0"/>
              <a:t>’</a:t>
            </a:r>
            <a:r>
              <a:rPr lang="en-US" sz="2800" dirty="0"/>
              <a:t>s eligibility to be taught in public schools in Dover, Pennsylvania. </a:t>
            </a:r>
            <a:r>
              <a:rPr lang="en-US" sz="2800" dirty="0" smtClean="0"/>
              <a:t>Intelligent Design(ID) </a:t>
            </a:r>
            <a:r>
              <a:rPr lang="en-US" sz="2800" dirty="0"/>
              <a:t>says that life is so complex that it could not have evolved, there must be a designer (God). </a:t>
            </a:r>
          </a:p>
          <a:p>
            <a:endParaRPr lang="en-US" dirty="0"/>
          </a:p>
        </p:txBody>
      </p:sp>
    </p:spTree>
    <p:extLst>
      <p:ext uri="{BB962C8B-B14F-4D97-AF65-F5344CB8AC3E}">
        <p14:creationId xmlns:p14="http://schemas.microsoft.com/office/powerpoint/2010/main" val="10922994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ea typeface="+mj-ea"/>
              </a:rPr>
              <a:t>School Changes Textbook</a:t>
            </a:r>
            <a:endParaRPr lang="en-US" dirty="0">
              <a:solidFill>
                <a:schemeClr val="accent1">
                  <a:satMod val="150000"/>
                </a:schemeClr>
              </a:solidFill>
              <a:ea typeface="+mj-ea"/>
            </a:endParaRPr>
          </a:p>
        </p:txBody>
      </p:sp>
      <p:sp>
        <p:nvSpPr>
          <p:cNvPr id="3" name="Content Placeholder 2"/>
          <p:cNvSpPr>
            <a:spLocks noGrp="1"/>
          </p:cNvSpPr>
          <p:nvPr>
            <p:ph idx="1"/>
          </p:nvPr>
        </p:nvSpPr>
        <p:spPr>
          <a:xfrm>
            <a:off x="457200" y="1447800"/>
            <a:ext cx="8229600" cy="4525963"/>
          </a:xfrm>
        </p:spPr>
        <p:txBody>
          <a:bodyPr rtlCol="0">
            <a:normAutofit fontScale="70000" lnSpcReduction="20000"/>
          </a:bodyPr>
          <a:lstStyle/>
          <a:p>
            <a:pPr marL="118872" indent="0">
              <a:spcBef>
                <a:spcPts val="0"/>
              </a:spcBef>
              <a:buNone/>
              <a:defRPr/>
            </a:pPr>
            <a:r>
              <a:rPr lang="en-US" sz="3400" dirty="0" smtClean="0"/>
              <a:t>In June 2004, the Dover Area School District began its selection of a biology textbook. In the past their textbooks focused on evolution. In August 2004, the school district selected the textbook: Biology: </a:t>
            </a:r>
            <a:r>
              <a:rPr lang="en-US" sz="3400" i="1" dirty="0" smtClean="0"/>
              <a:t>The Living Science</a:t>
            </a:r>
            <a:r>
              <a:rPr lang="en-US" sz="3400" dirty="0" smtClean="0"/>
              <a:t>, by Kenneth Miller and Joseph Levine. Now they had their textbooks recommended by the science teachers, however, 50-60 copies of an intelligent design book called Of Pandas and People was anonymously donated to use in the classrooms. </a:t>
            </a:r>
            <a:r>
              <a:rPr lang="en-US" sz="3400" dirty="0"/>
              <a:t>Since receiving the intelligent design book, the school board passed an intelligent design curriculum policy, and two school board members resigned because of it as a sign of protest. In November 2004, the school board issued how the policy was to be implemented and stated a one minute speech about the addition of intelligent design in </a:t>
            </a:r>
            <a:r>
              <a:rPr lang="en-US" sz="3400" dirty="0" smtClean="0"/>
              <a:t>classrooms</a:t>
            </a:r>
            <a:r>
              <a:rPr lang="en-US" dirty="0" smtClean="0"/>
              <a:t>.</a:t>
            </a:r>
            <a:endParaRPr lang="en-US" dirty="0">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ea typeface="+mj-ea"/>
              </a:rPr>
              <a:t>The Suit</a:t>
            </a:r>
            <a:endParaRPr lang="en-US" dirty="0">
              <a:solidFill>
                <a:schemeClr val="accent1">
                  <a:satMod val="150000"/>
                </a:schemeClr>
              </a:solidFill>
              <a:ea typeface="+mj-ea"/>
            </a:endParaRPr>
          </a:p>
        </p:txBody>
      </p:sp>
      <p:sp>
        <p:nvSpPr>
          <p:cNvPr id="15363" name="Content Placeholder 2"/>
          <p:cNvSpPr>
            <a:spLocks noGrp="1"/>
          </p:cNvSpPr>
          <p:nvPr>
            <p:ph idx="1"/>
          </p:nvPr>
        </p:nvSpPr>
        <p:spPr>
          <a:xfrm>
            <a:off x="635000" y="1849438"/>
            <a:ext cx="8229600" cy="4625975"/>
          </a:xfrm>
        </p:spPr>
        <p:txBody>
          <a:bodyPr/>
          <a:lstStyle/>
          <a:p>
            <a:pPr marL="117475" indent="0" eaLnBrk="1" hangingPunct="1">
              <a:lnSpc>
                <a:spcPct val="90000"/>
              </a:lnSpc>
              <a:buFont typeface="Wingdings 2" pitchFamily="18" charset="2"/>
              <a:buNone/>
            </a:pPr>
            <a:r>
              <a:rPr lang="en-US" sz="3000" dirty="0" smtClean="0"/>
              <a:t>Some parents were outrage at the new addition of intelligent design being added to the curriculum. Less than a month later, they filed a suit to the Federal District Court against the school board on the grounds that it violated the establishment clause, which separates church and state functions. They believed the theory was religious and should not be included in public schools. The parents were represented by Pennsylvania ACLU, Americans United, and Pepper Hamilton LLP.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ea typeface="+mj-ea"/>
              </a:rPr>
              <a:t>The Trial </a:t>
            </a:r>
            <a:endParaRPr lang="en-US" dirty="0">
              <a:solidFill>
                <a:schemeClr val="accent1">
                  <a:satMod val="150000"/>
                </a:schemeClr>
              </a:solidFill>
              <a:ea typeface="+mj-ea"/>
            </a:endParaRPr>
          </a:p>
        </p:txBody>
      </p:sp>
      <p:sp>
        <p:nvSpPr>
          <p:cNvPr id="20483" name="Content Placeholder 2"/>
          <p:cNvSpPr>
            <a:spLocks noGrp="1"/>
          </p:cNvSpPr>
          <p:nvPr>
            <p:ph idx="1"/>
          </p:nvPr>
        </p:nvSpPr>
        <p:spPr>
          <a:xfrm>
            <a:off x="457200" y="1295400"/>
            <a:ext cx="8229600" cy="5486400"/>
          </a:xfrm>
        </p:spPr>
        <p:txBody>
          <a:bodyPr>
            <a:normAutofit fontScale="85000" lnSpcReduction="20000"/>
          </a:bodyPr>
          <a:lstStyle/>
          <a:p>
            <a:pPr marL="117475" indent="0">
              <a:buNone/>
            </a:pPr>
            <a:r>
              <a:rPr lang="en-US" sz="2800" dirty="0"/>
              <a:t>In September 2005, the judge denies the plaintiff's motion for summary judgment and send the suit to trial. The plaintiffs sought for declaratory and injunctive relief. The bench trail before Judge John E. Jones begins in Federal District Court in Harrisburg, PA. </a:t>
            </a:r>
            <a:endParaRPr lang="en-US" sz="2800" dirty="0" smtClean="0"/>
          </a:p>
          <a:p>
            <a:pPr marL="117475" indent="0">
              <a:buNone/>
            </a:pPr>
            <a:endParaRPr lang="en-US" sz="2800" dirty="0"/>
          </a:p>
          <a:p>
            <a:pPr marL="117475" indent="0">
              <a:buNone/>
            </a:pPr>
            <a:r>
              <a:rPr lang="en-US" sz="2800" dirty="0" smtClean="0"/>
              <a:t>The plaintiffs brought witness such as Kenneth R. Miller, a biology professor to testify. They brought in witnesses of the intelligent design speech, Dover parents, philosophers aware of intelligent design, scientists, an expert witness, and many more. </a:t>
            </a:r>
          </a:p>
          <a:p>
            <a:pPr marL="117475" indent="0" eaLnBrk="1" hangingPunct="1">
              <a:buFont typeface="Wingdings 2" pitchFamily="18" charset="2"/>
              <a:buNone/>
            </a:pPr>
            <a:endParaRPr lang="en-US" sz="2800" dirty="0" smtClean="0"/>
          </a:p>
          <a:p>
            <a:pPr marL="117475" indent="0">
              <a:buNone/>
            </a:pPr>
            <a:r>
              <a:rPr lang="en-US" sz="2800" dirty="0" smtClean="0"/>
              <a:t>As for the defense, they brought in Michael Behe, who was a professor at Lehigh University and is a leader in the intelligent design movement. They also brought to the stand other intelligent design scientists,  a professor, a superintendent, and other people as well</a:t>
            </a:r>
            <a:r>
              <a:rPr lang="en-US" sz="2800" dirty="0"/>
              <a:t>. The trial concludes in November 2005. </a:t>
            </a:r>
          </a:p>
          <a:p>
            <a:pPr marL="117475" indent="0" eaLnBrk="1" hangingPunct="1">
              <a:buFont typeface="Wingdings 2" pitchFamily="18" charset="2"/>
              <a:buNone/>
            </a:pPr>
            <a:r>
              <a:rPr lang="en-US" sz="2800" dirty="0" smtClean="0"/>
              <a:t> </a:t>
            </a:r>
          </a:p>
          <a:p>
            <a:pPr marL="117475" indent="0" eaLnBrk="1" hangingPunct="1">
              <a:buFont typeface="Wingdings 2" pitchFamily="18" charset="2"/>
              <a:buNone/>
            </a:pPr>
            <a:endParaRPr lang="en-US" sz="2400" dirty="0" smtClean="0"/>
          </a:p>
          <a:p>
            <a:pPr marL="117475" indent="0" eaLnBrk="1" hangingPunct="1">
              <a:buFont typeface="Wingdings 2" pitchFamily="18" charset="2"/>
              <a:buNone/>
            </a:pPr>
            <a:endParaRPr lang="en-US" sz="2000" dirty="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ea typeface="+mj-ea"/>
              </a:rPr>
              <a:t>The final verdict</a:t>
            </a:r>
            <a:endParaRPr lang="en-US" dirty="0">
              <a:solidFill>
                <a:schemeClr val="accent1">
                  <a:satMod val="150000"/>
                </a:schemeClr>
              </a:solidFill>
              <a:ea typeface="+mj-ea"/>
            </a:endParaRPr>
          </a:p>
        </p:txBody>
      </p:sp>
      <p:sp>
        <p:nvSpPr>
          <p:cNvPr id="21507" name="Content Placeholder 2"/>
          <p:cNvSpPr>
            <a:spLocks noGrp="1"/>
          </p:cNvSpPr>
          <p:nvPr>
            <p:ph idx="1"/>
          </p:nvPr>
        </p:nvSpPr>
        <p:spPr>
          <a:xfrm>
            <a:off x="523875" y="1849438"/>
            <a:ext cx="8229600" cy="4625975"/>
          </a:xfrm>
        </p:spPr>
        <p:txBody>
          <a:bodyPr/>
          <a:lstStyle/>
          <a:p>
            <a:pPr marL="117475" indent="0" eaLnBrk="1" hangingPunct="1">
              <a:lnSpc>
                <a:spcPct val="80000"/>
              </a:lnSpc>
              <a:buFont typeface="Wingdings 2" pitchFamily="18" charset="2"/>
              <a:buNone/>
            </a:pPr>
            <a:r>
              <a:rPr lang="en-US" sz="3000" dirty="0" smtClean="0"/>
              <a:t>In December 2005, Judge Jones states that the intelligent design policy violates the U.S. Constitution. He issued a 139 page findings act that concluded how the board violated the constitution.  He said that intelligent design represented a religious belief. The school board could no longer force teachers to teach about intelligent design and not to discourage the teaching of evolution. In February 2006, the Dover Are School District must pay more than one million dollars in legal fees to the plaintiffs.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11430"/>
            <a:ext cx="60960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Key Leaders in </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Dialogue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42010" y="2170331"/>
            <a:ext cx="7620000" cy="4247317"/>
          </a:xfrm>
          <a:prstGeom prst="rect">
            <a:avLst/>
          </a:prstGeom>
          <a:noFill/>
        </p:spPr>
        <p:txBody>
          <a:bodyPr wrap="square" rtlCol="0">
            <a:spAutoFit/>
          </a:bodyPr>
          <a:lstStyle/>
          <a:p>
            <a:r>
              <a:rPr lang="en-US" dirty="0" smtClean="0"/>
              <a:t>John Polkinghorne a leader in the dialogue with science and religion. Natural theology is the bridge between science and religion. There is order in this world.  The anthropic principle or fine-tuning of the universe is key. He wrote </a:t>
            </a:r>
            <a:r>
              <a:rPr lang="en-US" i="1" dirty="0" smtClean="0"/>
              <a:t>Belief in God in an Age of Science</a:t>
            </a:r>
            <a:r>
              <a:rPr lang="en-US" dirty="0"/>
              <a:t> </a:t>
            </a:r>
            <a:r>
              <a:rPr lang="en-US" dirty="0" smtClean="0"/>
              <a:t>in 1998.  </a:t>
            </a:r>
          </a:p>
          <a:p>
            <a:endParaRPr lang="en-US" dirty="0"/>
          </a:p>
          <a:p>
            <a:r>
              <a:rPr lang="en-US" dirty="0" smtClean="0"/>
              <a:t>Author Peacoke argues for “critical realism” in </a:t>
            </a:r>
            <a:r>
              <a:rPr lang="en-US" i="1" dirty="0" smtClean="0"/>
              <a:t>Paths of Science Towards God: The End of All Our Exploring</a:t>
            </a:r>
            <a:r>
              <a:rPr lang="en-US" dirty="0" smtClean="0"/>
              <a:t>, 2001.</a:t>
            </a:r>
          </a:p>
          <a:p>
            <a:endParaRPr lang="en-US" dirty="0"/>
          </a:p>
          <a:p>
            <a:r>
              <a:rPr lang="en-US" dirty="0" smtClean="0"/>
              <a:t>Ian G. Barbour wrote the important book </a:t>
            </a:r>
            <a:r>
              <a:rPr lang="en-US" i="1" dirty="0" smtClean="0"/>
              <a:t>Issues in Science and Religion</a:t>
            </a:r>
            <a:r>
              <a:rPr lang="en-US" dirty="0" smtClean="0"/>
              <a:t>, 1966. In 2000 he wrote </a:t>
            </a:r>
            <a:r>
              <a:rPr lang="en-US" i="1" dirty="0" smtClean="0"/>
              <a:t>When Science meets Religion</a:t>
            </a:r>
            <a:r>
              <a:rPr lang="en-US" dirty="0" smtClean="0"/>
              <a:t>. </a:t>
            </a:r>
          </a:p>
          <a:p>
            <a:endParaRPr lang="en-US" dirty="0"/>
          </a:p>
          <a:p>
            <a:r>
              <a:rPr lang="en-US" dirty="0" smtClean="0"/>
              <a:t>Alister E. McGrath wrote </a:t>
            </a:r>
            <a:r>
              <a:rPr lang="en-US" i="1" dirty="0" smtClean="0"/>
              <a:t>A Scientific Theology </a:t>
            </a:r>
            <a:r>
              <a:rPr lang="en-US" dirty="0" smtClean="0"/>
              <a:t>about the convergences of the natural science with Christian theology. A good introduction is </a:t>
            </a:r>
            <a:r>
              <a:rPr lang="en-US" i="1" dirty="0" smtClean="0"/>
              <a:t>Science &amp; Religion: A new Introduction</a:t>
            </a:r>
            <a:r>
              <a:rPr lang="en-US" dirty="0" smtClean="0"/>
              <a:t>, 2010.</a:t>
            </a:r>
          </a:p>
          <a:p>
            <a:endParaRPr lang="en-US" dirty="0"/>
          </a:p>
        </p:txBody>
      </p:sp>
    </p:spTree>
    <p:extLst>
      <p:ext uri="{BB962C8B-B14F-4D97-AF65-F5344CB8AC3E}">
        <p14:creationId xmlns:p14="http://schemas.microsoft.com/office/powerpoint/2010/main" val="21147752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5218" y="152400"/>
            <a:ext cx="6013569"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Scientific Atheism</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Richard Dawkins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14400" y="2286000"/>
            <a:ext cx="6858000" cy="4247317"/>
          </a:xfrm>
          <a:prstGeom prst="rect">
            <a:avLst/>
          </a:prstGeom>
          <a:noFill/>
        </p:spPr>
        <p:txBody>
          <a:bodyPr wrap="square" rtlCol="0">
            <a:spAutoFit/>
          </a:bodyPr>
          <a:lstStyle/>
          <a:p>
            <a:r>
              <a:rPr lang="en-US" dirty="0" smtClean="0"/>
              <a:t>The key question is whether the natural sciences can either deny the existence of God, or render God unnecessary to explain things. Dawkins wrote </a:t>
            </a:r>
            <a:r>
              <a:rPr lang="en-US" i="1" dirty="0" smtClean="0"/>
              <a:t>The God Delusion </a:t>
            </a:r>
            <a:r>
              <a:rPr lang="en-US" dirty="0" smtClean="0"/>
              <a:t>in 2006 which is referred to as the “new atheism” in which nature science endorses atheism. In </a:t>
            </a:r>
            <a:r>
              <a:rPr lang="en-US" i="1" dirty="0" smtClean="0"/>
              <a:t>The Blind Watchmaker</a:t>
            </a:r>
            <a:r>
              <a:rPr lang="en-US" dirty="0" smtClean="0"/>
              <a:t>, 1986 he argues that evolution eliminates the need for God.  Dawkins develops this further in </a:t>
            </a:r>
            <a:r>
              <a:rPr lang="en-US" i="1" dirty="0" smtClean="0"/>
              <a:t>Climbing Mount Improbable </a:t>
            </a:r>
            <a:r>
              <a:rPr lang="en-US" dirty="0" smtClean="0"/>
              <a:t>in 1996. In the Selfish Gene, 1989 proposes a dichotomy between blind faith and overwhelming evidence. </a:t>
            </a:r>
          </a:p>
          <a:p>
            <a:endParaRPr lang="en-US" dirty="0"/>
          </a:p>
          <a:p>
            <a:r>
              <a:rPr lang="en-US" dirty="0" smtClean="0"/>
              <a:t>The key issue is whether the scientific method can prove there is a God or not. Peter Medawar in </a:t>
            </a:r>
            <a:r>
              <a:rPr lang="en-US" i="1" dirty="0" smtClean="0"/>
              <a:t>The Limits of Science </a:t>
            </a:r>
            <a:r>
              <a:rPr lang="en-US" dirty="0" smtClean="0"/>
              <a:t>in 1985 shows that science can not answer the metaphysical questions. Stephen Jay Gould  says that science can only work with naturalistic explanations, and can neither affirm or deny the existence of God. Does not “fine-tuning” in nature point to a creator? </a:t>
            </a:r>
            <a:endParaRPr lang="en-US" dirty="0"/>
          </a:p>
        </p:txBody>
      </p:sp>
    </p:spTree>
    <p:extLst>
      <p:ext uri="{BB962C8B-B14F-4D97-AF65-F5344CB8AC3E}">
        <p14:creationId xmlns:p14="http://schemas.microsoft.com/office/powerpoint/2010/main" val="26870721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bibleandscience.com/images/creationmuseumoutsi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1" cy="68911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31559" y="228600"/>
            <a:ext cx="602754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Creation Museum</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1097282" y="5147102"/>
            <a:ext cx="7315200" cy="1569660"/>
          </a:xfrm>
          <a:prstGeom prst="rect">
            <a:avLst/>
          </a:prstGeom>
          <a:noFill/>
        </p:spPr>
        <p:txBody>
          <a:bodyPr wrap="square" rtlCol="0">
            <a:spAutoFit/>
          </a:bodyPr>
          <a:lstStyle/>
          <a:p>
            <a:r>
              <a:rPr lang="en-US" sz="2400" b="1" dirty="0">
                <a:ln>
                  <a:solidFill>
                    <a:schemeClr val="bg1">
                      <a:lumMod val="85000"/>
                    </a:schemeClr>
                  </a:solidFill>
                </a:ln>
              </a:rPr>
              <a:t>The </a:t>
            </a:r>
            <a:r>
              <a:rPr lang="en-US" sz="2400" b="1" dirty="0" smtClean="0">
                <a:ln>
                  <a:solidFill>
                    <a:schemeClr val="bg1">
                      <a:lumMod val="85000"/>
                    </a:schemeClr>
                  </a:solidFill>
                </a:ln>
              </a:rPr>
              <a:t>Creation Museum</a:t>
            </a:r>
            <a:r>
              <a:rPr lang="en-US" sz="2400" b="1" dirty="0">
                <a:ln>
                  <a:solidFill>
                    <a:schemeClr val="bg1">
                      <a:lumMod val="85000"/>
                    </a:schemeClr>
                  </a:solidFill>
                </a:ln>
              </a:rPr>
              <a:t>, which is said to have cost $27 million, is privately funded through donations to </a:t>
            </a:r>
            <a:r>
              <a:rPr lang="en-US" sz="2400" b="1" dirty="0" smtClean="0">
                <a:ln>
                  <a:solidFill>
                    <a:schemeClr val="bg1">
                      <a:lumMod val="85000"/>
                    </a:schemeClr>
                  </a:solidFill>
                </a:ln>
              </a:rPr>
              <a:t>the </a:t>
            </a:r>
            <a:r>
              <a:rPr lang="en-US" sz="2400" b="1" dirty="0">
                <a:ln>
                  <a:solidFill>
                    <a:schemeClr val="bg1">
                      <a:lumMod val="85000"/>
                    </a:schemeClr>
                  </a:solidFill>
                </a:ln>
              </a:rPr>
              <a:t>ministry Answers in Genesis </a:t>
            </a:r>
            <a:r>
              <a:rPr lang="en-US" sz="2400" b="1" dirty="0" smtClean="0">
                <a:ln>
                  <a:solidFill>
                    <a:schemeClr val="bg1">
                      <a:lumMod val="85000"/>
                    </a:schemeClr>
                  </a:solidFill>
                </a:ln>
              </a:rPr>
              <a:t>head by Ken Ham,  and </a:t>
            </a:r>
            <a:r>
              <a:rPr lang="en-US" sz="2400" b="1" dirty="0">
                <a:ln>
                  <a:solidFill>
                    <a:schemeClr val="bg1">
                      <a:lumMod val="85000"/>
                    </a:schemeClr>
                  </a:solidFill>
                </a:ln>
              </a:rPr>
              <a:t>opened its doors to the public on May 28, </a:t>
            </a:r>
            <a:r>
              <a:rPr lang="en-US" sz="2400" b="1" dirty="0" smtClean="0">
                <a:ln>
                  <a:solidFill>
                    <a:schemeClr val="bg1">
                      <a:lumMod val="85000"/>
                    </a:schemeClr>
                  </a:solidFill>
                </a:ln>
              </a:rPr>
              <a:t>2007. </a:t>
            </a:r>
            <a:endParaRPr lang="en-US" sz="2400" b="1" dirty="0">
              <a:ln>
                <a:solidFill>
                  <a:schemeClr val="bg1">
                    <a:lumMod val="85000"/>
                  </a:schemeClr>
                </a:solidFill>
              </a:ln>
            </a:endParaRPr>
          </a:p>
        </p:txBody>
      </p:sp>
    </p:spTree>
    <p:extLst>
      <p:ext uri="{BB962C8B-B14F-4D97-AF65-F5344CB8AC3E}">
        <p14:creationId xmlns:p14="http://schemas.microsoft.com/office/powerpoint/2010/main" val="40274161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arkencounter.com/blog/wp-content/uploads/2010/11/arkencounterA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4582" y="3581400"/>
            <a:ext cx="5009418" cy="3276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22020" y="1219200"/>
            <a:ext cx="6858000" cy="1477328"/>
          </a:xfrm>
          <a:prstGeom prst="rect">
            <a:avLst/>
          </a:prstGeom>
          <a:noFill/>
        </p:spPr>
        <p:txBody>
          <a:bodyPr wrap="square" rtlCol="0">
            <a:spAutoFit/>
          </a:bodyPr>
          <a:lstStyle/>
          <a:p>
            <a:r>
              <a:rPr lang="en-US" dirty="0"/>
              <a:t>The Ark Encounter will include a full-scale Ark, built according to the biblical dimensions and constructed with materials and methods as close as possible to those of Noah’s time</a:t>
            </a:r>
            <a:r>
              <a:rPr lang="en-US" dirty="0" smtClean="0"/>
              <a:t>. More </a:t>
            </a:r>
            <a:r>
              <a:rPr lang="en-US" dirty="0"/>
              <a:t>than just the Ark, the project will include a large complex of associated attractions, theaters, amenities, event venues, and ample parking. http://</a:t>
            </a:r>
            <a:r>
              <a:rPr lang="en-US" dirty="0" smtClean="0"/>
              <a:t>arkencounter.com/</a:t>
            </a:r>
            <a:endParaRPr lang="en-US" dirty="0"/>
          </a:p>
        </p:txBody>
      </p:sp>
      <p:sp>
        <p:nvSpPr>
          <p:cNvPr id="3" name="Rectangle 2"/>
          <p:cNvSpPr/>
          <p:nvPr/>
        </p:nvSpPr>
        <p:spPr>
          <a:xfrm>
            <a:off x="381000" y="228600"/>
            <a:ext cx="833875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Noah’s Ark &amp; Theme Park</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152399" y="2895600"/>
            <a:ext cx="3982183" cy="4062651"/>
          </a:xfrm>
          <a:prstGeom prst="rect">
            <a:avLst/>
          </a:prstGeom>
          <a:noFill/>
        </p:spPr>
        <p:txBody>
          <a:bodyPr wrap="square" rtlCol="0">
            <a:spAutoFit/>
          </a:bodyPr>
          <a:lstStyle/>
          <a:p>
            <a:r>
              <a:rPr lang="en-US" sz="1600" b="1" dirty="0"/>
              <a:t>The Walled City:</a:t>
            </a:r>
            <a:r>
              <a:rPr lang="en-US" sz="1600" dirty="0"/>
              <a:t> Along with plenty of shopping and food, guests experience Bible events through various themed venues situated on 40 acres.</a:t>
            </a:r>
          </a:p>
          <a:p>
            <a:r>
              <a:rPr lang="en-US" sz="1600" b="1" dirty="0"/>
              <a:t>The Ark:</a:t>
            </a:r>
            <a:r>
              <a:rPr lang="en-US" sz="1600" dirty="0"/>
              <a:t> A full-size wooden Ark.</a:t>
            </a:r>
          </a:p>
          <a:p>
            <a:r>
              <a:rPr lang="en-US" sz="1600" b="1" dirty="0" smtClean="0"/>
              <a:t>The </a:t>
            </a:r>
            <a:r>
              <a:rPr lang="en-US" sz="1600" b="1" dirty="0"/>
              <a:t>Tower of Babel:</a:t>
            </a:r>
            <a:r>
              <a:rPr lang="en-US" sz="1600" dirty="0"/>
              <a:t> A 100-foot-tall themed building with exhibits and a 500-seat 5-D special effects theater.</a:t>
            </a:r>
          </a:p>
          <a:p>
            <a:r>
              <a:rPr lang="en-US" sz="1600" b="1" dirty="0"/>
              <a:t>Journey Through History: </a:t>
            </a:r>
            <a:r>
              <a:rPr lang="en-US" sz="1600" dirty="0"/>
              <a:t>This themed attraction takes visitors on a trip through events of the Bible, experiencing spectacular special effects.</a:t>
            </a:r>
          </a:p>
          <a:p>
            <a:r>
              <a:rPr lang="en-US" sz="1600" b="1" dirty="0"/>
              <a:t>The First-Century Village: </a:t>
            </a:r>
            <a:r>
              <a:rPr lang="en-US" sz="1600" dirty="0"/>
              <a:t>This attractive area presents a town as it might have appeared in the Middle East.</a:t>
            </a:r>
          </a:p>
          <a:p>
            <a:endParaRPr lang="en-US" dirty="0"/>
          </a:p>
        </p:txBody>
      </p:sp>
      <p:sp>
        <p:nvSpPr>
          <p:cNvPr id="5" name="TextBox 4"/>
          <p:cNvSpPr txBox="1"/>
          <p:nvPr/>
        </p:nvSpPr>
        <p:spPr>
          <a:xfrm>
            <a:off x="5334000" y="2895600"/>
            <a:ext cx="2895600" cy="523220"/>
          </a:xfrm>
          <a:prstGeom prst="rect">
            <a:avLst/>
          </a:prstGeom>
          <a:noFill/>
        </p:spPr>
        <p:txBody>
          <a:bodyPr wrap="square" rtlCol="0">
            <a:spAutoFit/>
          </a:bodyPr>
          <a:lstStyle/>
          <a:p>
            <a:r>
              <a:rPr lang="en-US" sz="2800" b="1" dirty="0" smtClean="0"/>
              <a:t>In Kentucky 2014</a:t>
            </a:r>
            <a:endParaRPr lang="en-US" sz="2800" b="1" dirty="0"/>
          </a:p>
        </p:txBody>
      </p:sp>
    </p:spTree>
    <p:extLst>
      <p:ext uri="{BB962C8B-B14F-4D97-AF65-F5344CB8AC3E}">
        <p14:creationId xmlns:p14="http://schemas.microsoft.com/office/powerpoint/2010/main" val="1438699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0" y="0"/>
            <a:ext cx="4648200" cy="6858000"/>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9155" name="Rectangle 3"/>
          <p:cNvSpPr>
            <a:spLocks noChangeArrowheads="1"/>
          </p:cNvSpPr>
          <p:nvPr/>
        </p:nvSpPr>
        <p:spPr bwMode="auto">
          <a:xfrm>
            <a:off x="4648200" y="0"/>
            <a:ext cx="4495800" cy="6858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9156" name="Text Box 4"/>
          <p:cNvSpPr txBox="1">
            <a:spLocks noChangeArrowheads="1"/>
          </p:cNvSpPr>
          <p:nvPr/>
        </p:nvSpPr>
        <p:spPr bwMode="auto">
          <a:xfrm>
            <a:off x="304800" y="228600"/>
            <a:ext cx="4191000" cy="595313"/>
          </a:xfrm>
          <a:prstGeom prst="rect">
            <a:avLst/>
          </a:prstGeom>
          <a:solidFill>
            <a:srgbClr val="FF99FF"/>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2800" b="1" dirty="0"/>
              <a:t>Young Earth Creationists</a:t>
            </a:r>
          </a:p>
        </p:txBody>
      </p:sp>
      <p:sp>
        <p:nvSpPr>
          <p:cNvPr id="49157" name="Text Box 5"/>
          <p:cNvSpPr txBox="1">
            <a:spLocks noChangeArrowheads="1"/>
          </p:cNvSpPr>
          <p:nvPr/>
        </p:nvSpPr>
        <p:spPr bwMode="auto">
          <a:xfrm>
            <a:off x="4953000" y="228600"/>
            <a:ext cx="3962400" cy="595313"/>
          </a:xfrm>
          <a:prstGeom prst="rect">
            <a:avLst/>
          </a:prstGeom>
          <a:solidFill>
            <a:srgbClr val="FFFF00"/>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2800" b="1" dirty="0"/>
              <a:t>Old Earth Creationists</a:t>
            </a:r>
          </a:p>
        </p:txBody>
      </p:sp>
      <p:sp>
        <p:nvSpPr>
          <p:cNvPr id="49158" name="Text Box 6"/>
          <p:cNvSpPr txBox="1">
            <a:spLocks noChangeArrowheads="1"/>
          </p:cNvSpPr>
          <p:nvPr/>
        </p:nvSpPr>
        <p:spPr bwMode="auto">
          <a:xfrm>
            <a:off x="1524000" y="2590800"/>
            <a:ext cx="7086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2800" b="1" dirty="0"/>
          </a:p>
        </p:txBody>
      </p:sp>
      <p:sp>
        <p:nvSpPr>
          <p:cNvPr id="49159" name="Line 7"/>
          <p:cNvSpPr>
            <a:spLocks noChangeShapeType="1"/>
          </p:cNvSpPr>
          <p:nvPr/>
        </p:nvSpPr>
        <p:spPr bwMode="auto">
          <a:xfrm>
            <a:off x="4648200" y="3429000"/>
            <a:ext cx="449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160" name="Line 8"/>
          <p:cNvSpPr>
            <a:spLocks noChangeShapeType="1"/>
          </p:cNvSpPr>
          <p:nvPr/>
        </p:nvSpPr>
        <p:spPr bwMode="auto">
          <a:xfrm flipH="1">
            <a:off x="0" y="3429000"/>
            <a:ext cx="464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161" name="Text Box 9"/>
          <p:cNvSpPr txBox="1">
            <a:spLocks noChangeArrowheads="1"/>
          </p:cNvSpPr>
          <p:nvPr/>
        </p:nvSpPr>
        <p:spPr bwMode="auto">
          <a:xfrm>
            <a:off x="5257800" y="3733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Theistic Evolution</a:t>
            </a:r>
          </a:p>
        </p:txBody>
      </p:sp>
      <p:sp>
        <p:nvSpPr>
          <p:cNvPr id="49162" name="Text Box 10"/>
          <p:cNvSpPr txBox="1">
            <a:spLocks noChangeArrowheads="1"/>
          </p:cNvSpPr>
          <p:nvPr/>
        </p:nvSpPr>
        <p:spPr bwMode="auto">
          <a:xfrm>
            <a:off x="381000" y="3657600"/>
            <a:ext cx="327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Literalists</a:t>
            </a:r>
          </a:p>
        </p:txBody>
      </p:sp>
      <p:sp>
        <p:nvSpPr>
          <p:cNvPr id="49163" name="Text Box 11"/>
          <p:cNvSpPr txBox="1">
            <a:spLocks noChangeArrowheads="1"/>
          </p:cNvSpPr>
          <p:nvPr/>
        </p:nvSpPr>
        <p:spPr bwMode="auto">
          <a:xfrm>
            <a:off x="457200" y="914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Semi-Literal</a:t>
            </a:r>
          </a:p>
        </p:txBody>
      </p:sp>
      <p:sp>
        <p:nvSpPr>
          <p:cNvPr id="49164" name="Text Box 12"/>
          <p:cNvSpPr txBox="1">
            <a:spLocks noChangeArrowheads="1"/>
          </p:cNvSpPr>
          <p:nvPr/>
        </p:nvSpPr>
        <p:spPr bwMode="auto">
          <a:xfrm>
            <a:off x="5105400" y="914400"/>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Progressive Creationism</a:t>
            </a:r>
          </a:p>
        </p:txBody>
      </p:sp>
      <p:sp>
        <p:nvSpPr>
          <p:cNvPr id="49165" name="Text Box 13"/>
          <p:cNvSpPr txBox="1">
            <a:spLocks noChangeArrowheads="1"/>
          </p:cNvSpPr>
          <p:nvPr/>
        </p:nvSpPr>
        <p:spPr bwMode="auto">
          <a:xfrm>
            <a:off x="304800" y="1371600"/>
            <a:ext cx="3962400" cy="822325"/>
          </a:xfrm>
          <a:prstGeom prst="rect">
            <a:avLst/>
          </a:prstGeom>
          <a:solidFill>
            <a:srgbClr val="00FFFF"/>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b="1" dirty="0"/>
              <a:t>Heliocentric- earth spins around the sun.</a:t>
            </a:r>
          </a:p>
        </p:txBody>
      </p:sp>
      <p:sp>
        <p:nvSpPr>
          <p:cNvPr id="49166" name="Text Box 14"/>
          <p:cNvSpPr txBox="1">
            <a:spLocks noChangeArrowheads="1"/>
          </p:cNvSpPr>
          <p:nvPr/>
        </p:nvSpPr>
        <p:spPr bwMode="auto">
          <a:xfrm>
            <a:off x="304800" y="4267200"/>
            <a:ext cx="3276600" cy="822325"/>
          </a:xfrm>
          <a:prstGeom prst="rect">
            <a:avLst/>
          </a:prstGeom>
          <a:solidFill>
            <a:srgbClr val="00FFFF"/>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b="1" dirty="0"/>
              <a:t>Geocentric View- Sun goes around the earth.</a:t>
            </a:r>
          </a:p>
        </p:txBody>
      </p:sp>
      <p:sp>
        <p:nvSpPr>
          <p:cNvPr id="49167" name="Text Box 15"/>
          <p:cNvSpPr txBox="1">
            <a:spLocks noChangeArrowheads="1"/>
          </p:cNvSpPr>
          <p:nvPr/>
        </p:nvSpPr>
        <p:spPr bwMode="auto">
          <a:xfrm>
            <a:off x="5105400" y="1524000"/>
            <a:ext cx="3352800" cy="457200"/>
          </a:xfrm>
          <a:prstGeom prst="rect">
            <a:avLst/>
          </a:prstGeom>
          <a:solidFill>
            <a:srgbClr val="00FFFF"/>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b="1" dirty="0"/>
              <a:t>Creation over long time</a:t>
            </a:r>
            <a:endParaRPr lang="en-US" dirty="0"/>
          </a:p>
        </p:txBody>
      </p:sp>
      <p:sp>
        <p:nvSpPr>
          <p:cNvPr id="49168" name="Text Box 16"/>
          <p:cNvSpPr txBox="1">
            <a:spLocks noChangeArrowheads="1"/>
          </p:cNvSpPr>
          <p:nvPr/>
        </p:nvSpPr>
        <p:spPr bwMode="auto">
          <a:xfrm>
            <a:off x="4953000" y="4419600"/>
            <a:ext cx="3886200" cy="457200"/>
          </a:xfrm>
          <a:prstGeom prst="rect">
            <a:avLst/>
          </a:prstGeom>
          <a:solidFill>
            <a:srgbClr val="00FFFF"/>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b="1" dirty="0"/>
              <a:t>God creates using evolution</a:t>
            </a:r>
          </a:p>
        </p:txBody>
      </p:sp>
      <p:sp>
        <p:nvSpPr>
          <p:cNvPr id="49169" name="Text Box 17"/>
          <p:cNvSpPr txBox="1">
            <a:spLocks noChangeArrowheads="1"/>
          </p:cNvSpPr>
          <p:nvPr/>
        </p:nvSpPr>
        <p:spPr bwMode="auto">
          <a:xfrm>
            <a:off x="381000" y="5334000"/>
            <a:ext cx="4114800" cy="1004888"/>
          </a:xfrm>
          <a:prstGeom prst="rect">
            <a:avLst/>
          </a:prstGeom>
          <a:solidFill>
            <a:srgbClr val="FF99FF"/>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a:spcBef>
                <a:spcPct val="50000"/>
              </a:spcBef>
              <a:buFontTx/>
              <a:buAutoNum type="arabicPeriod"/>
            </a:pPr>
            <a:r>
              <a:rPr lang="en-US" b="1" dirty="0"/>
              <a:t>Spherical Earth-</a:t>
            </a:r>
            <a:r>
              <a:rPr lang="en-US" sz="1800" b="1" dirty="0"/>
              <a:t>Middle Ages</a:t>
            </a:r>
          </a:p>
          <a:p>
            <a:pPr>
              <a:spcBef>
                <a:spcPct val="50000"/>
              </a:spcBef>
              <a:buFontTx/>
              <a:buAutoNum type="arabicPeriod"/>
            </a:pPr>
            <a:r>
              <a:rPr lang="en-US" b="1" dirty="0"/>
              <a:t>Flat Earth-</a:t>
            </a:r>
            <a:r>
              <a:rPr lang="en-US" sz="1800" b="1" dirty="0"/>
              <a:t>Ancient Times</a:t>
            </a:r>
          </a:p>
        </p:txBody>
      </p:sp>
      <p:sp>
        <p:nvSpPr>
          <p:cNvPr id="49170" name="Text Box 18"/>
          <p:cNvSpPr txBox="1">
            <a:spLocks noChangeArrowheads="1"/>
          </p:cNvSpPr>
          <p:nvPr/>
        </p:nvSpPr>
        <p:spPr bwMode="auto">
          <a:xfrm>
            <a:off x="304800" y="2286000"/>
            <a:ext cx="4038600" cy="1004888"/>
          </a:xfrm>
          <a:prstGeom prst="rect">
            <a:avLst/>
          </a:prstGeom>
          <a:solidFill>
            <a:srgbClr val="FF99FF"/>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a:spcBef>
                <a:spcPct val="50000"/>
              </a:spcBef>
              <a:buFontTx/>
              <a:buAutoNum type="arabicPeriod"/>
            </a:pPr>
            <a:r>
              <a:rPr lang="en-US" b="1" dirty="0"/>
              <a:t>10,000+ Earth, Gaps</a:t>
            </a:r>
          </a:p>
          <a:p>
            <a:pPr>
              <a:spcBef>
                <a:spcPct val="50000"/>
              </a:spcBef>
              <a:buFontTx/>
              <a:buAutoNum type="arabicPeriod"/>
            </a:pPr>
            <a:r>
              <a:rPr lang="en-US" b="1" dirty="0"/>
              <a:t>6,000 years old, No Gaps</a:t>
            </a:r>
            <a:r>
              <a:rPr lang="en-US"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49158">
                                            <p:txEl>
                                              <p:pRg st="0" end="0"/>
                                            </p:txEl>
                                          </p:spTgt>
                                        </p:tgtEl>
                                        <p:attrNameLst>
                                          <p:attrName>style.visibility</p:attrName>
                                        </p:attrNameLst>
                                      </p:cBhvr>
                                      <p:to>
                                        <p:strVal val="visible"/>
                                      </p:to>
                                    </p:set>
                                    <p:anim calcmode="lin" valueType="num">
                                      <p:cBhvr additive="base">
                                        <p:cTn id="7" dur="500" fill="hold"/>
                                        <p:tgtEl>
                                          <p:spTgt spid="4915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9158">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WordArt 2"/>
          <p:cNvSpPr>
            <a:spLocks noChangeArrowheads="1" noChangeShapeType="1" noTextEdit="1"/>
          </p:cNvSpPr>
          <p:nvPr/>
        </p:nvSpPr>
        <p:spPr bwMode="auto">
          <a:xfrm>
            <a:off x="1752600" y="533400"/>
            <a:ext cx="5562600" cy="1157288"/>
          </a:xfrm>
          <a:prstGeom prst="rect">
            <a:avLst/>
          </a:prstGeom>
        </p:spPr>
        <p:txBody>
          <a:bodyPr wrap="none" fromWordArt="1">
            <a:prstTxWarp prst="textFadeUp">
              <a:avLst>
                <a:gd name="adj" fmla="val 9991"/>
              </a:avLst>
            </a:prstTxWarp>
          </a:bodyPr>
          <a:lstStyle/>
          <a:p>
            <a:pPr algn="ctr"/>
            <a:r>
              <a:rPr lang="en-US" sz="3600" kern="10" dirty="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Arial Black"/>
              </a:rPr>
              <a:t>Geocentricity</a:t>
            </a:r>
          </a:p>
        </p:txBody>
      </p:sp>
      <p:sp>
        <p:nvSpPr>
          <p:cNvPr id="37891" name="Text Box 3"/>
          <p:cNvSpPr txBox="1">
            <a:spLocks noChangeArrowheads="1"/>
          </p:cNvSpPr>
          <p:nvPr/>
        </p:nvSpPr>
        <p:spPr bwMode="auto">
          <a:xfrm>
            <a:off x="838200" y="3733800"/>
            <a:ext cx="7620000" cy="898525"/>
          </a:xfrm>
          <a:prstGeom prst="rect">
            <a:avLst/>
          </a:prstGeom>
          <a:solidFill>
            <a:srgbClr val="FFFF00"/>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b="1" dirty="0"/>
              <a:t>Joshua 10:13 “So the sun stood still in the midst of heaven, and hasted not to go down about  a whole day.”</a:t>
            </a:r>
          </a:p>
        </p:txBody>
      </p:sp>
      <p:sp>
        <p:nvSpPr>
          <p:cNvPr id="37892" name="Text Box 4"/>
          <p:cNvSpPr txBox="1">
            <a:spLocks noChangeArrowheads="1"/>
          </p:cNvSpPr>
          <p:nvPr/>
        </p:nvSpPr>
        <p:spPr bwMode="auto">
          <a:xfrm>
            <a:off x="762000" y="3810000"/>
            <a:ext cx="777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dirty="0"/>
          </a:p>
        </p:txBody>
      </p:sp>
      <p:sp>
        <p:nvSpPr>
          <p:cNvPr id="37893" name="Text Box 5"/>
          <p:cNvSpPr txBox="1">
            <a:spLocks noChangeArrowheads="1"/>
          </p:cNvSpPr>
          <p:nvPr/>
        </p:nvSpPr>
        <p:spPr bwMode="auto">
          <a:xfrm>
            <a:off x="914400" y="2209800"/>
            <a:ext cx="7391400" cy="646331"/>
          </a:xfrm>
          <a:prstGeom prst="rect">
            <a:avLst/>
          </a:prstGeom>
          <a:solidFill>
            <a:srgbClr val="FF99FF"/>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b="1" dirty="0"/>
              <a:t>Ecclesiastes 1:5 “The sun also ariseth, and the sun goeth down, and hasteth to his place where he arose.”</a:t>
            </a:r>
          </a:p>
        </p:txBody>
      </p:sp>
      <p:sp>
        <p:nvSpPr>
          <p:cNvPr id="37894" name="Text Box 6"/>
          <p:cNvSpPr txBox="1">
            <a:spLocks noChangeArrowheads="1"/>
          </p:cNvSpPr>
          <p:nvPr/>
        </p:nvSpPr>
        <p:spPr bwMode="auto">
          <a:xfrm>
            <a:off x="838200" y="5257800"/>
            <a:ext cx="7543800" cy="369332"/>
          </a:xfrm>
          <a:prstGeom prst="rect">
            <a:avLst/>
          </a:prstGeom>
          <a:solidFill>
            <a:srgbClr val="99FF66"/>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b="1" dirty="0"/>
              <a:t>Psalm 93:1 “the world also is </a:t>
            </a:r>
            <a:r>
              <a:rPr lang="en-US" b="1" dirty="0" smtClean="0"/>
              <a:t>established, </a:t>
            </a:r>
            <a:r>
              <a:rPr lang="en-US" b="1" dirty="0"/>
              <a:t>that it cannot be moved.”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685800" y="609600"/>
            <a:ext cx="4191000" cy="701675"/>
          </a:xfrm>
          <a:prstGeom prst="rect">
            <a:avLst/>
          </a:prstGeom>
          <a:solidFill>
            <a:srgbClr val="FFFF00"/>
          </a:solidFill>
          <a:ln>
            <a:noFill/>
          </a:ln>
          <a:effectLst/>
          <a:scene3d>
            <a:camera prst="legacyObliqueTopRight"/>
            <a:lightRig rig="legacyFlat3" dir="b"/>
          </a:scene3d>
          <a:sp3d extrusionH="430200" prstMaterial="legacyMatte">
            <a:bevelT w="13500" h="13500" prst="angle"/>
            <a:bevelB w="13500" h="13500" prst="angle"/>
            <a:extrusionClr>
              <a:srgbClr val="FFFF00"/>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sz="4000" b="1" dirty="0"/>
              <a:t>Geocentric View</a:t>
            </a:r>
          </a:p>
        </p:txBody>
      </p:sp>
      <p:sp>
        <p:nvSpPr>
          <p:cNvPr id="38915" name="Text Box 3"/>
          <p:cNvSpPr txBox="1">
            <a:spLocks noChangeArrowheads="1"/>
          </p:cNvSpPr>
          <p:nvPr/>
        </p:nvSpPr>
        <p:spPr bwMode="auto">
          <a:xfrm>
            <a:off x="990600" y="1524000"/>
            <a:ext cx="3276600"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dirty="0"/>
              <a:t>The Flat Earth </a:t>
            </a:r>
            <a:r>
              <a:rPr lang="en-US" sz="2800" b="1" dirty="0"/>
              <a:t>Ancient times</a:t>
            </a:r>
          </a:p>
        </p:txBody>
      </p:sp>
      <p:sp>
        <p:nvSpPr>
          <p:cNvPr id="38916" name="Text Box 4"/>
          <p:cNvSpPr txBox="1">
            <a:spLocks noChangeArrowheads="1"/>
          </p:cNvSpPr>
          <p:nvPr/>
        </p:nvSpPr>
        <p:spPr bwMode="auto">
          <a:xfrm>
            <a:off x="533400" y="2819400"/>
            <a:ext cx="4343400" cy="519113"/>
          </a:xfrm>
          <a:prstGeom prst="rect">
            <a:avLst/>
          </a:prstGeom>
          <a:solidFill>
            <a:srgbClr val="00FFFF"/>
          </a:solidFill>
          <a:ln>
            <a:noFill/>
          </a:ln>
          <a:effectLst/>
          <a:scene3d>
            <a:camera prst="legacyPerspectiveTop"/>
            <a:lightRig rig="legacyFlat3" dir="b"/>
          </a:scene3d>
          <a:sp3d extrusionH="887400" prstMaterial="legacyMatte">
            <a:bevelT w="13500" h="13500" prst="angle"/>
            <a:bevelB w="13500" h="13500" prst="angle"/>
            <a:extrusionClr>
              <a:srgbClr val="00FF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sz="2800" b="1" dirty="0"/>
              <a:t>Scriptural Support</a:t>
            </a:r>
            <a:endParaRPr lang="en-US" b="1" dirty="0"/>
          </a:p>
        </p:txBody>
      </p:sp>
      <p:sp>
        <p:nvSpPr>
          <p:cNvPr id="38917" name="Text Box 5"/>
          <p:cNvSpPr txBox="1">
            <a:spLocks noChangeArrowheads="1"/>
          </p:cNvSpPr>
          <p:nvPr/>
        </p:nvSpPr>
        <p:spPr bwMode="auto">
          <a:xfrm>
            <a:off x="457200" y="3733800"/>
            <a:ext cx="4419600"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Matthew 4:8 “Again, the devil taketh him up into an exceeding high </a:t>
            </a:r>
            <a:r>
              <a:rPr lang="en-US" b="1" dirty="0" smtClean="0"/>
              <a:t>mountain, </a:t>
            </a:r>
            <a:r>
              <a:rPr lang="en-US" b="1" dirty="0"/>
              <a:t>and showeth him all the kingdoms of the world”</a:t>
            </a:r>
            <a:r>
              <a:rPr lang="en-US" dirty="0"/>
              <a:t> (</a:t>
            </a:r>
            <a:r>
              <a:rPr lang="en-US" b="1" dirty="0"/>
              <a:t>Daniel 4:10-11)</a:t>
            </a:r>
          </a:p>
          <a:p>
            <a:pPr>
              <a:spcBef>
                <a:spcPct val="50000"/>
              </a:spcBef>
            </a:pPr>
            <a:r>
              <a:rPr lang="en-US" b="1" dirty="0"/>
              <a:t>Isaiah 40:22 “the circle of the earth” </a:t>
            </a:r>
          </a:p>
        </p:txBody>
      </p:sp>
      <p:pic>
        <p:nvPicPr>
          <p:cNvPr id="38921" name="Picture 9" descr="C:\Documents and Settings\Stephen Meyers\My Documents\My Pictures\biblescience\biblescience 421.gif"/>
          <p:cNvPicPr>
            <a:picLocks noChangeAspect="1" noChangeArrowheads="1"/>
          </p:cNvPicPr>
          <p:nvPr/>
        </p:nvPicPr>
        <p:blipFill>
          <a:blip r:embed="rId2" cstate="print">
            <a:lum contrast="36000"/>
            <a:grayscl/>
            <a:biLevel thresh="50000"/>
            <a:extLst>
              <a:ext uri="{28A0092B-C50C-407E-A947-70E740481C1C}">
                <a14:useLocalDpi xmlns:a14="http://schemas.microsoft.com/office/drawing/2010/main" val="0"/>
              </a:ext>
            </a:extLst>
          </a:blip>
          <a:srcRect/>
          <a:stretch>
            <a:fillRect/>
          </a:stretch>
        </p:blipFill>
        <p:spPr bwMode="auto">
          <a:xfrm>
            <a:off x="5791200" y="381000"/>
            <a:ext cx="2824163" cy="2928938"/>
          </a:xfrm>
          <a:prstGeom prst="rect">
            <a:avLst/>
          </a:prstGeom>
          <a:solidFill>
            <a:schemeClr val="bg1"/>
          </a:solidFill>
          <a:ln w="38100">
            <a:solidFill>
              <a:srgbClr val="000000"/>
            </a:solidFill>
            <a:miter lim="800000"/>
            <a:headEnd/>
            <a:tailEnd/>
          </a:ln>
        </p:spPr>
      </p:pic>
      <p:sp>
        <p:nvSpPr>
          <p:cNvPr id="2" name="TextBox 1"/>
          <p:cNvSpPr txBox="1"/>
          <p:nvPr/>
        </p:nvSpPr>
        <p:spPr>
          <a:xfrm>
            <a:off x="5679281" y="3549134"/>
            <a:ext cx="3048000" cy="369332"/>
          </a:xfrm>
          <a:prstGeom prst="rect">
            <a:avLst/>
          </a:prstGeom>
          <a:noFill/>
        </p:spPr>
        <p:txBody>
          <a:bodyPr wrap="square" rtlCol="0">
            <a:spAutoFit/>
          </a:bodyPr>
          <a:lstStyle/>
          <a:p>
            <a:r>
              <a:rPr lang="en-US" dirty="0" smtClean="0"/>
              <a:t>Babylonian Map of the World</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WordArt 2"/>
          <p:cNvSpPr>
            <a:spLocks noChangeArrowheads="1" noChangeShapeType="1" noTextEdit="1"/>
          </p:cNvSpPr>
          <p:nvPr/>
        </p:nvSpPr>
        <p:spPr bwMode="auto">
          <a:xfrm>
            <a:off x="1295400" y="533400"/>
            <a:ext cx="6553200" cy="1243013"/>
          </a:xfrm>
          <a:prstGeom prst="rect">
            <a:avLst/>
          </a:prstGeom>
        </p:spPr>
        <p:txBody>
          <a:bodyPr wrap="none" fromWordArt="1">
            <a:prstTxWarp prst="textFadeUp">
              <a:avLst>
                <a:gd name="adj" fmla="val 9991"/>
              </a:avLst>
            </a:prstTxWarp>
          </a:bodyPr>
          <a:lstStyle/>
          <a:p>
            <a:pPr algn="ctr"/>
            <a:r>
              <a:rPr lang="en-US" sz="3600" kern="10" dirty="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Arial Black"/>
              </a:rPr>
              <a:t>Noah's Flood</a:t>
            </a:r>
          </a:p>
        </p:txBody>
      </p:sp>
      <p:sp>
        <p:nvSpPr>
          <p:cNvPr id="31747" name="Text Box 3"/>
          <p:cNvSpPr txBox="1">
            <a:spLocks noChangeArrowheads="1"/>
          </p:cNvSpPr>
          <p:nvPr/>
        </p:nvSpPr>
        <p:spPr bwMode="auto">
          <a:xfrm>
            <a:off x="838200" y="3429000"/>
            <a:ext cx="5410200" cy="777875"/>
          </a:xfrm>
          <a:prstGeom prst="rect">
            <a:avLst/>
          </a:prstGeom>
          <a:solidFill>
            <a:srgbClr val="FFFF00"/>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4000" b="1" dirty="0"/>
              <a:t>Trees 4,900 years old.</a:t>
            </a:r>
            <a:r>
              <a:rPr lang="en-US" sz="3200" b="1" dirty="0"/>
              <a:t> </a:t>
            </a:r>
          </a:p>
        </p:txBody>
      </p:sp>
      <p:sp>
        <p:nvSpPr>
          <p:cNvPr id="31748" name="Text Box 4"/>
          <p:cNvSpPr txBox="1">
            <a:spLocks noChangeArrowheads="1"/>
          </p:cNvSpPr>
          <p:nvPr/>
        </p:nvSpPr>
        <p:spPr bwMode="auto">
          <a:xfrm>
            <a:off x="2057400" y="2286000"/>
            <a:ext cx="4876800" cy="717550"/>
          </a:xfrm>
          <a:prstGeom prst="rect">
            <a:avLst/>
          </a:prstGeom>
          <a:solidFill>
            <a:srgbClr val="FF66FF"/>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3600" b="1" dirty="0"/>
              <a:t>4,300 – 4,400 years ago</a:t>
            </a:r>
          </a:p>
        </p:txBody>
      </p:sp>
      <p:sp>
        <p:nvSpPr>
          <p:cNvPr id="31749" name="Text Box 5"/>
          <p:cNvSpPr txBox="1">
            <a:spLocks noChangeArrowheads="1"/>
          </p:cNvSpPr>
          <p:nvPr/>
        </p:nvSpPr>
        <p:spPr bwMode="auto">
          <a:xfrm>
            <a:off x="838200" y="4572000"/>
            <a:ext cx="5410200" cy="717550"/>
          </a:xfrm>
          <a:prstGeom prst="rect">
            <a:avLst/>
          </a:prstGeom>
          <a:solidFill>
            <a:srgbClr val="66FF33"/>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3600" b="1" dirty="0"/>
              <a:t>Jericho – 8,000 years old</a:t>
            </a:r>
          </a:p>
        </p:txBody>
      </p:sp>
      <p:sp>
        <p:nvSpPr>
          <p:cNvPr id="31750" name="WordArt 6"/>
          <p:cNvSpPr>
            <a:spLocks noChangeArrowheads="1" noChangeShapeType="1" noTextEdit="1"/>
          </p:cNvSpPr>
          <p:nvPr/>
        </p:nvSpPr>
        <p:spPr bwMode="auto">
          <a:xfrm>
            <a:off x="7391400" y="3581400"/>
            <a:ext cx="1295400" cy="10271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ICR</a:t>
            </a:r>
          </a:p>
        </p:txBody>
      </p:sp>
      <p:sp>
        <p:nvSpPr>
          <p:cNvPr id="31751" name="Text Box 7"/>
          <p:cNvSpPr txBox="1">
            <a:spLocks noChangeArrowheads="1"/>
          </p:cNvSpPr>
          <p:nvPr/>
        </p:nvSpPr>
        <p:spPr bwMode="auto">
          <a:xfrm>
            <a:off x="838200" y="5791200"/>
            <a:ext cx="6705600" cy="717550"/>
          </a:xfrm>
          <a:prstGeom prst="rect">
            <a:avLst/>
          </a:prstGeom>
          <a:solidFill>
            <a:srgbClr val="00FFFF"/>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3600" b="1" dirty="0"/>
              <a:t>Egyptian Dynasties – 5,100 years</a:t>
            </a:r>
          </a:p>
        </p:txBody>
      </p:sp>
      <p:sp>
        <p:nvSpPr>
          <p:cNvPr id="31752" name="WordArt 8"/>
          <p:cNvSpPr>
            <a:spLocks noChangeArrowheads="1" noChangeShapeType="1" noTextEdit="1"/>
          </p:cNvSpPr>
          <p:nvPr/>
        </p:nvSpPr>
        <p:spPr bwMode="auto">
          <a:xfrm>
            <a:off x="7848600" y="5486400"/>
            <a:ext cx="1143000" cy="8747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LXX</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026"/>
          <p:cNvSpPr txBox="1">
            <a:spLocks noChangeArrowheads="1"/>
          </p:cNvSpPr>
          <p:nvPr/>
        </p:nvSpPr>
        <p:spPr bwMode="auto">
          <a:xfrm>
            <a:off x="2133600" y="457200"/>
            <a:ext cx="4572000" cy="838200"/>
          </a:xfrm>
          <a:prstGeom prst="rect">
            <a:avLst/>
          </a:prstGeom>
          <a:solidFill>
            <a:srgbClr val="FF99CC"/>
          </a:solidFill>
          <a:ln w="76200">
            <a:solidFill>
              <a:schemeClr val="tx1"/>
            </a:solidFill>
            <a:miter lim="800000"/>
            <a:headEnd/>
            <a:tailEnd/>
          </a:ln>
          <a:effectLst>
            <a:outerShdw dist="107763" dir="18900000" algn="ctr" rotWithShape="0">
              <a:schemeClr val="bg2"/>
            </a:outerShdw>
          </a:effectLst>
        </p:spPr>
        <p:txBody>
          <a:bodyPr>
            <a:spAutoFit/>
          </a:bodyPr>
          <a:lstStyle/>
          <a:p>
            <a:pPr algn="ctr">
              <a:spcBef>
                <a:spcPct val="50000"/>
              </a:spcBef>
            </a:pPr>
            <a:r>
              <a:rPr lang="en-US" sz="4400" b="1" dirty="0"/>
              <a:t>Genealogies </a:t>
            </a:r>
          </a:p>
        </p:txBody>
      </p:sp>
      <p:sp>
        <p:nvSpPr>
          <p:cNvPr id="30723" name="Text Box 1027"/>
          <p:cNvSpPr txBox="1">
            <a:spLocks noChangeArrowheads="1"/>
          </p:cNvSpPr>
          <p:nvPr/>
        </p:nvSpPr>
        <p:spPr bwMode="auto">
          <a:xfrm>
            <a:off x="2209800" y="2590800"/>
            <a:ext cx="1676400" cy="777875"/>
          </a:xfrm>
          <a:prstGeom prst="rect">
            <a:avLst/>
          </a:prstGeom>
          <a:solidFill>
            <a:schemeClr val="hlink"/>
          </a:solidFill>
          <a:ln w="76200">
            <a:miter lim="800000"/>
            <a:headEnd/>
            <a:tailEnd/>
          </a:ln>
          <a:effectLst/>
          <a:scene3d>
            <a:camera prst="legacyPerspectiveTop"/>
            <a:lightRig rig="legacyFlat3" dir="b"/>
          </a:scene3d>
          <a:sp3d extrusionH="121893000" prstMaterial="legacyMatte">
            <a:bevelT w="13500" h="13500" prst="angle"/>
            <a:bevelB w="13500" h="13500" prst="angle"/>
            <a:extrusionClr>
              <a:schemeClr val="hlink"/>
            </a:extrusionClr>
          </a:sp3d>
          <a:extLst>
            <a:ext uri="{AF507438-7753-43E0-B8FC-AC1667EBCBE1}">
              <a14:hiddenEffects xmlns:a14="http://schemas.microsoft.com/office/drawing/2010/main">
                <a:effectLst>
                  <a:outerShdw dist="107763" dir="18900000" algn="ctr" rotWithShape="0">
                    <a:schemeClr val="bg2"/>
                  </a:outerShdw>
                </a:effectLst>
              </a14:hiddenEffects>
            </a:ext>
          </a:extLst>
        </p:spPr>
        <p:txBody>
          <a:bodyPr>
            <a:spAutoFit/>
            <a:flatTx/>
          </a:bodyPr>
          <a:lstStyle/>
          <a:p>
            <a:pPr>
              <a:spcBef>
                <a:spcPct val="50000"/>
              </a:spcBef>
            </a:pPr>
            <a:r>
              <a:rPr lang="en-US" sz="4000" b="1" dirty="0"/>
              <a:t>Gaps!</a:t>
            </a:r>
          </a:p>
        </p:txBody>
      </p:sp>
      <p:sp>
        <p:nvSpPr>
          <p:cNvPr id="30724" name="Text Box 1028"/>
          <p:cNvSpPr txBox="1">
            <a:spLocks noChangeArrowheads="1"/>
          </p:cNvSpPr>
          <p:nvPr/>
        </p:nvSpPr>
        <p:spPr bwMode="auto">
          <a:xfrm>
            <a:off x="5029200" y="2667000"/>
            <a:ext cx="2133600" cy="641350"/>
          </a:xfrm>
          <a:prstGeom prst="rect">
            <a:avLst/>
          </a:prstGeom>
          <a:solidFill>
            <a:srgbClr val="99FF66"/>
          </a:solidFill>
          <a:ln>
            <a:noFill/>
          </a:ln>
          <a:effectLst/>
          <a:scene3d>
            <a:camera prst="legacyPerspectiveTop"/>
            <a:lightRig rig="legacyFlat3" dir="b"/>
          </a:scene3d>
          <a:sp3d extrusionH="121893000" prstMaterial="legacyMatte">
            <a:bevelT w="13500" h="13500" prst="angle"/>
            <a:bevelB w="13500" h="13500" prst="angle"/>
            <a:extrusionClr>
              <a:srgbClr val="99FF66"/>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sz="3600" b="1" dirty="0"/>
              <a:t>No Gaps!</a:t>
            </a:r>
          </a:p>
        </p:txBody>
      </p:sp>
      <p:sp>
        <p:nvSpPr>
          <p:cNvPr id="30725" name="Text Box 1029"/>
          <p:cNvSpPr txBox="1">
            <a:spLocks noChangeArrowheads="1"/>
          </p:cNvSpPr>
          <p:nvPr/>
        </p:nvSpPr>
        <p:spPr bwMode="auto">
          <a:xfrm>
            <a:off x="304800" y="4038600"/>
            <a:ext cx="6172200" cy="1143000"/>
          </a:xfrm>
          <a:prstGeom prst="rect">
            <a:avLst/>
          </a:prstGeom>
          <a:solidFill>
            <a:srgbClr val="FFFF00"/>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3200" b="1" dirty="0"/>
              <a:t>Luke 18:38 states, “Jesus, Thou son of David, have mercy on me.”</a:t>
            </a:r>
          </a:p>
        </p:txBody>
      </p:sp>
      <p:sp>
        <p:nvSpPr>
          <p:cNvPr id="30726" name="Text Box 1030"/>
          <p:cNvSpPr txBox="1">
            <a:spLocks noChangeArrowheads="1"/>
          </p:cNvSpPr>
          <p:nvPr/>
        </p:nvSpPr>
        <p:spPr bwMode="auto">
          <a:xfrm>
            <a:off x="304800" y="5715000"/>
            <a:ext cx="6858000" cy="655638"/>
          </a:xfrm>
          <a:prstGeom prst="rect">
            <a:avLst/>
          </a:prstGeom>
          <a:solidFill>
            <a:srgbClr val="00FFFF"/>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3200" b="1" dirty="0"/>
              <a:t>1,000 years between Jesus and David</a:t>
            </a:r>
          </a:p>
        </p:txBody>
      </p:sp>
      <p:sp>
        <p:nvSpPr>
          <p:cNvPr id="30727" name="Text Box 1031"/>
          <p:cNvSpPr txBox="1">
            <a:spLocks noChangeArrowheads="1"/>
          </p:cNvSpPr>
          <p:nvPr/>
        </p:nvSpPr>
        <p:spPr bwMode="auto">
          <a:xfrm>
            <a:off x="7010400" y="4038600"/>
            <a:ext cx="1905000" cy="954107"/>
          </a:xfrm>
          <a:prstGeom prst="rect">
            <a:avLst/>
          </a:prstGeom>
          <a:solidFill>
            <a:srgbClr val="FF66FF"/>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2800" b="1" dirty="0"/>
              <a:t>Luke 3:36 “Cainan”</a:t>
            </a:r>
          </a:p>
        </p:txBody>
      </p:sp>
      <p:sp>
        <p:nvSpPr>
          <p:cNvPr id="30728" name="WordArt 1032"/>
          <p:cNvSpPr>
            <a:spLocks noChangeArrowheads="1" noChangeShapeType="1" noTextEdit="1"/>
          </p:cNvSpPr>
          <p:nvPr/>
        </p:nvSpPr>
        <p:spPr bwMode="auto">
          <a:xfrm>
            <a:off x="685800" y="1981200"/>
            <a:ext cx="990600" cy="8747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ICR</a:t>
            </a:r>
          </a:p>
        </p:txBody>
      </p:sp>
      <p:sp>
        <p:nvSpPr>
          <p:cNvPr id="30729" name="WordArt 1033"/>
          <p:cNvSpPr>
            <a:spLocks noChangeArrowheads="1" noChangeShapeType="1" noTextEdit="1"/>
          </p:cNvSpPr>
          <p:nvPr/>
        </p:nvSpPr>
        <p:spPr bwMode="auto">
          <a:xfrm>
            <a:off x="7772400" y="1905000"/>
            <a:ext cx="914400" cy="8747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AIG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anim calcmode="lin" valueType="num">
                                      <p:cBhvr additive="base">
                                        <p:cTn id="7" dur="500" fill="hold"/>
                                        <p:tgtEl>
                                          <p:spTgt spid="30726"/>
                                        </p:tgtEl>
                                        <p:attrNameLst>
                                          <p:attrName>ppt_x</p:attrName>
                                        </p:attrNameLst>
                                      </p:cBhvr>
                                      <p:tavLst>
                                        <p:tav tm="0">
                                          <p:val>
                                            <p:strVal val="#ppt_x"/>
                                          </p:val>
                                        </p:tav>
                                        <p:tav tm="100000">
                                          <p:val>
                                            <p:strVal val="#ppt_x"/>
                                          </p:val>
                                        </p:tav>
                                      </p:tavLst>
                                    </p:anim>
                                    <p:anim calcmode="lin" valueType="num">
                                      <p:cBhvr additive="base">
                                        <p:cTn id="8" dur="500" fill="hold"/>
                                        <p:tgtEl>
                                          <p:spTgt spid="3072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0727"/>
                                        </p:tgtEl>
                                        <p:attrNameLst>
                                          <p:attrName>style.visibility</p:attrName>
                                        </p:attrNameLst>
                                      </p:cBhvr>
                                      <p:to>
                                        <p:strVal val="visible"/>
                                      </p:to>
                                    </p:set>
                                    <p:anim calcmode="lin" valueType="num">
                                      <p:cBhvr additive="base">
                                        <p:cTn id="13" dur="500" fill="hold"/>
                                        <p:tgtEl>
                                          <p:spTgt spid="30727"/>
                                        </p:tgtEl>
                                        <p:attrNameLst>
                                          <p:attrName>ppt_x</p:attrName>
                                        </p:attrNameLst>
                                      </p:cBhvr>
                                      <p:tavLst>
                                        <p:tav tm="0">
                                          <p:val>
                                            <p:strVal val="#ppt_x"/>
                                          </p:val>
                                        </p:tav>
                                        <p:tav tm="100000">
                                          <p:val>
                                            <p:strVal val="#ppt_x"/>
                                          </p:val>
                                        </p:tav>
                                      </p:tavLst>
                                    </p:anim>
                                    <p:anim calcmode="lin" valueType="num">
                                      <p:cBhvr additive="base">
                                        <p:cTn id="14" dur="500" fill="hold"/>
                                        <p:tgtEl>
                                          <p:spTgt spid="307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animBg="1" autoUpdateAnimBg="0"/>
      <p:bldP spid="30727" grpId="0" animBg="1"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0"/>
            <a:ext cx="9144000" cy="3657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9939" name="Rectangle 3"/>
          <p:cNvSpPr>
            <a:spLocks noChangeArrowheads="1"/>
          </p:cNvSpPr>
          <p:nvPr/>
        </p:nvSpPr>
        <p:spPr bwMode="auto">
          <a:xfrm>
            <a:off x="0" y="3581400"/>
            <a:ext cx="9144000" cy="3276600"/>
          </a:xfrm>
          <a:prstGeom prst="rect">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9940" name="WordArt 4"/>
          <p:cNvSpPr>
            <a:spLocks noChangeArrowheads="1" noChangeShapeType="1" noTextEdit="1"/>
          </p:cNvSpPr>
          <p:nvPr/>
        </p:nvSpPr>
        <p:spPr bwMode="auto">
          <a:xfrm>
            <a:off x="2590800" y="2819400"/>
            <a:ext cx="3962400" cy="1295400"/>
          </a:xfrm>
          <a:prstGeom prst="rect">
            <a:avLst/>
          </a:prstGeom>
        </p:spPr>
        <p:txBody>
          <a:bodyPr wrap="none" fromWordArt="1">
            <a:prstTxWarp prst="textFadeUp">
              <a:avLst>
                <a:gd name="adj" fmla="val 9991"/>
              </a:avLst>
            </a:prstTxWarp>
          </a:bodyPr>
          <a:lstStyle/>
          <a:p>
            <a:pPr algn="ctr"/>
            <a:r>
              <a:rPr lang="en-US" sz="3600" kern="10" dirty="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Arial Black"/>
              </a:rPr>
              <a:t>Science</a:t>
            </a:r>
          </a:p>
        </p:txBody>
      </p:sp>
      <p:sp>
        <p:nvSpPr>
          <p:cNvPr id="39942" name="Text Box 6"/>
          <p:cNvSpPr txBox="1">
            <a:spLocks noChangeArrowheads="1"/>
          </p:cNvSpPr>
          <p:nvPr/>
        </p:nvSpPr>
        <p:spPr bwMode="auto">
          <a:xfrm>
            <a:off x="2057400" y="381000"/>
            <a:ext cx="4800600" cy="1189038"/>
          </a:xfrm>
          <a:prstGeom prst="rect">
            <a:avLst/>
          </a:prstGeom>
          <a:solidFill>
            <a:srgbClr val="FF99FF"/>
          </a:solidFill>
          <a:ln>
            <a:noFill/>
          </a:ln>
          <a:effectLst/>
          <a:scene3d>
            <a:camera prst="legacyPerspectiveBottom"/>
            <a:lightRig rig="legacyFlat3" dir="t"/>
          </a:scene3d>
          <a:sp3d extrusionH="121893000" prstMaterial="legacyMatte">
            <a:bevelT w="13500" h="13500" prst="angle"/>
            <a:bevelB w="13500" h="13500" prst="angle"/>
            <a:extrusionClr>
              <a:srgbClr val="FF99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sz="7200" b="1" dirty="0"/>
              <a:t>Harmonize</a:t>
            </a:r>
          </a:p>
        </p:txBody>
      </p:sp>
      <p:sp>
        <p:nvSpPr>
          <p:cNvPr id="39943" name="Text Box 7"/>
          <p:cNvSpPr txBox="1">
            <a:spLocks noChangeArrowheads="1"/>
          </p:cNvSpPr>
          <p:nvPr/>
        </p:nvSpPr>
        <p:spPr bwMode="auto">
          <a:xfrm>
            <a:off x="2895600" y="5486400"/>
            <a:ext cx="3124200" cy="1098550"/>
          </a:xfrm>
          <a:prstGeom prst="rect">
            <a:avLst/>
          </a:prstGeom>
          <a:solidFill>
            <a:srgbClr val="FF99FF"/>
          </a:solidFill>
          <a:ln>
            <a:noFill/>
          </a:ln>
          <a:effectLst/>
          <a:scene3d>
            <a:camera prst="legacyPerspectiveTop"/>
            <a:lightRig rig="legacyFlat3" dir="b"/>
          </a:scene3d>
          <a:sp3d extrusionH="121893000" prstMaterial="legacyMatte">
            <a:bevelT w="13500" h="13500" prst="angle"/>
            <a:bevelB w="13500" h="13500" prst="angle"/>
            <a:extrusionClr>
              <a:srgbClr val="FF99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lgn="ctr">
              <a:spcBef>
                <a:spcPct val="50000"/>
              </a:spcBef>
            </a:pPr>
            <a:r>
              <a:rPr lang="en-US" sz="6600" b="1" dirty="0"/>
              <a:t>Reject</a:t>
            </a:r>
          </a:p>
        </p:txBody>
      </p:sp>
      <p:sp>
        <p:nvSpPr>
          <p:cNvPr id="39944" name="WordArt 8"/>
          <p:cNvSpPr>
            <a:spLocks noChangeArrowheads="1" noChangeShapeType="1" noTextEdit="1"/>
          </p:cNvSpPr>
          <p:nvPr/>
        </p:nvSpPr>
        <p:spPr bwMode="auto">
          <a:xfrm>
            <a:off x="7162800" y="4191000"/>
            <a:ext cx="1295400" cy="1285875"/>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AIG</a:t>
            </a:r>
          </a:p>
        </p:txBody>
      </p:sp>
      <p:sp>
        <p:nvSpPr>
          <p:cNvPr id="39945" name="WordArt 9"/>
          <p:cNvSpPr>
            <a:spLocks noChangeArrowheads="1" noChangeShapeType="1" noTextEdit="1"/>
          </p:cNvSpPr>
          <p:nvPr/>
        </p:nvSpPr>
        <p:spPr bwMode="auto">
          <a:xfrm>
            <a:off x="7162800" y="1828800"/>
            <a:ext cx="1309688" cy="1285875"/>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ICR</a:t>
            </a:r>
          </a:p>
        </p:txBody>
      </p:sp>
      <p:sp>
        <p:nvSpPr>
          <p:cNvPr id="39946" name="WordArt 10"/>
          <p:cNvSpPr>
            <a:spLocks noChangeArrowheads="1" noChangeShapeType="1" noTextEdit="1"/>
          </p:cNvSpPr>
          <p:nvPr/>
        </p:nvSpPr>
        <p:spPr bwMode="auto">
          <a:xfrm>
            <a:off x="381000" y="4495800"/>
            <a:ext cx="1981200" cy="8747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Ken Ham</a:t>
            </a:r>
          </a:p>
        </p:txBody>
      </p:sp>
      <p:sp>
        <p:nvSpPr>
          <p:cNvPr id="39947" name="WordArt 11"/>
          <p:cNvSpPr>
            <a:spLocks noChangeArrowheads="1" noChangeShapeType="1" noTextEdit="1"/>
          </p:cNvSpPr>
          <p:nvPr/>
        </p:nvSpPr>
        <p:spPr bwMode="auto">
          <a:xfrm>
            <a:off x="304800" y="2209800"/>
            <a:ext cx="2409825" cy="8747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Henry Morris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0"/>
            <a:ext cx="4648200" cy="6858000"/>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387" name="Rectangle 3"/>
          <p:cNvSpPr>
            <a:spLocks noChangeArrowheads="1"/>
          </p:cNvSpPr>
          <p:nvPr/>
        </p:nvSpPr>
        <p:spPr bwMode="auto">
          <a:xfrm>
            <a:off x="4648200" y="0"/>
            <a:ext cx="4495800" cy="6858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388" name="Text Box 4"/>
          <p:cNvSpPr txBox="1">
            <a:spLocks noChangeArrowheads="1"/>
          </p:cNvSpPr>
          <p:nvPr/>
        </p:nvSpPr>
        <p:spPr bwMode="auto">
          <a:xfrm>
            <a:off x="304800" y="4572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Young Earth Creationists</a:t>
            </a:r>
          </a:p>
        </p:txBody>
      </p:sp>
      <p:sp>
        <p:nvSpPr>
          <p:cNvPr id="16389" name="Text Box 5"/>
          <p:cNvSpPr txBox="1">
            <a:spLocks noChangeArrowheads="1"/>
          </p:cNvSpPr>
          <p:nvPr/>
        </p:nvSpPr>
        <p:spPr bwMode="auto">
          <a:xfrm>
            <a:off x="4953000" y="228600"/>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Old Earth Creationists</a:t>
            </a:r>
          </a:p>
        </p:txBody>
      </p:sp>
      <p:sp>
        <p:nvSpPr>
          <p:cNvPr id="16390" name="Text Box 6"/>
          <p:cNvSpPr txBox="1">
            <a:spLocks noChangeArrowheads="1"/>
          </p:cNvSpPr>
          <p:nvPr/>
        </p:nvSpPr>
        <p:spPr bwMode="auto">
          <a:xfrm>
            <a:off x="1524000" y="2590800"/>
            <a:ext cx="7086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2800" b="1" dirty="0"/>
          </a:p>
        </p:txBody>
      </p:sp>
      <p:sp>
        <p:nvSpPr>
          <p:cNvPr id="16391" name="Line 7"/>
          <p:cNvSpPr>
            <a:spLocks noChangeShapeType="1"/>
          </p:cNvSpPr>
          <p:nvPr/>
        </p:nvSpPr>
        <p:spPr bwMode="auto">
          <a:xfrm>
            <a:off x="4648200" y="3429000"/>
            <a:ext cx="449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92" name="Line 8"/>
          <p:cNvSpPr>
            <a:spLocks noChangeShapeType="1"/>
          </p:cNvSpPr>
          <p:nvPr/>
        </p:nvSpPr>
        <p:spPr bwMode="auto">
          <a:xfrm flipH="1">
            <a:off x="0" y="3429000"/>
            <a:ext cx="464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93" name="Text Box 9"/>
          <p:cNvSpPr txBox="1">
            <a:spLocks noChangeArrowheads="1"/>
          </p:cNvSpPr>
          <p:nvPr/>
        </p:nvSpPr>
        <p:spPr bwMode="auto">
          <a:xfrm>
            <a:off x="5257800" y="3733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Theistic Evolution</a:t>
            </a:r>
          </a:p>
        </p:txBody>
      </p:sp>
      <p:sp>
        <p:nvSpPr>
          <p:cNvPr id="16394" name="Text Box 10"/>
          <p:cNvSpPr txBox="1">
            <a:spLocks noChangeArrowheads="1"/>
          </p:cNvSpPr>
          <p:nvPr/>
        </p:nvSpPr>
        <p:spPr bwMode="auto">
          <a:xfrm>
            <a:off x="381000" y="3657600"/>
            <a:ext cx="327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Literalists</a:t>
            </a:r>
          </a:p>
        </p:txBody>
      </p:sp>
      <p:sp>
        <p:nvSpPr>
          <p:cNvPr id="16395" name="Text Box 11"/>
          <p:cNvSpPr txBox="1">
            <a:spLocks noChangeArrowheads="1"/>
          </p:cNvSpPr>
          <p:nvPr/>
        </p:nvSpPr>
        <p:spPr bwMode="auto">
          <a:xfrm>
            <a:off x="381000" y="1219200"/>
            <a:ext cx="2057400" cy="457200"/>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Heliocentric</a:t>
            </a:r>
          </a:p>
        </p:txBody>
      </p:sp>
      <p:sp>
        <p:nvSpPr>
          <p:cNvPr id="16396" name="Text Box 12"/>
          <p:cNvSpPr txBox="1">
            <a:spLocks noChangeArrowheads="1"/>
          </p:cNvSpPr>
          <p:nvPr/>
        </p:nvSpPr>
        <p:spPr bwMode="auto">
          <a:xfrm>
            <a:off x="304800" y="4495800"/>
            <a:ext cx="1905000" cy="457200"/>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Geocentric</a:t>
            </a:r>
          </a:p>
        </p:txBody>
      </p:sp>
      <p:sp>
        <p:nvSpPr>
          <p:cNvPr id="16397" name="Text Box 13"/>
          <p:cNvSpPr txBox="1">
            <a:spLocks noChangeArrowheads="1"/>
          </p:cNvSpPr>
          <p:nvPr/>
        </p:nvSpPr>
        <p:spPr bwMode="auto">
          <a:xfrm>
            <a:off x="5105400" y="1307068"/>
            <a:ext cx="3429000" cy="369332"/>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Creation over long </a:t>
            </a:r>
            <a:r>
              <a:rPr lang="en-US" b="1" dirty="0" smtClean="0"/>
              <a:t>time-Day Age</a:t>
            </a:r>
            <a:endParaRPr lang="en-US" b="1" dirty="0"/>
          </a:p>
        </p:txBody>
      </p:sp>
      <p:sp>
        <p:nvSpPr>
          <p:cNvPr id="16398" name="Text Box 14"/>
          <p:cNvSpPr txBox="1">
            <a:spLocks noChangeArrowheads="1"/>
          </p:cNvSpPr>
          <p:nvPr/>
        </p:nvSpPr>
        <p:spPr bwMode="auto">
          <a:xfrm>
            <a:off x="5029200" y="4495800"/>
            <a:ext cx="3810000" cy="457200"/>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God creates using evolution</a:t>
            </a:r>
          </a:p>
        </p:txBody>
      </p:sp>
      <p:sp>
        <p:nvSpPr>
          <p:cNvPr id="16399" name="Text Box 15"/>
          <p:cNvSpPr txBox="1">
            <a:spLocks noChangeArrowheads="1"/>
          </p:cNvSpPr>
          <p:nvPr/>
        </p:nvSpPr>
        <p:spPr bwMode="auto">
          <a:xfrm>
            <a:off x="304800" y="5181600"/>
            <a:ext cx="2286000" cy="457200"/>
          </a:xfrm>
          <a:prstGeom prst="rect">
            <a:avLst/>
          </a:prstGeom>
          <a:solidFill>
            <a:srgbClr val="FF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Spherical earth</a:t>
            </a:r>
          </a:p>
        </p:txBody>
      </p:sp>
      <p:sp>
        <p:nvSpPr>
          <p:cNvPr id="16400" name="Text Box 16"/>
          <p:cNvSpPr txBox="1">
            <a:spLocks noChangeArrowheads="1"/>
          </p:cNvSpPr>
          <p:nvPr/>
        </p:nvSpPr>
        <p:spPr bwMode="auto">
          <a:xfrm>
            <a:off x="381000" y="5867400"/>
            <a:ext cx="1752600" cy="457200"/>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Flat earth</a:t>
            </a:r>
          </a:p>
        </p:txBody>
      </p:sp>
      <p:sp>
        <p:nvSpPr>
          <p:cNvPr id="16401" name="Text Box 17"/>
          <p:cNvSpPr txBox="1">
            <a:spLocks noChangeArrowheads="1"/>
          </p:cNvSpPr>
          <p:nvPr/>
        </p:nvSpPr>
        <p:spPr bwMode="auto">
          <a:xfrm>
            <a:off x="304800" y="1905000"/>
            <a:ext cx="2286000" cy="369332"/>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10,000+ </a:t>
            </a:r>
            <a:r>
              <a:rPr lang="en-US" b="1" dirty="0" smtClean="0"/>
              <a:t>earth  ICR</a:t>
            </a:r>
            <a:endParaRPr lang="en-US" b="1" dirty="0"/>
          </a:p>
        </p:txBody>
      </p:sp>
      <p:sp>
        <p:nvSpPr>
          <p:cNvPr id="16402" name="Text Box 18"/>
          <p:cNvSpPr txBox="1">
            <a:spLocks noChangeArrowheads="1"/>
          </p:cNvSpPr>
          <p:nvPr/>
        </p:nvSpPr>
        <p:spPr bwMode="auto">
          <a:xfrm>
            <a:off x="304800" y="2743200"/>
            <a:ext cx="3200400" cy="369332"/>
          </a:xfrm>
          <a:prstGeom prst="rect">
            <a:avLst/>
          </a:prstGeom>
          <a:solidFill>
            <a:srgbClr val="FF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6,000 years old </a:t>
            </a:r>
            <a:r>
              <a:rPr lang="en-US" b="1" dirty="0" smtClean="0"/>
              <a:t>earth  AIG</a:t>
            </a:r>
            <a:endParaRPr lang="en-US" b="1" dirty="0"/>
          </a:p>
        </p:txBody>
      </p:sp>
      <p:sp>
        <p:nvSpPr>
          <p:cNvPr id="16403" name="Text Box 19"/>
          <p:cNvSpPr txBox="1">
            <a:spLocks noChangeArrowheads="1"/>
          </p:cNvSpPr>
          <p:nvPr/>
        </p:nvSpPr>
        <p:spPr bwMode="auto">
          <a:xfrm>
            <a:off x="5257800" y="1981200"/>
            <a:ext cx="3276600" cy="369332"/>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dirty="0"/>
              <a:t>Progressive </a:t>
            </a:r>
            <a:r>
              <a:rPr lang="en-US" b="1" dirty="0" smtClean="0"/>
              <a:t>Creation –Hugh Ross</a:t>
            </a:r>
            <a:endParaRPr lang="en-US" b="1" dirty="0"/>
          </a:p>
        </p:txBody>
      </p:sp>
      <p:sp>
        <p:nvSpPr>
          <p:cNvPr id="16404" name="Text Box 20"/>
          <p:cNvSpPr txBox="1">
            <a:spLocks noChangeArrowheads="1"/>
          </p:cNvSpPr>
          <p:nvPr/>
        </p:nvSpPr>
        <p:spPr bwMode="auto">
          <a:xfrm>
            <a:off x="5334000" y="2743200"/>
            <a:ext cx="2895600" cy="369332"/>
          </a:xfrm>
          <a:prstGeom prst="rect">
            <a:avLst/>
          </a:prstGeom>
          <a:solidFill>
            <a:srgbClr val="FF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New </a:t>
            </a:r>
            <a:r>
              <a:rPr lang="en-US" b="1" dirty="0" smtClean="0"/>
              <a:t>Creationism - ID</a:t>
            </a:r>
            <a:endParaRPr lang="en-US" b="1" dirty="0"/>
          </a:p>
        </p:txBody>
      </p:sp>
      <p:sp>
        <p:nvSpPr>
          <p:cNvPr id="16405" name="Text Box 21"/>
          <p:cNvSpPr txBox="1">
            <a:spLocks noChangeArrowheads="1"/>
          </p:cNvSpPr>
          <p:nvPr/>
        </p:nvSpPr>
        <p:spPr bwMode="auto">
          <a:xfrm>
            <a:off x="5181600" y="5257800"/>
            <a:ext cx="3505200" cy="457200"/>
          </a:xfrm>
          <a:prstGeom prst="rect">
            <a:avLst/>
          </a:prstGeom>
          <a:solidFill>
            <a:srgbClr val="FF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God of the Gaps - active</a:t>
            </a:r>
          </a:p>
        </p:txBody>
      </p:sp>
      <p:sp>
        <p:nvSpPr>
          <p:cNvPr id="16406" name="Text Box 22"/>
          <p:cNvSpPr txBox="1">
            <a:spLocks noChangeArrowheads="1"/>
          </p:cNvSpPr>
          <p:nvPr/>
        </p:nvSpPr>
        <p:spPr bwMode="auto">
          <a:xfrm>
            <a:off x="5181600" y="6019800"/>
            <a:ext cx="2362200" cy="457200"/>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Deism - passive</a:t>
            </a:r>
          </a:p>
        </p:txBody>
      </p:sp>
      <p:sp>
        <p:nvSpPr>
          <p:cNvPr id="2" name="TextBox 1"/>
          <p:cNvSpPr txBox="1"/>
          <p:nvPr/>
        </p:nvSpPr>
        <p:spPr>
          <a:xfrm>
            <a:off x="5334000" y="729734"/>
            <a:ext cx="2667000" cy="369332"/>
          </a:xfrm>
          <a:prstGeom prst="rect">
            <a:avLst/>
          </a:prstGeom>
          <a:solidFill>
            <a:srgbClr val="92D050"/>
          </a:solidFill>
          <a:ln>
            <a:solidFill>
              <a:srgbClr val="00B050"/>
            </a:solidFill>
          </a:ln>
        </p:spPr>
        <p:txBody>
          <a:bodyPr wrap="square" rtlCol="0">
            <a:spAutoFit/>
          </a:bodyPr>
          <a:lstStyle/>
          <a:p>
            <a:r>
              <a:rPr lang="en-US" dirty="0" smtClean="0"/>
              <a:t>Gap Theory: Scofield Bible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16390">
                                            <p:txEl>
                                              <p:pRg st="0" end="0"/>
                                            </p:txEl>
                                          </p:spTgt>
                                        </p:tgtEl>
                                        <p:attrNameLst>
                                          <p:attrName>style.visibility</p:attrName>
                                        </p:attrNameLst>
                                      </p:cBhvr>
                                      <p:to>
                                        <p:strVal val="visible"/>
                                      </p:to>
                                    </p:set>
                                    <p:anim calcmode="lin" valueType="num">
                                      <p:cBhvr additive="base">
                                        <p:cTn id="7" dur="500" fill="hold"/>
                                        <p:tgtEl>
                                          <p:spTgt spid="1639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39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9144000" cy="3886200"/>
          </a:xfrm>
          <a:prstGeom prst="rect">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459" name="Rectangle 3"/>
          <p:cNvSpPr>
            <a:spLocks noChangeArrowheads="1"/>
          </p:cNvSpPr>
          <p:nvPr/>
        </p:nvSpPr>
        <p:spPr bwMode="auto">
          <a:xfrm>
            <a:off x="0" y="3657600"/>
            <a:ext cx="9144000" cy="3200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460" name="Text Box 4"/>
          <p:cNvSpPr txBox="1">
            <a:spLocks noChangeArrowheads="1"/>
          </p:cNvSpPr>
          <p:nvPr/>
        </p:nvSpPr>
        <p:spPr bwMode="auto">
          <a:xfrm>
            <a:off x="2362200" y="381000"/>
            <a:ext cx="5105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b="1" u="sng" dirty="0"/>
              <a:t>Old Earth Creationists</a:t>
            </a:r>
          </a:p>
        </p:txBody>
      </p:sp>
      <p:sp>
        <p:nvSpPr>
          <p:cNvPr id="19461" name="Text Box 5"/>
          <p:cNvSpPr txBox="1">
            <a:spLocks noChangeArrowheads="1"/>
          </p:cNvSpPr>
          <p:nvPr/>
        </p:nvSpPr>
        <p:spPr bwMode="auto">
          <a:xfrm>
            <a:off x="2971800" y="3962400"/>
            <a:ext cx="396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b="1" u="sng" dirty="0"/>
              <a:t>Theistic Evolution</a:t>
            </a:r>
          </a:p>
        </p:txBody>
      </p:sp>
      <p:sp>
        <p:nvSpPr>
          <p:cNvPr id="19462" name="Text Box 6"/>
          <p:cNvSpPr txBox="1">
            <a:spLocks noChangeArrowheads="1"/>
          </p:cNvSpPr>
          <p:nvPr/>
        </p:nvSpPr>
        <p:spPr bwMode="auto">
          <a:xfrm>
            <a:off x="457200" y="1066800"/>
            <a:ext cx="8077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Reasons to Believe, Hugh Ross. See www.reasons.org Progressive Creationism  (Day is more than 24 hours)</a:t>
            </a:r>
          </a:p>
        </p:txBody>
      </p:sp>
      <p:sp>
        <p:nvSpPr>
          <p:cNvPr id="19463" name="Text Box 7"/>
          <p:cNvSpPr txBox="1">
            <a:spLocks noChangeArrowheads="1"/>
          </p:cNvSpPr>
          <p:nvPr/>
        </p:nvSpPr>
        <p:spPr bwMode="auto">
          <a:xfrm>
            <a:off x="457200" y="3048000"/>
            <a:ext cx="769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American Scientific Affiliation, See www.asa3.org</a:t>
            </a:r>
          </a:p>
        </p:txBody>
      </p:sp>
      <p:sp>
        <p:nvSpPr>
          <p:cNvPr id="19464" name="Text Box 8"/>
          <p:cNvSpPr txBox="1">
            <a:spLocks noChangeArrowheads="1"/>
          </p:cNvSpPr>
          <p:nvPr/>
        </p:nvSpPr>
        <p:spPr bwMode="auto">
          <a:xfrm>
            <a:off x="304800" y="4724400"/>
            <a:ext cx="480060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i="1" dirty="0"/>
              <a:t>Finding Darwin’s God</a:t>
            </a:r>
            <a:r>
              <a:rPr lang="en-US" b="1" dirty="0"/>
              <a:t> by Kenneth </a:t>
            </a:r>
            <a:r>
              <a:rPr lang="en-US" b="1" dirty="0" smtClean="0"/>
              <a:t>Miller</a:t>
            </a:r>
          </a:p>
          <a:p>
            <a:pPr>
              <a:spcBef>
                <a:spcPct val="50000"/>
              </a:spcBef>
            </a:pPr>
            <a:r>
              <a:rPr lang="en-US" b="1" i="1" dirty="0" smtClean="0"/>
              <a:t>The Language of God </a:t>
            </a:r>
            <a:r>
              <a:rPr lang="en-US" b="1" dirty="0" smtClean="0"/>
              <a:t>by Francis Collins</a:t>
            </a:r>
            <a:endParaRPr lang="en-US" b="1" dirty="0"/>
          </a:p>
        </p:txBody>
      </p:sp>
      <p:pic>
        <p:nvPicPr>
          <p:cNvPr id="19465" name="Picture 9" descr="C:\Documents and Settings\Owner\My Documents\My Webs\Bibleandscience\My Webs2\mill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85000" y="3810000"/>
            <a:ext cx="1868488" cy="2798763"/>
          </a:xfrm>
          <a:prstGeom prst="rect">
            <a:avLst/>
          </a:prstGeom>
          <a:noFill/>
          <a:extLst>
            <a:ext uri="{909E8E84-426E-40DD-AFC4-6F175D3DCCD1}">
              <a14:hiddenFill xmlns:a14="http://schemas.microsoft.com/office/drawing/2010/main">
                <a:solidFill>
                  <a:srgbClr val="FFFFFF"/>
                </a:solidFill>
              </a14:hiddenFill>
            </a:ext>
          </a:extLst>
        </p:spPr>
      </p:pic>
      <p:sp>
        <p:nvSpPr>
          <p:cNvPr id="19466" name="Text Box 10"/>
          <p:cNvSpPr txBox="1">
            <a:spLocks noChangeArrowheads="1"/>
          </p:cNvSpPr>
          <p:nvPr/>
        </p:nvSpPr>
        <p:spPr bwMode="auto">
          <a:xfrm>
            <a:off x="457200" y="1981200"/>
            <a:ext cx="792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ID-Intelligent Design Movement, Discovery Institute, ARN New Creationism</a:t>
            </a:r>
          </a:p>
        </p:txBody>
      </p:sp>
      <p:sp>
        <p:nvSpPr>
          <p:cNvPr id="19467" name="Text Box 11"/>
          <p:cNvSpPr txBox="1">
            <a:spLocks noChangeArrowheads="1"/>
          </p:cNvSpPr>
          <p:nvPr/>
        </p:nvSpPr>
        <p:spPr bwMode="auto">
          <a:xfrm>
            <a:off x="457200" y="5867400"/>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God of the Gaps, Active or Passive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133600" y="838200"/>
            <a:ext cx="4343400" cy="641350"/>
          </a:xfrm>
          <a:prstGeom prst="rect">
            <a:avLst/>
          </a:prstGeom>
          <a:solidFill>
            <a:srgbClr val="FF3300"/>
          </a:solidFill>
          <a:ln>
            <a:noFill/>
          </a:ln>
          <a:effectLst/>
          <a:scene3d>
            <a:camera prst="legacyPerspectiveBottomLeft"/>
            <a:lightRig rig="legacyFlat3" dir="t"/>
          </a:scene3d>
          <a:sp3d extrusionH="121893000" prstMaterial="legacyMatte">
            <a:bevelT w="13500" h="13500" prst="angle"/>
            <a:bevelB w="13500" h="13500" prst="angle"/>
            <a:extrusionClr>
              <a:srgbClr val="FF3300"/>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lgn="ctr">
              <a:spcBef>
                <a:spcPct val="50000"/>
              </a:spcBef>
            </a:pPr>
            <a:r>
              <a:rPr lang="en-US" sz="3600" b="1" dirty="0"/>
              <a:t>Theistic Evolution</a:t>
            </a:r>
          </a:p>
        </p:txBody>
      </p:sp>
      <p:sp>
        <p:nvSpPr>
          <p:cNvPr id="24579" name="Text Box 3"/>
          <p:cNvSpPr txBox="1">
            <a:spLocks noChangeArrowheads="1"/>
          </p:cNvSpPr>
          <p:nvPr/>
        </p:nvSpPr>
        <p:spPr bwMode="auto">
          <a:xfrm>
            <a:off x="838200" y="2590800"/>
            <a:ext cx="3200400" cy="519113"/>
          </a:xfrm>
          <a:prstGeom prst="rect">
            <a:avLst/>
          </a:prstGeom>
          <a:solidFill>
            <a:srgbClr val="00FF00"/>
          </a:solidFill>
          <a:ln>
            <a:noFill/>
          </a:ln>
          <a:effectLst/>
          <a:scene3d>
            <a:camera prst="legacyPerspectiveFront">
              <a:rot lat="1500000" lon="20099999" rev="0"/>
            </a:camera>
            <a:lightRig rig="legacyFlat4" dir="t"/>
          </a:scene3d>
          <a:sp3d extrusionH="887400" prstMaterial="legacyMatte">
            <a:bevelT w="13500" h="13500" prst="angle"/>
            <a:bevelB w="13500" h="13500" prst="angle"/>
            <a:extrusionClr>
              <a:srgbClr val="00FF00"/>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sz="2800" b="1" dirty="0"/>
              <a:t>Genesis 1:11</a:t>
            </a:r>
          </a:p>
        </p:txBody>
      </p:sp>
      <p:sp>
        <p:nvSpPr>
          <p:cNvPr id="24580" name="Text Box 4"/>
          <p:cNvSpPr txBox="1">
            <a:spLocks noChangeArrowheads="1"/>
          </p:cNvSpPr>
          <p:nvPr/>
        </p:nvSpPr>
        <p:spPr bwMode="auto">
          <a:xfrm>
            <a:off x="1828800" y="3429000"/>
            <a:ext cx="6172200" cy="1477328"/>
          </a:xfrm>
          <a:prstGeom prst="rect">
            <a:avLst/>
          </a:prstGeom>
          <a:solidFill>
            <a:srgbClr val="FF99FF"/>
          </a:solidFill>
          <a:ln>
            <a:noFill/>
          </a:ln>
          <a:effectLst/>
          <a:scene3d>
            <a:camera prst="legacyObliqueTopLeft"/>
            <a:lightRig rig="legacyFlat3" dir="t"/>
          </a:scene3d>
          <a:sp3d extrusionH="430200" prstMaterial="legacyMatte">
            <a:bevelT w="13500" h="13500" prst="angle"/>
            <a:bevelB w="13500" h="13500" prst="angle"/>
            <a:extrusionClr>
              <a:srgbClr val="FF99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b="1" dirty="0"/>
              <a:t>God commands, "Let the earth bring forth grass, the herb yielding seed" God does not directly create the plants. Verse 12 </a:t>
            </a:r>
            <a:r>
              <a:rPr lang="en-US" b="1" dirty="0" smtClean="0"/>
              <a:t>“The </a:t>
            </a:r>
            <a:r>
              <a:rPr lang="en-US" b="1" dirty="0"/>
              <a:t>earth brought forth grass" This seems to be a clear statement of evolutionary process from scripture according to theistic-evolutionists.</a:t>
            </a:r>
            <a:r>
              <a:rPr lang="en-US" b="1" i="1" dirty="0"/>
              <a:t>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762000" y="381000"/>
            <a:ext cx="6629400" cy="762000"/>
          </a:xfrm>
          <a:prstGeom prst="rect">
            <a:avLst/>
          </a:prstGeom>
          <a:solidFill>
            <a:srgbClr val="00FFFF"/>
          </a:solidFill>
          <a:ln>
            <a:noFill/>
          </a:ln>
          <a:effectLst/>
          <a:scene3d>
            <a:camera prst="legacyObliqueTopRight"/>
            <a:lightRig rig="legacyFlat3" dir="b"/>
          </a:scene3d>
          <a:sp3d extrusionH="430200" prstMaterial="legacyMatte">
            <a:bevelT w="13500" h="13500" prst="angle"/>
            <a:bevelB w="13500" h="13500" prst="angle"/>
            <a:extrusionClr>
              <a:srgbClr val="00FFFF"/>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sz="4400" b="1" dirty="0"/>
              <a:t>Phenomenal Language</a:t>
            </a:r>
          </a:p>
        </p:txBody>
      </p:sp>
      <p:sp>
        <p:nvSpPr>
          <p:cNvPr id="33795" name="Text Box 3"/>
          <p:cNvSpPr txBox="1">
            <a:spLocks noChangeArrowheads="1"/>
          </p:cNvSpPr>
          <p:nvPr/>
        </p:nvSpPr>
        <p:spPr bwMode="auto">
          <a:xfrm>
            <a:off x="838200" y="1524000"/>
            <a:ext cx="5638800" cy="762000"/>
          </a:xfrm>
          <a:prstGeom prst="rect">
            <a:avLst/>
          </a:prstGeom>
          <a:solidFill>
            <a:srgbClr val="66FF33"/>
          </a:solidFill>
          <a:ln>
            <a:noFill/>
          </a:ln>
          <a:effectLst/>
          <a:scene3d>
            <a:camera prst="legacyObliqueTopRight"/>
            <a:lightRig rig="legacyFlat3" dir="b"/>
          </a:scene3d>
          <a:sp3d extrusionH="430200" prstMaterial="legacyMatte">
            <a:bevelT w="13500" h="13500" prst="angle"/>
            <a:bevelB w="13500" h="13500" prst="angle"/>
            <a:extrusionClr>
              <a:srgbClr val="66FF33"/>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sz="4400" b="1" dirty="0"/>
              <a:t>Poetic Language</a:t>
            </a:r>
          </a:p>
        </p:txBody>
      </p:sp>
      <p:sp>
        <p:nvSpPr>
          <p:cNvPr id="33796" name="WordArt 4"/>
          <p:cNvSpPr>
            <a:spLocks noChangeArrowheads="1" noChangeShapeType="1" noTextEdit="1"/>
          </p:cNvSpPr>
          <p:nvPr/>
        </p:nvSpPr>
        <p:spPr bwMode="auto">
          <a:xfrm>
            <a:off x="1143000" y="3276600"/>
            <a:ext cx="2297113" cy="1862138"/>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Not</a:t>
            </a:r>
          </a:p>
        </p:txBody>
      </p:sp>
      <p:sp>
        <p:nvSpPr>
          <p:cNvPr id="33797" name="WordArt 5"/>
          <p:cNvSpPr>
            <a:spLocks noChangeArrowheads="1" noChangeShapeType="1" noTextEdit="1"/>
          </p:cNvSpPr>
          <p:nvPr/>
        </p:nvSpPr>
        <p:spPr bwMode="auto">
          <a:xfrm>
            <a:off x="1295400" y="5334000"/>
            <a:ext cx="7315200" cy="647700"/>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Scientific Language</a:t>
            </a:r>
          </a:p>
        </p:txBody>
      </p:sp>
      <p:sp>
        <p:nvSpPr>
          <p:cNvPr id="33798" name="Text Box 6"/>
          <p:cNvSpPr txBox="1">
            <a:spLocks noChangeArrowheads="1"/>
          </p:cNvSpPr>
          <p:nvPr/>
        </p:nvSpPr>
        <p:spPr bwMode="auto">
          <a:xfrm>
            <a:off x="4953000" y="2667000"/>
            <a:ext cx="3505200" cy="2282825"/>
          </a:xfrm>
          <a:prstGeom prst="rect">
            <a:avLst/>
          </a:prstGeom>
          <a:gradFill rotWithShape="0">
            <a:gsLst>
              <a:gs pos="0">
                <a:srgbClr val="FFFF00"/>
              </a:gs>
              <a:gs pos="100000">
                <a:srgbClr val="99FF33"/>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b="1" dirty="0"/>
              <a:t>Isaiah 55:12 “the mountains and the hills shall break forth before you into singing, and all the trees of the field shall clap their hands.”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3796"/>
                                        </p:tgtEl>
                                        <p:attrNameLst>
                                          <p:attrName>style.visibility</p:attrName>
                                        </p:attrNameLst>
                                      </p:cBhvr>
                                      <p:to>
                                        <p:strVal val="visible"/>
                                      </p:to>
                                    </p:set>
                                    <p:anim calcmode="lin" valueType="num">
                                      <p:cBhvr additive="base">
                                        <p:cTn id="7" dur="500" fill="hold"/>
                                        <p:tgtEl>
                                          <p:spTgt spid="33796"/>
                                        </p:tgtEl>
                                        <p:attrNameLst>
                                          <p:attrName>ppt_x</p:attrName>
                                        </p:attrNameLst>
                                      </p:cBhvr>
                                      <p:tavLst>
                                        <p:tav tm="0">
                                          <p:val>
                                            <p:strVal val="#ppt_x"/>
                                          </p:val>
                                        </p:tav>
                                        <p:tav tm="100000">
                                          <p:val>
                                            <p:strVal val="#ppt_x"/>
                                          </p:val>
                                        </p:tav>
                                      </p:tavLst>
                                    </p:anim>
                                    <p:anim calcmode="lin" valueType="num">
                                      <p:cBhvr additive="base">
                                        <p:cTn id="8" dur="500" fill="hold"/>
                                        <p:tgtEl>
                                          <p:spTgt spid="3379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3797"/>
                                        </p:tgtEl>
                                        <p:attrNameLst>
                                          <p:attrName>style.visibility</p:attrName>
                                        </p:attrNameLst>
                                      </p:cBhvr>
                                      <p:to>
                                        <p:strVal val="visible"/>
                                      </p:to>
                                    </p:set>
                                    <p:animEffect transition="in" filter="wipe(left)">
                                      <p:cBhvr>
                                        <p:cTn id="13" dur="500"/>
                                        <p:tgtEl>
                                          <p:spTgt spid="33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WordArt 2"/>
          <p:cNvSpPr>
            <a:spLocks noChangeArrowheads="1" noChangeShapeType="1" noTextEdit="1"/>
          </p:cNvSpPr>
          <p:nvPr/>
        </p:nvSpPr>
        <p:spPr bwMode="auto">
          <a:xfrm>
            <a:off x="2286000" y="533400"/>
            <a:ext cx="4419600" cy="1219200"/>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Inspiration</a:t>
            </a:r>
          </a:p>
        </p:txBody>
      </p:sp>
      <p:sp>
        <p:nvSpPr>
          <p:cNvPr id="28675" name="WordArt 3"/>
          <p:cNvSpPr>
            <a:spLocks noChangeArrowheads="1" noChangeShapeType="1" noTextEdit="1"/>
          </p:cNvSpPr>
          <p:nvPr/>
        </p:nvSpPr>
        <p:spPr bwMode="auto">
          <a:xfrm>
            <a:off x="914400" y="1981200"/>
            <a:ext cx="3657600" cy="962025"/>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I I Timothy 3:16-17</a:t>
            </a:r>
          </a:p>
        </p:txBody>
      </p:sp>
      <p:sp>
        <p:nvSpPr>
          <p:cNvPr id="28676" name="Text Box 4"/>
          <p:cNvSpPr txBox="1">
            <a:spLocks noChangeArrowheads="1"/>
          </p:cNvSpPr>
          <p:nvPr/>
        </p:nvSpPr>
        <p:spPr bwMode="auto">
          <a:xfrm>
            <a:off x="1905000" y="3429000"/>
            <a:ext cx="5791200" cy="3195638"/>
          </a:xfrm>
          <a:prstGeom prst="rect">
            <a:avLst/>
          </a:prstGeom>
          <a:solidFill>
            <a:srgbClr val="00FF00"/>
          </a:solidFill>
          <a:ln>
            <a:noFill/>
          </a:ln>
          <a:effectLst/>
          <a:scene3d>
            <a:camera prst="legacyObliqueTopRight"/>
            <a:lightRig rig="legacyFlat3" dir="b"/>
          </a:scene3d>
          <a:sp3d extrusionH="430200" prstMaterial="legacyMatte">
            <a:bevelT w="13500" h="13500" prst="angle"/>
            <a:bevelB w="13500" h="13500" prst="angle"/>
            <a:extrusionClr>
              <a:srgbClr val="00FF00"/>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en-US" b="1" dirty="0"/>
              <a:t>“All scripture is given by inspiration of God, and is profitable for doctrine, for reproof, for correction, for instruction in science, in the areas of geology, biology, chemistry, and astronomy.</a:t>
            </a:r>
          </a:p>
          <a:p>
            <a:pPr>
              <a:spcBef>
                <a:spcPct val="50000"/>
              </a:spcBef>
            </a:pPr>
            <a:r>
              <a:rPr lang="en-US" b="1" dirty="0"/>
              <a:t>That the man of God may be perfect, thoroughly furnished unto all good works.” </a:t>
            </a:r>
          </a:p>
        </p:txBody>
      </p:sp>
      <p:sp>
        <p:nvSpPr>
          <p:cNvPr id="28677" name="Text Box 5"/>
          <p:cNvSpPr txBox="1">
            <a:spLocks noChangeArrowheads="1"/>
          </p:cNvSpPr>
          <p:nvPr/>
        </p:nvSpPr>
        <p:spPr bwMode="auto">
          <a:xfrm>
            <a:off x="2247900" y="5605464"/>
            <a:ext cx="5105400" cy="579438"/>
          </a:xfrm>
          <a:prstGeom prst="rect">
            <a:avLst/>
          </a:prstGeom>
          <a:solidFill>
            <a:srgbClr val="FF3300"/>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sz="3200" b="1" dirty="0">
                <a:solidFill>
                  <a:schemeClr val="bg1"/>
                </a:solidFill>
              </a:rPr>
              <a:t>RIGHTEOUSNESS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8677"/>
                                        </p:tgtEl>
                                        <p:attrNameLst>
                                          <p:attrName>style.visibility</p:attrName>
                                        </p:attrNameLst>
                                      </p:cBhvr>
                                      <p:to>
                                        <p:strVal val="visible"/>
                                      </p:to>
                                    </p:set>
                                    <p:anim calcmode="lin" valueType="num">
                                      <p:cBhvr additive="base">
                                        <p:cTn id="7" dur="500" fill="hold"/>
                                        <p:tgtEl>
                                          <p:spTgt spid="28677"/>
                                        </p:tgtEl>
                                        <p:attrNameLst>
                                          <p:attrName>ppt_x</p:attrName>
                                        </p:attrNameLst>
                                      </p:cBhvr>
                                      <p:tavLst>
                                        <p:tav tm="0">
                                          <p:val>
                                            <p:strVal val="#ppt_x"/>
                                          </p:val>
                                        </p:tav>
                                        <p:tav tm="100000">
                                          <p:val>
                                            <p:strVal val="#ppt_x"/>
                                          </p:val>
                                        </p:tav>
                                      </p:tavLst>
                                    </p:anim>
                                    <p:anim calcmode="lin" valueType="num">
                                      <p:cBhvr additive="base">
                                        <p:cTn id="8" dur="500" fill="hold"/>
                                        <p:tgtEl>
                                          <p:spTgt spid="2867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animBg="1"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4648200" cy="6858000"/>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171" name="Rectangle 3"/>
          <p:cNvSpPr>
            <a:spLocks noChangeArrowheads="1"/>
          </p:cNvSpPr>
          <p:nvPr/>
        </p:nvSpPr>
        <p:spPr bwMode="auto">
          <a:xfrm>
            <a:off x="4648200" y="0"/>
            <a:ext cx="4495800" cy="6858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172" name="Text Box 4"/>
          <p:cNvSpPr txBox="1">
            <a:spLocks noChangeArrowheads="1"/>
          </p:cNvSpPr>
          <p:nvPr/>
        </p:nvSpPr>
        <p:spPr bwMode="auto">
          <a:xfrm>
            <a:off x="228600" y="457200"/>
            <a:ext cx="4191000" cy="595313"/>
          </a:xfrm>
          <a:prstGeom prst="rect">
            <a:avLst/>
          </a:prstGeom>
          <a:solidFill>
            <a:srgbClr val="FF99FF"/>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2800" b="1" dirty="0"/>
              <a:t>Young Earth Creationists</a:t>
            </a:r>
          </a:p>
        </p:txBody>
      </p:sp>
      <p:sp>
        <p:nvSpPr>
          <p:cNvPr id="7173" name="Text Box 5"/>
          <p:cNvSpPr txBox="1">
            <a:spLocks noChangeArrowheads="1"/>
          </p:cNvSpPr>
          <p:nvPr/>
        </p:nvSpPr>
        <p:spPr bwMode="auto">
          <a:xfrm>
            <a:off x="4953000" y="457200"/>
            <a:ext cx="3962400" cy="595313"/>
          </a:xfrm>
          <a:prstGeom prst="rect">
            <a:avLst/>
          </a:prstGeom>
          <a:solidFill>
            <a:srgbClr val="FFFF00"/>
          </a:solidFill>
          <a:ln w="76200">
            <a:solidFill>
              <a:schemeClr val="tx1"/>
            </a:solidFill>
            <a:miter lim="800000"/>
            <a:headEnd/>
            <a:tailEnd/>
          </a:ln>
          <a:effectLst>
            <a:outerShdw dist="107763" dir="18900000" algn="ctr" rotWithShape="0">
              <a:schemeClr val="bg2"/>
            </a:outerShdw>
          </a:effectLst>
        </p:spPr>
        <p:txBody>
          <a:bodyPr>
            <a:spAutoFit/>
          </a:bodyPr>
          <a:lstStyle/>
          <a:p>
            <a:pPr>
              <a:spcBef>
                <a:spcPct val="50000"/>
              </a:spcBef>
            </a:pPr>
            <a:r>
              <a:rPr lang="en-US" sz="2800" b="1" dirty="0"/>
              <a:t>Old Earth Creationists</a:t>
            </a:r>
          </a:p>
        </p:txBody>
      </p:sp>
      <p:sp>
        <p:nvSpPr>
          <p:cNvPr id="7174" name="Text Box 6"/>
          <p:cNvSpPr txBox="1">
            <a:spLocks noChangeArrowheads="1"/>
          </p:cNvSpPr>
          <p:nvPr/>
        </p:nvSpPr>
        <p:spPr bwMode="auto">
          <a:xfrm>
            <a:off x="1524000" y="2590800"/>
            <a:ext cx="7086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2800" b="1" dirty="0"/>
          </a:p>
        </p:txBody>
      </p:sp>
      <p:sp>
        <p:nvSpPr>
          <p:cNvPr id="7175" name="Line 7"/>
          <p:cNvSpPr>
            <a:spLocks noChangeShapeType="1"/>
          </p:cNvSpPr>
          <p:nvPr/>
        </p:nvSpPr>
        <p:spPr bwMode="auto">
          <a:xfrm>
            <a:off x="4648200" y="3429000"/>
            <a:ext cx="449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176" name="Line 8"/>
          <p:cNvSpPr>
            <a:spLocks noChangeShapeType="1"/>
          </p:cNvSpPr>
          <p:nvPr/>
        </p:nvSpPr>
        <p:spPr bwMode="auto">
          <a:xfrm flipH="1">
            <a:off x="0" y="3429000"/>
            <a:ext cx="464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177" name="Text Box 9"/>
          <p:cNvSpPr txBox="1">
            <a:spLocks noChangeArrowheads="1"/>
          </p:cNvSpPr>
          <p:nvPr/>
        </p:nvSpPr>
        <p:spPr bwMode="auto">
          <a:xfrm>
            <a:off x="5257800" y="3733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Theistic Evolution</a:t>
            </a:r>
          </a:p>
        </p:txBody>
      </p:sp>
      <p:sp>
        <p:nvSpPr>
          <p:cNvPr id="7178" name="Text Box 10"/>
          <p:cNvSpPr txBox="1">
            <a:spLocks noChangeArrowheads="1"/>
          </p:cNvSpPr>
          <p:nvPr/>
        </p:nvSpPr>
        <p:spPr bwMode="auto">
          <a:xfrm>
            <a:off x="381000" y="3657600"/>
            <a:ext cx="327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Literalists</a:t>
            </a:r>
          </a:p>
        </p:txBody>
      </p:sp>
      <p:sp>
        <p:nvSpPr>
          <p:cNvPr id="7179" name="Text Box 11"/>
          <p:cNvSpPr txBox="1">
            <a:spLocks noChangeArrowheads="1"/>
          </p:cNvSpPr>
          <p:nvPr/>
        </p:nvSpPr>
        <p:spPr bwMode="auto">
          <a:xfrm>
            <a:off x="457200" y="11430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Semi-Literal</a:t>
            </a:r>
          </a:p>
        </p:txBody>
      </p:sp>
      <p:sp>
        <p:nvSpPr>
          <p:cNvPr id="7180" name="Text Box 12"/>
          <p:cNvSpPr txBox="1">
            <a:spLocks noChangeArrowheads="1"/>
          </p:cNvSpPr>
          <p:nvPr/>
        </p:nvSpPr>
        <p:spPr bwMode="auto">
          <a:xfrm>
            <a:off x="5105400" y="1143000"/>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Progressive Creationism</a:t>
            </a:r>
          </a:p>
        </p:txBody>
      </p:sp>
      <p:sp>
        <p:nvSpPr>
          <p:cNvPr id="7181" name="WordArt 13"/>
          <p:cNvSpPr>
            <a:spLocks noChangeArrowheads="1" noChangeShapeType="1" noTextEdit="1"/>
          </p:cNvSpPr>
          <p:nvPr/>
        </p:nvSpPr>
        <p:spPr bwMode="auto">
          <a:xfrm>
            <a:off x="2438400" y="2438400"/>
            <a:ext cx="3810000" cy="142716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Salvation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7174">
                                            <p:txEl>
                                              <p:pRg st="0" end="0"/>
                                            </p:txEl>
                                          </p:spTgt>
                                        </p:tgtEl>
                                        <p:attrNameLst>
                                          <p:attrName>style.visibility</p:attrName>
                                        </p:attrNameLst>
                                      </p:cBhvr>
                                      <p:to>
                                        <p:strVal val="visible"/>
                                      </p:to>
                                    </p:set>
                                    <p:anim calcmode="lin" valueType="num">
                                      <p:cBhvr additive="base">
                                        <p:cTn id="7" dur="500" fill="hold"/>
                                        <p:tgtEl>
                                          <p:spTgt spid="717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174">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dissolve">
                                      <p:cBhvr>
                                        <p:cTn id="13"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4" grpId="0" build="p"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4648200" cy="6858000"/>
          </a:xfrm>
          <a:prstGeom prst="rect">
            <a:avLst/>
          </a:pr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147" name="Rectangle 3"/>
          <p:cNvSpPr>
            <a:spLocks noChangeArrowheads="1"/>
          </p:cNvSpPr>
          <p:nvPr/>
        </p:nvSpPr>
        <p:spPr bwMode="auto">
          <a:xfrm>
            <a:off x="4648200" y="0"/>
            <a:ext cx="4495800" cy="6858000"/>
          </a:xfrm>
          <a:prstGeom prst="rect">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148" name="Text Box 4"/>
          <p:cNvSpPr txBox="1">
            <a:spLocks noChangeArrowheads="1"/>
          </p:cNvSpPr>
          <p:nvPr/>
        </p:nvSpPr>
        <p:spPr bwMode="auto">
          <a:xfrm>
            <a:off x="304800" y="457200"/>
            <a:ext cx="426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b="1" dirty="0"/>
              <a:t>Young Earth Creationists</a:t>
            </a:r>
          </a:p>
        </p:txBody>
      </p:sp>
      <p:sp>
        <p:nvSpPr>
          <p:cNvPr id="6149" name="Text Box 5"/>
          <p:cNvSpPr txBox="1">
            <a:spLocks noChangeArrowheads="1"/>
          </p:cNvSpPr>
          <p:nvPr/>
        </p:nvSpPr>
        <p:spPr bwMode="auto">
          <a:xfrm>
            <a:off x="4953000" y="457200"/>
            <a:ext cx="3962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b="1" dirty="0"/>
              <a:t>Old Earth Creationists</a:t>
            </a:r>
          </a:p>
        </p:txBody>
      </p:sp>
      <p:sp>
        <p:nvSpPr>
          <p:cNvPr id="6150" name="Text Box 6"/>
          <p:cNvSpPr txBox="1">
            <a:spLocks noChangeArrowheads="1"/>
          </p:cNvSpPr>
          <p:nvPr/>
        </p:nvSpPr>
        <p:spPr bwMode="auto">
          <a:xfrm>
            <a:off x="1447800" y="3657600"/>
            <a:ext cx="6324600" cy="1920875"/>
          </a:xfrm>
          <a:prstGeom prst="rect">
            <a:avLst/>
          </a:prstGeom>
          <a:solidFill>
            <a:srgbClr val="FFFF00"/>
          </a:solidFill>
          <a:ln>
            <a:noFill/>
          </a:ln>
          <a:effectLst>
            <a:outerShdw dist="107763" dir="189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sz="4000" b="1" dirty="0"/>
              <a:t>Acts 16:31 “Believe on the literal 6 day creation and thou shalt be saved”</a:t>
            </a:r>
          </a:p>
        </p:txBody>
      </p:sp>
      <p:sp>
        <p:nvSpPr>
          <p:cNvPr id="6151" name="Text Box 7"/>
          <p:cNvSpPr txBox="1">
            <a:spLocks noChangeArrowheads="1"/>
          </p:cNvSpPr>
          <p:nvPr/>
        </p:nvSpPr>
        <p:spPr bwMode="auto">
          <a:xfrm>
            <a:off x="2133600" y="5787390"/>
            <a:ext cx="5029200" cy="707886"/>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4000" b="1" dirty="0"/>
              <a:t>Lord Jesus Christ</a:t>
            </a:r>
          </a:p>
        </p:txBody>
      </p:sp>
      <p:sp>
        <p:nvSpPr>
          <p:cNvPr id="6152" name="WordArt 8"/>
          <p:cNvSpPr>
            <a:spLocks noChangeArrowheads="1" noChangeShapeType="1" noTextEdit="1"/>
          </p:cNvSpPr>
          <p:nvPr/>
        </p:nvSpPr>
        <p:spPr bwMode="auto">
          <a:xfrm>
            <a:off x="304800" y="914400"/>
            <a:ext cx="8534400" cy="2571750"/>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Can Old Earth Creationists be Christians?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51"/>
                                        </p:tgtEl>
                                        <p:attrNameLst>
                                          <p:attrName>style.visibility</p:attrName>
                                        </p:attrNameLst>
                                      </p:cBhvr>
                                      <p:to>
                                        <p:strVal val="visible"/>
                                      </p:to>
                                    </p:set>
                                    <p:animEffect transition="in" filter="wipe(left)">
                                      <p:cBhvr>
                                        <p:cTn id="7"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animBg="1"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0" y="0"/>
            <a:ext cx="9144000" cy="358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0963" name="Rectangle 3"/>
          <p:cNvSpPr>
            <a:spLocks noChangeArrowheads="1"/>
          </p:cNvSpPr>
          <p:nvPr/>
        </p:nvSpPr>
        <p:spPr bwMode="auto">
          <a:xfrm>
            <a:off x="0" y="3581400"/>
            <a:ext cx="9144000" cy="3276600"/>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0964" name="WordArt 4"/>
          <p:cNvSpPr>
            <a:spLocks noChangeArrowheads="1" noChangeShapeType="1" noTextEdit="1"/>
          </p:cNvSpPr>
          <p:nvPr/>
        </p:nvSpPr>
        <p:spPr bwMode="auto">
          <a:xfrm>
            <a:off x="1219200" y="228600"/>
            <a:ext cx="2971800" cy="876300"/>
          </a:xfrm>
          <a:prstGeom prst="rect">
            <a:avLst/>
          </a:prstGeom>
        </p:spPr>
        <p:txBody>
          <a:bodyPr wrap="none" fromWordArt="1">
            <a:prstTxWarp prst="textPlain">
              <a:avLst>
                <a:gd name="adj" fmla="val 50000"/>
              </a:avLst>
            </a:prstTxWarp>
          </a:bodyPr>
          <a:lstStyle/>
          <a:p>
            <a:pPr algn="ctr"/>
            <a:r>
              <a:rPr lang="en-US" sz="3600" kern="10" dirty="0">
                <a:ln w="19050">
                  <a:solidFill>
                    <a:srgbClr val="99CCFF"/>
                  </a:solidFill>
                  <a:round/>
                  <a:headEnd/>
                  <a:tailEnd/>
                </a:ln>
                <a:solidFill>
                  <a:srgbClr val="0066CC"/>
                </a:solidFill>
                <a:effectLst>
                  <a:outerShdw dist="35921" dir="2700000" algn="ctr" rotWithShape="0">
                    <a:srgbClr val="990000"/>
                  </a:outerShdw>
                </a:effectLst>
                <a:latin typeface="Impact"/>
              </a:rPr>
              <a:t>Genesis</a:t>
            </a:r>
          </a:p>
        </p:txBody>
      </p:sp>
      <p:sp>
        <p:nvSpPr>
          <p:cNvPr id="40965" name="WordArt 5"/>
          <p:cNvSpPr>
            <a:spLocks noChangeArrowheads="1" noChangeShapeType="1" noTextEdit="1"/>
          </p:cNvSpPr>
          <p:nvPr/>
        </p:nvSpPr>
        <p:spPr bwMode="auto">
          <a:xfrm>
            <a:off x="2133600" y="1676400"/>
            <a:ext cx="3200400" cy="1285875"/>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Who</a:t>
            </a:r>
          </a:p>
        </p:txBody>
      </p:sp>
      <p:sp>
        <p:nvSpPr>
          <p:cNvPr id="40966" name="WordArt 6"/>
          <p:cNvSpPr>
            <a:spLocks noChangeArrowheads="1" noChangeShapeType="1" noTextEdit="1"/>
          </p:cNvSpPr>
          <p:nvPr/>
        </p:nvSpPr>
        <p:spPr bwMode="auto">
          <a:xfrm>
            <a:off x="1295400" y="3733800"/>
            <a:ext cx="2895600" cy="800100"/>
          </a:xfrm>
          <a:prstGeom prst="rect">
            <a:avLst/>
          </a:prstGeom>
        </p:spPr>
        <p:txBody>
          <a:bodyPr wrap="none" fromWordArt="1">
            <a:prstTxWarp prst="textPlain">
              <a:avLst>
                <a:gd name="adj" fmla="val 50000"/>
              </a:avLst>
            </a:prstTxWarp>
          </a:bodyPr>
          <a:lstStyle/>
          <a:p>
            <a:pPr algn="ctr"/>
            <a:r>
              <a:rPr lang="en-US" sz="3600" kern="10" dirty="0">
                <a:ln w="19050">
                  <a:solidFill>
                    <a:srgbClr val="99CCFF"/>
                  </a:solidFill>
                  <a:round/>
                  <a:headEnd/>
                  <a:tailEnd/>
                </a:ln>
                <a:solidFill>
                  <a:srgbClr val="0066CC"/>
                </a:solidFill>
                <a:effectLst>
                  <a:outerShdw dist="35921" dir="2700000" algn="ctr" rotWithShape="0">
                    <a:srgbClr val="990000"/>
                  </a:outerShdw>
                </a:effectLst>
                <a:latin typeface="Impact"/>
              </a:rPr>
              <a:t>Science</a:t>
            </a:r>
          </a:p>
        </p:txBody>
      </p:sp>
      <p:sp>
        <p:nvSpPr>
          <p:cNvPr id="40967" name="WordArt 7"/>
          <p:cNvSpPr>
            <a:spLocks noChangeArrowheads="1" noChangeShapeType="1" noTextEdit="1"/>
          </p:cNvSpPr>
          <p:nvPr/>
        </p:nvSpPr>
        <p:spPr bwMode="auto">
          <a:xfrm>
            <a:off x="2514600" y="5029200"/>
            <a:ext cx="2667000" cy="12557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How</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362200" y="685800"/>
            <a:ext cx="426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dirty="0"/>
              <a:t>Galileo</a:t>
            </a:r>
          </a:p>
        </p:txBody>
      </p:sp>
      <p:sp>
        <p:nvSpPr>
          <p:cNvPr id="41987" name="Text Box 3"/>
          <p:cNvSpPr txBox="1">
            <a:spLocks noChangeArrowheads="1"/>
          </p:cNvSpPr>
          <p:nvPr/>
        </p:nvSpPr>
        <p:spPr bwMode="auto">
          <a:xfrm>
            <a:off x="914400" y="2209800"/>
            <a:ext cx="48006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600" b="1" dirty="0"/>
              <a:t>“The Bible tells us how to go to Heaven, not how the heavens go.”</a:t>
            </a:r>
          </a:p>
        </p:txBody>
      </p:sp>
      <p:pic>
        <p:nvPicPr>
          <p:cNvPr id="41988" name="Picture 4" descr="C:\Documents and Settings\Owner\My Documents\My Webs\Bibleandscience\My Webs2\astronom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124200"/>
            <a:ext cx="2330450" cy="29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3010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74200" y="228600"/>
            <a:ext cx="479560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Key resources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09600" y="1295400"/>
            <a:ext cx="5791200" cy="5355312"/>
          </a:xfrm>
          <a:prstGeom prst="rect">
            <a:avLst/>
          </a:prstGeom>
          <a:noFill/>
        </p:spPr>
        <p:txBody>
          <a:bodyPr wrap="square" rtlCol="0">
            <a:spAutoFit/>
          </a:bodyPr>
          <a:lstStyle/>
          <a:p>
            <a:r>
              <a:rPr lang="en-US" dirty="0" smtClean="0"/>
              <a:t>The Creationists by Ronald Numbers, 2006 expanded edition. This is the definitive book on the history of creationism. </a:t>
            </a:r>
          </a:p>
          <a:p>
            <a:endParaRPr lang="en-US" dirty="0"/>
          </a:p>
          <a:p>
            <a:r>
              <a:rPr lang="en-US" dirty="0" smtClean="0"/>
              <a:t>When Science Meets Religion by Ian G. Barbour, 2000.</a:t>
            </a:r>
          </a:p>
          <a:p>
            <a:r>
              <a:rPr lang="en-US" dirty="0" smtClean="0"/>
              <a:t>4 simple views of Science &amp; Religion. </a:t>
            </a:r>
          </a:p>
          <a:p>
            <a:endParaRPr lang="en-US" dirty="0"/>
          </a:p>
          <a:p>
            <a:r>
              <a:rPr lang="en-US" dirty="0" smtClean="0"/>
              <a:t>Science &amp; Religion: A Historical Introduction edited by Gary Ferngren, 2002. A good introduction.</a:t>
            </a:r>
          </a:p>
          <a:p>
            <a:endParaRPr lang="en-US" dirty="0"/>
          </a:p>
          <a:p>
            <a:r>
              <a:rPr lang="en-US" dirty="0" smtClean="0"/>
              <a:t>Science &amp; Religion: A New Introduction by Alister McGrath, 2</a:t>
            </a:r>
            <a:r>
              <a:rPr lang="en-US" baseline="30000" dirty="0" smtClean="0"/>
              <a:t>nd</a:t>
            </a:r>
            <a:r>
              <a:rPr lang="en-US" dirty="0" smtClean="0"/>
              <a:t> edition 2010. A good introduction.</a:t>
            </a:r>
          </a:p>
          <a:p>
            <a:endParaRPr lang="en-US" dirty="0" smtClean="0"/>
          </a:p>
          <a:p>
            <a:r>
              <a:rPr lang="en-US" dirty="0" smtClean="0"/>
              <a:t>When Science &amp; Christianity Meet edited by Linberg and Ronald Numbers, 2003. A good Introduction. </a:t>
            </a:r>
            <a:endParaRPr lang="en-US" dirty="0"/>
          </a:p>
          <a:p>
            <a:endParaRPr lang="en-US" dirty="0" smtClean="0"/>
          </a:p>
          <a:p>
            <a:r>
              <a:rPr lang="en-US" dirty="0" smtClean="0"/>
              <a:t>Galileo Goes to Jail and Other Myths about Science and Religion edited by Ronald Numbers, 2009. Very interesting book about the myths of science and religion.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1447800"/>
            <a:ext cx="1905000" cy="2863893"/>
          </a:xfrm>
          <a:prstGeom prst="rect">
            <a:avLst/>
          </a:prstGeom>
        </p:spPr>
      </p:pic>
    </p:spTree>
    <p:extLst>
      <p:ext uri="{BB962C8B-B14F-4D97-AF65-F5344CB8AC3E}">
        <p14:creationId xmlns:p14="http://schemas.microsoft.com/office/powerpoint/2010/main" val="15614635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ea typeface="+mj-ea"/>
              </a:rPr>
              <a:t>Resources</a:t>
            </a:r>
            <a:endParaRPr lang="en-US" dirty="0">
              <a:ea typeface="+mj-ea"/>
            </a:endParaRPr>
          </a:p>
        </p:txBody>
      </p:sp>
      <p:sp>
        <p:nvSpPr>
          <p:cNvPr id="32771" name="Content Placeholder 2"/>
          <p:cNvSpPr>
            <a:spLocks noGrp="1"/>
          </p:cNvSpPr>
          <p:nvPr>
            <p:ph idx="1"/>
          </p:nvPr>
        </p:nvSpPr>
        <p:spPr/>
        <p:txBody>
          <a:bodyPr/>
          <a:lstStyle/>
          <a:p>
            <a:pPr eaLnBrk="1" hangingPunct="1">
              <a:lnSpc>
                <a:spcPct val="80000"/>
              </a:lnSpc>
            </a:pPr>
            <a:r>
              <a:rPr lang="en-US" sz="1900" u="sng" dirty="0" smtClean="0">
                <a:hlinkClick r:id="rId2"/>
              </a:rPr>
              <a:t>http://www.aboutpaducah.com/directory/celebrities/354.html</a:t>
            </a:r>
            <a:endParaRPr lang="en-US" sz="1900" dirty="0" smtClean="0"/>
          </a:p>
          <a:p>
            <a:pPr eaLnBrk="1" hangingPunct="1">
              <a:lnSpc>
                <a:spcPct val="80000"/>
              </a:lnSpc>
            </a:pPr>
            <a:r>
              <a:rPr lang="en-US" sz="1900" dirty="0" smtClean="0"/>
              <a:t> </a:t>
            </a:r>
          </a:p>
          <a:p>
            <a:pPr eaLnBrk="1" hangingPunct="1">
              <a:lnSpc>
                <a:spcPct val="80000"/>
              </a:lnSpc>
            </a:pPr>
            <a:r>
              <a:rPr lang="en-US" sz="1900" u="sng" dirty="0" smtClean="0">
                <a:hlinkClick r:id="rId3"/>
              </a:rPr>
              <a:t>http://www.biographyplus.com/john_t_scopes.htm</a:t>
            </a:r>
            <a:endParaRPr lang="en-US" sz="1900" dirty="0" smtClean="0"/>
          </a:p>
          <a:p>
            <a:pPr eaLnBrk="1" hangingPunct="1">
              <a:lnSpc>
                <a:spcPct val="80000"/>
              </a:lnSpc>
            </a:pPr>
            <a:r>
              <a:rPr lang="en-US" sz="1900" dirty="0" smtClean="0"/>
              <a:t> </a:t>
            </a:r>
          </a:p>
          <a:p>
            <a:pPr eaLnBrk="1" hangingPunct="1">
              <a:lnSpc>
                <a:spcPct val="80000"/>
              </a:lnSpc>
            </a:pPr>
            <a:r>
              <a:rPr lang="en-US" sz="1900" u="sng" dirty="0" smtClean="0">
                <a:hlinkClick r:id="rId4"/>
              </a:rPr>
              <a:t>http://law2.umkc.edu/faculty/projects/ftrials/scopes/Sco_sco.htm</a:t>
            </a:r>
            <a:endParaRPr lang="en-US" sz="1900" dirty="0" smtClean="0"/>
          </a:p>
          <a:p>
            <a:pPr eaLnBrk="1" hangingPunct="1">
              <a:lnSpc>
                <a:spcPct val="80000"/>
              </a:lnSpc>
            </a:pPr>
            <a:r>
              <a:rPr lang="en-US" sz="1900" dirty="0" smtClean="0"/>
              <a:t> </a:t>
            </a:r>
          </a:p>
          <a:p>
            <a:pPr eaLnBrk="1" hangingPunct="1">
              <a:lnSpc>
                <a:spcPct val="80000"/>
              </a:lnSpc>
            </a:pPr>
            <a:r>
              <a:rPr lang="en-US" sz="1900" u="sng" dirty="0" smtClean="0">
                <a:hlinkClick r:id="rId5"/>
              </a:rPr>
              <a:t>http://www.pbs.org/wgbh/amex/monkeytrial/peopleevents/p_scopes.html</a:t>
            </a:r>
            <a:endParaRPr lang="en-US" sz="1900" dirty="0" smtClean="0"/>
          </a:p>
          <a:p>
            <a:pPr eaLnBrk="1" hangingPunct="1">
              <a:lnSpc>
                <a:spcPct val="80000"/>
              </a:lnSpc>
            </a:pPr>
            <a:r>
              <a:rPr lang="en-US" sz="1900" dirty="0" smtClean="0"/>
              <a:t> </a:t>
            </a:r>
          </a:p>
          <a:p>
            <a:pPr eaLnBrk="1" hangingPunct="1">
              <a:lnSpc>
                <a:spcPct val="80000"/>
              </a:lnSpc>
            </a:pPr>
            <a:r>
              <a:rPr lang="en-US" sz="1900" u="sng" dirty="0" smtClean="0">
                <a:hlinkClick r:id="rId6"/>
              </a:rPr>
              <a:t>http://en.wikipedia.org/wiki/John_T._Scopes</a:t>
            </a:r>
            <a:endParaRPr lang="en-US" sz="1900" dirty="0" smtClean="0"/>
          </a:p>
          <a:p>
            <a:pPr eaLnBrk="1" hangingPunct="1">
              <a:lnSpc>
                <a:spcPct val="80000"/>
              </a:lnSpc>
            </a:pPr>
            <a:r>
              <a:rPr lang="en-US" sz="1900" dirty="0" smtClean="0"/>
              <a:t> </a:t>
            </a:r>
          </a:p>
          <a:p>
            <a:pPr eaLnBrk="1" hangingPunct="1">
              <a:lnSpc>
                <a:spcPct val="80000"/>
              </a:lnSpc>
            </a:pPr>
            <a:r>
              <a:rPr lang="en-US" sz="1900" u="sng" dirty="0" smtClean="0">
                <a:hlinkClick r:id="rId7"/>
              </a:rPr>
              <a:t>http://www.npr.org/templates/story/story.php?storyId=4723956</a:t>
            </a:r>
            <a:endParaRPr lang="en-US" sz="1900" dirty="0" smtClean="0"/>
          </a:p>
          <a:p>
            <a:pPr eaLnBrk="1" hangingPunct="1">
              <a:lnSpc>
                <a:spcPct val="80000"/>
              </a:lnSpc>
            </a:pPr>
            <a:r>
              <a:rPr lang="en-US" sz="1900" dirty="0" smtClean="0"/>
              <a:t> </a:t>
            </a:r>
          </a:p>
          <a:p>
            <a:pPr eaLnBrk="1" hangingPunct="1">
              <a:lnSpc>
                <a:spcPct val="80000"/>
              </a:lnSpc>
            </a:pPr>
            <a:r>
              <a:rPr lang="en-US" sz="1900" u="sng" dirty="0" smtClean="0">
                <a:hlinkClick r:id="rId8"/>
              </a:rPr>
              <a:t>http://law2.umkc.edu/faculty/projects/ftrials/scopes/evolut.htm</a:t>
            </a:r>
            <a:endParaRPr lang="en-US" sz="1900" dirty="0" smtClean="0"/>
          </a:p>
          <a:p>
            <a:pPr eaLnBrk="1" hangingPunct="1">
              <a:lnSpc>
                <a:spcPct val="80000"/>
              </a:lnSpc>
            </a:pPr>
            <a:r>
              <a:rPr lang="en-US" sz="1900" dirty="0" smtClean="0"/>
              <a:t> </a:t>
            </a:r>
          </a:p>
          <a:p>
            <a:pPr eaLnBrk="1" hangingPunct="1">
              <a:lnSpc>
                <a:spcPct val="80000"/>
              </a:lnSpc>
            </a:pPr>
            <a:r>
              <a:rPr lang="en-US" sz="1900" u="sng" dirty="0" smtClean="0">
                <a:hlinkClick r:id="rId9"/>
              </a:rPr>
              <a:t>http://en.wikipedia.org/wiki/Scopes_Trial</a:t>
            </a:r>
            <a:endParaRPr lang="en-US" sz="1900" dirty="0" smtClean="0"/>
          </a:p>
          <a:p>
            <a:pPr eaLnBrk="1" hangingPunct="1">
              <a:lnSpc>
                <a:spcPct val="80000"/>
              </a:lnSpc>
              <a:buFont typeface="Arial" pitchFamily="34" charset="0"/>
              <a:buNone/>
            </a:pPr>
            <a:endParaRPr lang="en-US" sz="1900" dirty="0" smtClean="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0&quot;/&gt;&lt;/object&gt;&lt;object type=&quot;3&quot; unique_id=&quot;10007&quot;&gt;&lt;property id=&quot;20148&quot; value=&quot;5&quot;/&gt;&lt;property id=&quot;20300&quot; value=&quot;Slide 4&quot;/&gt;&lt;property id=&quot;20307&quot; value=&quot;261&quot;/&gt;&lt;/object&gt;&lt;object type=&quot;3&quot; unique_id=&quot;10008&quot;&gt;&lt;property id=&quot;20148&quot; value=&quot;5&quot;/&gt;&lt;property id=&quot;20300&quot; value=&quot;Slide 5&quot;/&gt;&lt;property id=&quot;20307&quot; value=&quot;262&quot;/&gt;&lt;/object&gt;&lt;object type=&quot;3&quot; unique_id=&quot;10009&quot;&gt;&lt;property id=&quot;20148&quot; value=&quot;5&quot;/&gt;&lt;property id=&quot;20300&quot; value=&quot;Slide 6&quot;/&gt;&lt;property id=&quot;20307&quot; value=&quot;263&quot;/&gt;&lt;/object&gt;&lt;object type=&quot;3&quot; unique_id=&quot;10010&quot;&gt;&lt;property id=&quot;20148&quot; value=&quot;5&quot;/&gt;&lt;property id=&quot;20300&quot; value=&quot;Slide 7&quot;/&gt;&lt;property id=&quot;20307&quot; value=&quot;269&quot;/&gt;&lt;/object&gt;&lt;object type=&quot;3&quot; unique_id=&quot;10011&quot;&gt;&lt;property id=&quot;20148&quot; value=&quot;5&quot;/&gt;&lt;property id=&quot;20300&quot; value=&quot;Slide 8&quot;/&gt;&lt;property id=&quot;20307&quot; value=&quot;270&quot;/&gt;&lt;/object&gt;&lt;object type=&quot;3&quot; unique_id=&quot;10012&quot;&gt;&lt;property id=&quot;20148&quot; value=&quot;5&quot;/&gt;&lt;property id=&quot;20300&quot; value=&quot;Slide 9&quot;/&gt;&lt;property id=&quot;20307&quot; value=&quot;332&quot;/&gt;&lt;/object&gt;&lt;object type=&quot;3&quot; unique_id=&quot;10013&quot;&gt;&lt;property id=&quot;20148&quot; value=&quot;5&quot;/&gt;&lt;property id=&quot;20300&quot; value=&quot;Slide 10&quot;/&gt;&lt;property id=&quot;20307&quot; value=&quot;333&quot;/&gt;&lt;/object&gt;&lt;object type=&quot;3&quot; unique_id=&quot;10014&quot;&gt;&lt;property id=&quot;20148&quot; value=&quot;5&quot;/&gt;&lt;property id=&quot;20300&quot; value=&quot;Slide 11&quot;/&gt;&lt;property id=&quot;20307&quot; value=&quot;334&quot;/&gt;&lt;/object&gt;&lt;object type=&quot;3&quot; unique_id=&quot;10015&quot;&gt;&lt;property id=&quot;20148&quot; value=&quot;5&quot;/&gt;&lt;property id=&quot;20300&quot; value=&quot;Slide 12&quot;/&gt;&lt;property id=&quot;20307&quot; value=&quot;335&quot;/&gt;&lt;/object&gt;&lt;object type=&quot;3&quot; unique_id=&quot;10016&quot;&gt;&lt;property id=&quot;20148&quot; value=&quot;5&quot;/&gt;&lt;property id=&quot;20300&quot; value=&quot;Slide 13&quot;/&gt;&lt;property id=&quot;20307&quot; value=&quot;337&quot;/&gt;&lt;/object&gt;&lt;object type=&quot;3&quot; unique_id=&quot;10017&quot;&gt;&lt;property id=&quot;20148&quot; value=&quot;5&quot;/&gt;&lt;property id=&quot;20300&quot; value=&quot;Slide 14&quot;/&gt;&lt;property id=&quot;20307&quot; value=&quot;336&quot;/&gt;&lt;/object&gt;&lt;object type=&quot;3&quot; unique_id=&quot;10018&quot;&gt;&lt;property id=&quot;20148&quot; value=&quot;5&quot;/&gt;&lt;property id=&quot;20300&quot; value=&quot;Slide 15&quot;/&gt;&lt;property id=&quot;20307&quot; value=&quot;259&quot;/&gt;&lt;/object&gt;&lt;object type=&quot;3&quot; unique_id=&quot;10019&quot;&gt;&lt;property id=&quot;20148&quot; value=&quot;5&quot;/&gt;&lt;property id=&quot;20300&quot; value=&quot;Slide 16&quot;/&gt;&lt;property id=&quot;20307&quot; value=&quot;264&quot;/&gt;&lt;/object&gt;&lt;object type=&quot;3&quot; unique_id=&quot;10020&quot;&gt;&lt;property id=&quot;20148&quot; value=&quot;5&quot;/&gt;&lt;property id=&quot;20300&quot; value=&quot;Slide 17&quot;/&gt;&lt;property id=&quot;20307&quot; value=&quot;325&quot;/&gt;&lt;/object&gt;&lt;object type=&quot;3&quot; unique_id=&quot;10021&quot;&gt;&lt;property id=&quot;20148&quot; value=&quot;5&quot;/&gt;&lt;property id=&quot;20300&quot; value=&quot;Slide 18&quot;/&gt;&lt;property id=&quot;20307&quot; value=&quot;326&quot;/&gt;&lt;/object&gt;&lt;object type=&quot;3&quot; unique_id=&quot;10022&quot;&gt;&lt;property id=&quot;20148&quot; value=&quot;5&quot;/&gt;&lt;property id=&quot;20300&quot; value=&quot;Slide 19&quot;/&gt;&lt;property id=&quot;20307&quot; value=&quot;327&quot;/&gt;&lt;/object&gt;&lt;object type=&quot;3&quot; unique_id=&quot;10023&quot;&gt;&lt;property id=&quot;20148&quot; value=&quot;5&quot;/&gt;&lt;property id=&quot;20300&quot; value=&quot;Slide 20&quot;/&gt;&lt;property id=&quot;20307&quot; value=&quot;328&quot;/&gt;&lt;/object&gt;&lt;object type=&quot;3&quot; unique_id=&quot;10024&quot;&gt;&lt;property id=&quot;20148&quot; value=&quot;5&quot;/&gt;&lt;property id=&quot;20300&quot; value=&quot;Slide 21&quot;/&gt;&lt;property id=&quot;20307&quot; value=&quot;329&quot;/&gt;&lt;/object&gt;&lt;object type=&quot;3&quot; unique_id=&quot;10025&quot;&gt;&lt;property id=&quot;20148&quot; value=&quot;5&quot;/&gt;&lt;property id=&quot;20300&quot; value=&quot;Slide 22&quot;/&gt;&lt;property id=&quot;20307&quot; value=&quot;330&quot;/&gt;&lt;/object&gt;&lt;object type=&quot;3&quot; unique_id=&quot;10026&quot;&gt;&lt;property id=&quot;20148&quot; value=&quot;5&quot;/&gt;&lt;property id=&quot;20300&quot; value=&quot;Slide 23&quot;/&gt;&lt;property id=&quot;20307&quot; value=&quot;331&quot;/&gt;&lt;/object&gt;&lt;object type=&quot;3&quot; unique_id=&quot;10027&quot;&gt;&lt;property id=&quot;20148&quot; value=&quot;5&quot;/&gt;&lt;property id=&quot;20300&quot; value=&quot;Slide 24&quot;/&gt;&lt;property id=&quot;20307&quot; value=&quot;297&quot;/&gt;&lt;/object&gt;&lt;object type=&quot;3&quot; unique_id=&quot;10028&quot;&gt;&lt;property id=&quot;20148&quot; value=&quot;5&quot;/&gt;&lt;property id=&quot;20300&quot; value=&quot;Slide 25&quot;/&gt;&lt;property id=&quot;20307&quot; value=&quot;280&quot;/&gt;&lt;/object&gt;&lt;object type=&quot;3&quot; unique_id=&quot;10029&quot;&gt;&lt;property id=&quot;20148&quot; value=&quot;5&quot;/&gt;&lt;property id=&quot;20300&quot; value=&quot;Slide 26&quot;/&gt;&lt;property id=&quot;20307&quot; value=&quot;281&quot;/&gt;&lt;/object&gt;&lt;object type=&quot;3&quot; unique_id=&quot;10030&quot;&gt;&lt;property id=&quot;20148&quot; value=&quot;5&quot;/&gt;&lt;property id=&quot;20300&quot; value=&quot;Slide 27&quot;/&gt;&lt;property id=&quot;20307&quot; value=&quot;351&quot;/&gt;&lt;/object&gt;&lt;object type=&quot;3&quot; unique_id=&quot;10031&quot;&gt;&lt;property id=&quot;20148&quot; value=&quot;5&quot;/&gt;&lt;property id=&quot;20300&quot; value=&quot;Slide 28&quot;/&gt;&lt;property id=&quot;20307&quot; value=&quot;338&quot;/&gt;&lt;/object&gt;&lt;object type=&quot;3&quot; unique_id=&quot;10032&quot;&gt;&lt;property id=&quot;20148&quot; value=&quot;5&quot;/&gt;&lt;property id=&quot;20300&quot; value=&quot;Slide 29&quot;/&gt;&lt;property id=&quot;20307&quot; value=&quot;271&quot;/&gt;&lt;/object&gt;&lt;object type=&quot;3&quot; unique_id=&quot;10033&quot;&gt;&lt;property id=&quot;20148&quot; value=&quot;5&quot;/&gt;&lt;property id=&quot;20300&quot; value=&quot;Slide 30&quot;/&gt;&lt;property id=&quot;20307&quot; value=&quot;339&quot;/&gt;&lt;/object&gt;&lt;object type=&quot;3&quot; unique_id=&quot;10034&quot;&gt;&lt;property id=&quot;20148&quot; value=&quot;5&quot;/&gt;&lt;property id=&quot;20300&quot; value=&quot;Slide 31&quot;/&gt;&lt;property id=&quot;20307&quot; value=&quot;342&quot;/&gt;&lt;/object&gt;&lt;object type=&quot;3&quot; unique_id=&quot;10035&quot;&gt;&lt;property id=&quot;20148&quot; value=&quot;5&quot;/&gt;&lt;property id=&quot;20300&quot; value=&quot;Slide 32&quot;/&gt;&lt;property id=&quot;20307&quot; value=&quot;340&quot;/&gt;&lt;/object&gt;&lt;object type=&quot;3&quot; unique_id=&quot;10036&quot;&gt;&lt;property id=&quot;20148&quot; value=&quot;5&quot;/&gt;&lt;property id=&quot;20300&quot; value=&quot;Slide 33&quot;/&gt;&lt;property id=&quot;20307&quot; value=&quot;343&quot;/&gt;&lt;/object&gt;&lt;object type=&quot;3&quot; unique_id=&quot;10037&quot;&gt;&lt;property id=&quot;20148&quot; value=&quot;5&quot;/&gt;&lt;property id=&quot;20300&quot; value=&quot;Slide 34&quot;/&gt;&lt;property id=&quot;20307&quot; value=&quot;344&quot;/&gt;&lt;/object&gt;&lt;object type=&quot;3&quot; unique_id=&quot;10038&quot;&gt;&lt;property id=&quot;20148&quot; value=&quot;5&quot;/&gt;&lt;property id=&quot;20300&quot; value=&quot;Slide 35&quot;/&gt;&lt;property id=&quot;20307&quot; value=&quot;345&quot;/&gt;&lt;/object&gt;&lt;object type=&quot;3&quot; unique_id=&quot;10039&quot;&gt;&lt;property id=&quot;20148&quot; value=&quot;5&quot;/&gt;&lt;property id=&quot;20300&quot; value=&quot;Slide 36&quot;/&gt;&lt;property id=&quot;20307&quot; value=&quot;346&quot;/&gt;&lt;/object&gt;&lt;object type=&quot;3&quot; unique_id=&quot;10040&quot;&gt;&lt;property id=&quot;20148&quot; value=&quot;5&quot;/&gt;&lt;property id=&quot;20300&quot; value=&quot;Slide 37&quot;/&gt;&lt;property id=&quot;20307&quot; value=&quot;347&quot;/&gt;&lt;/object&gt;&lt;object type=&quot;3&quot; unique_id=&quot;10041&quot;&gt;&lt;property id=&quot;20148&quot; value=&quot;5&quot;/&gt;&lt;property id=&quot;20300&quot; value=&quot;Slide 38&quot;/&gt;&lt;property id=&quot;20307&quot; value=&quot;348&quot;/&gt;&lt;/object&gt;&lt;object type=&quot;3&quot; unique_id=&quot;10042&quot;&gt;&lt;property id=&quot;20148&quot; value=&quot;5&quot;/&gt;&lt;property id=&quot;20300&quot; value=&quot;Slide 39&quot;/&gt;&lt;property id=&quot;20307&quot; value=&quot;361&quot;/&gt;&lt;/object&gt;&lt;object type=&quot;3&quot; unique_id=&quot;10043&quot;&gt;&lt;property id=&quot;20148&quot; value=&quot;5&quot;/&gt;&lt;property id=&quot;20300&quot; value=&quot;Slide 40 - &amp;quot;The Scopes Trial, or Monkey Trial&amp;quot;&quot;/&gt;&lt;property id=&quot;20307&quot; value=&quot;357&quot;/&gt;&lt;/object&gt;&lt;object type=&quot;3&quot; unique_id=&quot;10044&quot;&gt;&lt;property id=&quot;20148&quot; value=&quot;5&quot;/&gt;&lt;property id=&quot;20300&quot; value=&quot;Slide 41 - &amp;quot;John Thomas Scopes&amp;quot;&quot;/&gt;&lt;property id=&quot;20307&quot; value=&quot;354&quot;/&gt;&lt;/object&gt;&lt;object type=&quot;3&quot; unique_id=&quot;10045&quot;&gt;&lt;property id=&quot;20148&quot; value=&quot;5&quot;/&gt;&lt;property id=&quot;20300&quot; value=&quot;Slide 42 - &amp;quot;The Scopes Trial&amp;quot;&quot;/&gt;&lt;property id=&quot;20307&quot; value=&quot;355&quot;/&gt;&lt;/object&gt;&lt;object type=&quot;3&quot; unique_id=&quot;10046&quot;&gt;&lt;property id=&quot;20148&quot; value=&quot;5&quot;/&gt;&lt;property id=&quot;20300&quot; value=&quot;Slide 43 - &amp;quot;The Scopes Trial&amp;quot;&quot;/&gt;&lt;property id=&quot;20307&quot; value=&quot;356&quot;/&gt;&lt;/object&gt;&lt;object type=&quot;3&quot; unique_id=&quot;10047&quot;&gt;&lt;property id=&quot;20148&quot; value=&quot;5&quot;/&gt;&lt;property id=&quot;20300&quot; value=&quot;Slide 44 - &amp;quot;The Trial – Interpretation of the Bible&amp;quot;&quot;/&gt;&lt;property id=&quot;20307&quot; value=&quot;358&quot;/&gt;&lt;/object&gt;&lt;object type=&quot;3&quot; unique_id=&quot;10048&quot;&gt;&lt;property id=&quot;20148&quot; value=&quot;5&quot;/&gt;&lt;property id=&quot;20300&quot; value=&quot;Slide 45 - &amp;quot;The Ruling&amp;quot;&quot;/&gt;&lt;property id=&quot;20307&quot; value=&quot;359&quot;/&gt;&lt;/object&gt;&lt;object type=&quot;3&quot; unique_id=&quot;10049&quot;&gt;&lt;property id=&quot;20148&quot; value=&quot;5&quot;/&gt;&lt;property id=&quot;20300&quot; value=&quot;Slide 46 - &amp;quot;After the Trial &amp;quot;&quot;/&gt;&lt;property id=&quot;20307&quot; value=&quot;360&quot;/&gt;&lt;/object&gt;&lt;object type=&quot;3&quot; unique_id=&quot;10050&quot;&gt;&lt;property id=&quot;20148&quot; value=&quot;5&quot;/&gt;&lt;property id=&quot;20300&quot; value=&quot;Slide 47&quot;/&gt;&lt;property id=&quot;20307&quot; value=&quot;352&quot;/&gt;&lt;/object&gt;&lt;object type=&quot;3&quot; unique_id=&quot;10051&quot;&gt;&lt;property id=&quot;20148&quot; value=&quot;5&quot;/&gt;&lt;property id=&quot;20300&quot; value=&quot;Slide 48&quot;/&gt;&lt;property id=&quot;20307&quot; value=&quot;362&quot;/&gt;&lt;/object&gt;&lt;object type=&quot;3&quot; unique_id=&quot;10052&quot;&gt;&lt;property id=&quot;20148&quot; value=&quot;5&quot;/&gt;&lt;property id=&quot;20300&quot; value=&quot;Slide 49&quot;/&gt;&lt;property id=&quot;20307&quot; value=&quot;363&quot;/&gt;&lt;/object&gt;&lt;object type=&quot;3&quot; unique_id=&quot;10053&quot;&gt;&lt;property id=&quot;20148&quot; value=&quot;5&quot;/&gt;&lt;property id=&quot;20300&quot; value=&quot;Slide 50&quot;/&gt;&lt;property id=&quot;20307&quot; value=&quot;364&quot;/&gt;&lt;/object&gt;&lt;object type=&quot;3&quot; unique_id=&quot;10054&quot;&gt;&lt;property id=&quot;20148&quot; value=&quot;5&quot;/&gt;&lt;property id=&quot;20300&quot; value=&quot;Slide 51&quot;/&gt;&lt;property id=&quot;20307&quot; value=&quot;365&quot;/&gt;&lt;/object&gt;&lt;object type=&quot;3&quot; unique_id=&quot;10055&quot;&gt;&lt;property id=&quot;20148&quot; value=&quot;5&quot;/&gt;&lt;property id=&quot;20300&quot; value=&quot;Slide 52&quot;/&gt;&lt;property id=&quot;20307&quot; value=&quot;366&quot;/&gt;&lt;/object&gt;&lt;object type=&quot;3&quot; unique_id=&quot;10056&quot;&gt;&lt;property id=&quot;20148&quot; value=&quot;5&quot;/&gt;&lt;property id=&quot;20300&quot; value=&quot;Slide 53&quot;/&gt;&lt;property id=&quot;20307&quot; value=&quot;367&quot;/&gt;&lt;/object&gt;&lt;object type=&quot;3&quot; unique_id=&quot;10057&quot;&gt;&lt;property id=&quot;20148&quot; value=&quot;5&quot;/&gt;&lt;property id=&quot;20300&quot; value=&quot;Slide 54&quot;/&gt;&lt;property id=&quot;20307&quot; value=&quot;300&quot;/&gt;&lt;/object&gt;&lt;object type=&quot;3&quot; unique_id=&quot;10058&quot;&gt;&lt;property id=&quot;20148&quot; value=&quot;5&quot;/&gt;&lt;property id=&quot;20300&quot; value=&quot;Slide 55&quot;/&gt;&lt;property id=&quot;20307&quot; value=&quot;287&quot;/&gt;&lt;/object&gt;&lt;object type=&quot;3&quot; unique_id=&quot;10059&quot;&gt;&lt;property id=&quot;20148&quot; value=&quot;5&quot;/&gt;&lt;property id=&quot;20300&quot; value=&quot;Slide 56&quot;/&gt;&lt;property id=&quot;20307&quot; value=&quot;305&quot;/&gt;&lt;/object&gt;&lt;object type=&quot;3&quot; unique_id=&quot;10060&quot;&gt;&lt;property id=&quot;20148&quot; value=&quot;5&quot;/&gt;&lt;property id=&quot;20300&quot; value=&quot;Slide 57&quot;/&gt;&lt;property id=&quot;20307&quot; value=&quot;301&quot;/&gt;&lt;/object&gt;&lt;object type=&quot;3&quot; unique_id=&quot;10061&quot;&gt;&lt;property id=&quot;20148&quot; value=&quot;5&quot;/&gt;&lt;property id=&quot;20300&quot; value=&quot;Slide 58&quot;/&gt;&lt;property id=&quot;20307&quot; value=&quot;307&quot;/&gt;&lt;/object&gt;&lt;object type=&quot;3&quot; unique_id=&quot;10062&quot;&gt;&lt;property id=&quot;20148&quot; value=&quot;5&quot;/&gt;&lt;property id=&quot;20300&quot; value=&quot;Slide 59&quot;/&gt;&lt;property id=&quot;20307&quot; value=&quot;290&quot;/&gt;&lt;/object&gt;&lt;object type=&quot;3&quot; unique_id=&quot;10063&quot;&gt;&lt;property id=&quot;20148&quot; value=&quot;5&quot;/&gt;&lt;property id=&quot;20300&quot; value=&quot;Slide 60&quot;/&gt;&lt;property id=&quot;20307&quot; value=&quot;288&quot;/&gt;&lt;/object&gt;&lt;object type=&quot;3&quot; unique_id=&quot;10064&quot;&gt;&lt;property id=&quot;20148&quot; value=&quot;5&quot;/&gt;&lt;property id=&quot;20300&quot; value=&quot;Slide 61&quot;/&gt;&lt;property id=&quot;20307&quot; value=&quot;289&quot;/&gt;&lt;/object&gt;&lt;object type=&quot;3&quot; unique_id=&quot;10065&quot;&gt;&lt;property id=&quot;20148&quot; value=&quot;5&quot;/&gt;&lt;property id=&quot;20300&quot; value=&quot;Slide 62&quot;/&gt;&lt;property id=&quot;20307&quot; value=&quot;306&quot;/&gt;&lt;/object&gt;&lt;object type=&quot;3&quot; unique_id=&quot;10066&quot;&gt;&lt;property id=&quot;20148&quot; value=&quot;5&quot;/&gt;&lt;property id=&quot;20300&quot; value=&quot;Slide 63&quot;/&gt;&lt;property id=&quot;20307&quot; value=&quot;376&quot;/&gt;&lt;/object&gt;&lt;object type=&quot;3&quot; unique_id=&quot;10067&quot;&gt;&lt;property id=&quot;20148&quot; value=&quot;5&quot;/&gt;&lt;property id=&quot;20300&quot; value=&quot;Slide 64 - &amp;quot;School Changes Textbook&amp;quot;&quot;/&gt;&lt;property id=&quot;20307&quot; value=&quot;369&quot;/&gt;&lt;/object&gt;&lt;object type=&quot;3&quot; unique_id=&quot;10068&quot;&gt;&lt;property id=&quot;20148&quot; value=&quot;5&quot;/&gt;&lt;property id=&quot;20300&quot; value=&quot;Slide 65 - &amp;quot;The Suit&amp;quot;&quot;/&gt;&lt;property id=&quot;20307&quot; value=&quot;371&quot;/&gt;&lt;/object&gt;&lt;object type=&quot;3&quot; unique_id=&quot;10069&quot;&gt;&lt;property id=&quot;20148&quot; value=&quot;5&quot;/&gt;&lt;property id=&quot;20300&quot; value=&quot;Slide 66 - &amp;quot;The Trial &amp;quot;&quot;/&gt;&lt;property id=&quot;20307&quot; value=&quot;375&quot;/&gt;&lt;/object&gt;&lt;object type=&quot;3&quot; unique_id=&quot;10070&quot;&gt;&lt;property id=&quot;20148&quot; value=&quot;5&quot;/&gt;&lt;property id=&quot;20300&quot; value=&quot;Slide 67 - &amp;quot;The final verdict&amp;quot;&quot;/&gt;&lt;property id=&quot;20307&quot; value=&quot;374&quot;/&gt;&lt;/object&gt;&lt;object type=&quot;3&quot; unique_id=&quot;10071&quot;&gt;&lt;property id=&quot;20148&quot; value=&quot;5&quot;/&gt;&lt;property id=&quot;20300&quot; value=&quot;Slide 68&quot;/&gt;&lt;property id=&quot;20307&quot; value=&quot;380&quot;/&gt;&lt;/object&gt;&lt;object type=&quot;3&quot; unique_id=&quot;10072&quot;&gt;&lt;property id=&quot;20148&quot; value=&quot;5&quot;/&gt;&lt;property id=&quot;20300&quot; value=&quot;Slide 69&quot;/&gt;&lt;property id=&quot;20307&quot; value=&quot;381&quot;/&gt;&lt;/object&gt;&lt;object type=&quot;3&quot; unique_id=&quot;10073&quot;&gt;&lt;property id=&quot;20148&quot; value=&quot;5&quot;/&gt;&lt;property id=&quot;20300&quot; value=&quot;Slide 70&quot;/&gt;&lt;property id=&quot;20307&quot; value=&quot;377&quot;/&gt;&lt;/object&gt;&lt;object type=&quot;3&quot; unique_id=&quot;10074&quot;&gt;&lt;property id=&quot;20148&quot; value=&quot;5&quot;/&gt;&lt;property id=&quot;20300&quot; value=&quot;Slide 71&quot;/&gt;&lt;property id=&quot;20307&quot; value=&quot;378&quot;/&gt;&lt;/object&gt;&lt;object type=&quot;3&quot; unique_id=&quot;10075&quot;&gt;&lt;property id=&quot;20148&quot; value=&quot;5&quot;/&gt;&lt;property id=&quot;20300&quot; value=&quot;Slide 72&quot;/&gt;&lt;property id=&quot;20307&quot; value=&quot;282&quot;/&gt;&lt;/object&gt;&lt;object type=&quot;3&quot; unique_id=&quot;10076&quot;&gt;&lt;property id=&quot;20148&quot; value=&quot;5&quot;/&gt;&lt;property id=&quot;20300&quot; value=&quot;Slide 73&quot;/&gt;&lt;property id=&quot;20307&quot; value=&quot;277&quot;/&gt;&lt;/object&gt;&lt;object type=&quot;3&quot; unique_id=&quot;10077&quot;&gt;&lt;property id=&quot;20148&quot; value=&quot;5&quot;/&gt;&lt;property id=&quot;20300&quot; value=&quot;Slide 74&quot;/&gt;&lt;property id=&quot;20307&quot; value=&quot;279&quot;/&gt;&lt;/object&gt;&lt;object type=&quot;3&quot; unique_id=&quot;10078&quot;&gt;&lt;property id=&quot;20148&quot; value=&quot;5&quot;/&gt;&lt;property id=&quot;20300&quot; value=&quot;Slide 75&quot;/&gt;&lt;property id=&quot;20307&quot; value=&quot;283&quot;/&gt;&lt;/object&gt;&lt;object type=&quot;3&quot; unique_id=&quot;10079&quot;&gt;&lt;property id=&quot;20148&quot; value=&quot;5&quot;/&gt;&lt;property id=&quot;20300&quot; value=&quot;Slide 76&quot;/&gt;&lt;property id=&quot;20307&quot; value=&quot;285&quot;/&gt;&lt;/object&gt;&lt;object type=&quot;3&quot; unique_id=&quot;10080&quot;&gt;&lt;property id=&quot;20148&quot; value=&quot;5&quot;/&gt;&lt;property id=&quot;20300&quot; value=&quot;Slide 77&quot;/&gt;&lt;property id=&quot;20307&quot; value=&quot;284&quot;/&gt;&lt;/object&gt;&lt;object type=&quot;3&quot; unique_id=&quot;10081&quot;&gt;&lt;property id=&quot;20148&quot; value=&quot;5&quot;/&gt;&lt;property id=&quot;20300&quot; value=&quot;Slide 78&quot;/&gt;&lt;property id=&quot;20307&quot; value=&quot;298&quot;/&gt;&lt;/object&gt;&lt;object type=&quot;3&quot; unique_id=&quot;10082&quot;&gt;&lt;property id=&quot;20148&quot; value=&quot;5&quot;/&gt;&lt;property id=&quot;20300&quot; value=&quot;Slide 79&quot;/&gt;&lt;property id=&quot;20307&quot; value=&quot;286&quot;/&gt;&lt;/object&gt;&lt;object type=&quot;3&quot; unique_id=&quot;10083&quot;&gt;&lt;property id=&quot;20148&quot; value=&quot;5&quot;/&gt;&lt;property id=&quot;20300&quot; value=&quot;Slide 80&quot;/&gt;&lt;property id=&quot;20307&quot; value=&quot;291&quot;/&gt;&lt;/object&gt;&lt;object type=&quot;3&quot; unique_id=&quot;10084&quot;&gt;&lt;property id=&quot;20148&quot; value=&quot;5&quot;/&gt;&lt;property id=&quot;20300&quot; value=&quot;Slide 81&quot;/&gt;&lt;property id=&quot;20307&quot; value=&quot;295&quot;/&gt;&lt;/object&gt;&lt;object type=&quot;3&quot; unique_id=&quot;10085&quot;&gt;&lt;property id=&quot;20148&quot; value=&quot;5&quot;/&gt;&lt;property id=&quot;20300&quot; value=&quot;Slide 82&quot;/&gt;&lt;property id=&quot;20307&quot; value=&quot;294&quot;/&gt;&lt;/object&gt;&lt;object type=&quot;3&quot; unique_id=&quot;10086&quot;&gt;&lt;property id=&quot;20148&quot; value=&quot;5&quot;/&gt;&lt;property id=&quot;20300&quot; value=&quot;Slide 83&quot;/&gt;&lt;property id=&quot;20307&quot; value=&quot;275&quot;/&gt;&lt;/object&gt;&lt;object type=&quot;3&quot; unique_id=&quot;10087&quot;&gt;&lt;property id=&quot;20148&quot; value=&quot;5&quot;/&gt;&lt;property id=&quot;20300&quot; value=&quot;Slide 84&quot;/&gt;&lt;property id=&quot;20307&quot; value=&quot;299&quot;/&gt;&lt;/object&gt;&lt;object type=&quot;3&quot; unique_id=&quot;10088&quot;&gt;&lt;property id=&quot;20148&quot; value=&quot;5&quot;/&gt;&lt;property id=&quot;20300&quot; value=&quot;Slide 85&quot;/&gt;&lt;property id=&quot;20307&quot; value=&quot;296&quot;/&gt;&lt;/object&gt;&lt;object type=&quot;3&quot; unique_id=&quot;10089&quot;&gt;&lt;property id=&quot;20148&quot; value=&quot;5&quot;/&gt;&lt;property id=&quot;20300&quot; value=&quot;Slide 86&quot;/&gt;&lt;property id=&quot;20307&quot; value=&quot;379&quot;/&gt;&lt;/object&gt;&lt;object type=&quot;3&quot; unique_id=&quot;10090&quot;&gt;&lt;property id=&quot;20148&quot; value=&quot;5&quot;/&gt;&lt;property id=&quot;20300&quot; value=&quot;Slide 87&quot;/&gt;&lt;property id=&quot;20307&quot; value=&quot;382&quot;/&gt;&lt;/object&gt;&lt;object type=&quot;3&quot; unique_id=&quot;10091&quot;&gt;&lt;property id=&quot;20148&quot; value=&quot;5&quot;/&gt;&lt;property id=&quot;20300&quot; value=&quot;Slide 88 - &amp;quot;Resources&amp;quot;&quot;/&gt;&lt;property id=&quot;20307&quot; value=&quot;324&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1991</TotalTime>
  <Words>7924</Words>
  <Application>Microsoft Office PowerPoint</Application>
  <PresentationFormat>On-screen Show (4:3)</PresentationFormat>
  <Paragraphs>455</Paragraphs>
  <Slides>88</Slides>
  <Notes>3</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Scopes Trial, or Monkey Trial</vt:lpstr>
      <vt:lpstr>John Thomas Scopes</vt:lpstr>
      <vt:lpstr>The Scopes Trial</vt:lpstr>
      <vt:lpstr>The Scopes Trial</vt:lpstr>
      <vt:lpstr>The Trial – Interpretation of the Bible</vt:lpstr>
      <vt:lpstr>The Ruling</vt:lpstr>
      <vt:lpstr>After the Trial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School Changes Textbook</vt:lpstr>
      <vt:lpstr>The Suit</vt:lpstr>
      <vt:lpstr>The Trial </vt:lpstr>
      <vt:lpstr>The final verdict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Meyers</dc:creator>
  <cp:lastModifiedBy>Stephen Meyers</cp:lastModifiedBy>
  <cp:revision>111</cp:revision>
  <dcterms:created xsi:type="dcterms:W3CDTF">2011-12-23T15:47:00Z</dcterms:created>
  <dcterms:modified xsi:type="dcterms:W3CDTF">2012-04-07T01:16:50Z</dcterms:modified>
</cp:coreProperties>
</file>