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7" r:id="rId2"/>
    <p:sldId id="260" r:id="rId3"/>
    <p:sldId id="261" r:id="rId4"/>
    <p:sldId id="262" r:id="rId5"/>
    <p:sldId id="263" r:id="rId6"/>
    <p:sldId id="264" r:id="rId7"/>
    <p:sldId id="265" r:id="rId8"/>
    <p:sldId id="266" r:id="rId9"/>
    <p:sldId id="267" r:id="rId10"/>
    <p:sldId id="268" r:id="rId11"/>
    <p:sldId id="269" r:id="rId12"/>
    <p:sldId id="270" r:id="rId13"/>
    <p:sldId id="272" r:id="rId14"/>
    <p:sldId id="273" r:id="rId15"/>
    <p:sldId id="275" r:id="rId16"/>
    <p:sldId id="274" r:id="rId17"/>
    <p:sldId id="276" r:id="rId18"/>
    <p:sldId id="289" r:id="rId19"/>
    <p:sldId id="277" r:id="rId20"/>
    <p:sldId id="278" r:id="rId21"/>
    <p:sldId id="279" r:id="rId22"/>
    <p:sldId id="280" r:id="rId23"/>
    <p:sldId id="281" r:id="rId24"/>
    <p:sldId id="282" r:id="rId25"/>
    <p:sldId id="283" r:id="rId26"/>
    <p:sldId id="284" r:id="rId27"/>
    <p:sldId id="286" r:id="rId28"/>
    <p:sldId id="285" r:id="rId29"/>
    <p:sldId id="287" r:id="rId30"/>
    <p:sldId id="288" r:id="rId31"/>
    <p:sldId id="290" r:id="rId32"/>
    <p:sldId id="291" r:id="rId33"/>
    <p:sldId id="292" r:id="rId34"/>
    <p:sldId id="293" r:id="rId35"/>
    <p:sldId id="299" r:id="rId36"/>
    <p:sldId id="294" r:id="rId37"/>
    <p:sldId id="296" r:id="rId38"/>
    <p:sldId id="295" r:id="rId39"/>
    <p:sldId id="297" r:id="rId40"/>
    <p:sldId id="300" r:id="rId41"/>
    <p:sldId id="298" r:id="rId42"/>
    <p:sldId id="302" r:id="rId43"/>
    <p:sldId id="303" r:id="rId44"/>
    <p:sldId id="301" r:id="rId45"/>
    <p:sldId id="305" r:id="rId46"/>
    <p:sldId id="304" r:id="rId47"/>
    <p:sldId id="307" r:id="rId48"/>
    <p:sldId id="308" r:id="rId49"/>
    <p:sldId id="309" r:id="rId50"/>
    <p:sldId id="310" r:id="rId51"/>
    <p:sldId id="318" r:id="rId52"/>
    <p:sldId id="306" r:id="rId53"/>
    <p:sldId id="311" r:id="rId54"/>
    <p:sldId id="312" r:id="rId55"/>
    <p:sldId id="315" r:id="rId56"/>
    <p:sldId id="314" r:id="rId57"/>
    <p:sldId id="313" r:id="rId58"/>
    <p:sldId id="316" r:id="rId59"/>
    <p:sldId id="320" r:id="rId60"/>
    <p:sldId id="317" r:id="rId61"/>
    <p:sldId id="323" r:id="rId62"/>
    <p:sldId id="324" r:id="rId63"/>
    <p:sldId id="325" r:id="rId64"/>
    <p:sldId id="326" r:id="rId65"/>
    <p:sldId id="327" r:id="rId66"/>
    <p:sldId id="328" r:id="rId67"/>
    <p:sldId id="322" r:id="rId68"/>
    <p:sldId id="319" r:id="rId69"/>
    <p:sldId id="321" r:id="rId70"/>
    <p:sldId id="329"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88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3600" dirty="0" smtClean="0"/>
              <a:t>Canon</a:t>
            </a:r>
            <a:endParaRPr lang="en-US" sz="3600" dirty="0"/>
          </a:p>
        </c:rich>
      </c:tx>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Sales</c:v>
                </c:pt>
              </c:strCache>
            </c:strRef>
          </c:tx>
          <c:cat>
            <c:strRef>
              <c:f>Sheet1!$A$2:$A$5</c:f>
              <c:strCache>
                <c:ptCount val="4"/>
                <c:pt idx="0">
                  <c:v>Old Testament </c:v>
                </c:pt>
                <c:pt idx="1">
                  <c:v>New Testament </c:v>
                </c:pt>
                <c:pt idx="2">
                  <c:v>Apocrypha</c:v>
                </c:pt>
                <c:pt idx="3">
                  <c:v>Other Books</c:v>
                </c:pt>
              </c:strCache>
            </c:strRef>
          </c:cat>
          <c:val>
            <c:numRef>
              <c:f>Sheet1!$B$2:$B$5</c:f>
              <c:numCache>
                <c:formatCode>General</c:formatCode>
                <c:ptCount val="4"/>
                <c:pt idx="0">
                  <c:v>6.2</c:v>
                </c:pt>
                <c:pt idx="1">
                  <c:v>3.2</c:v>
                </c:pt>
                <c:pt idx="2">
                  <c:v>1.4</c:v>
                </c:pt>
                <c:pt idx="3">
                  <c:v>0.4</c:v>
                </c:pt>
              </c:numCache>
            </c:numRef>
          </c:val>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AA32DE-899B-4BFB-B890-5CF2C3FDDFA1}" type="doc">
      <dgm:prSet loTypeId="urn:microsoft.com/office/officeart/2005/8/layout/cycle8" loCatId="cycle" qsTypeId="urn:microsoft.com/office/officeart/2005/8/quickstyle/simple1" qsCatId="simple" csTypeId="urn:microsoft.com/office/officeart/2005/8/colors/accent1_2" csCatId="accent1" phldr="1"/>
      <dgm:spPr/>
    </dgm:pt>
    <dgm:pt modelId="{D0FA297B-965E-4CB9-AC68-37C269F5F045}">
      <dgm:prSet phldrT="[Text]"/>
      <dgm:spPr>
        <a:solidFill>
          <a:srgbClr val="FF0000"/>
        </a:solidFill>
      </dgm:spPr>
      <dgm:t>
        <a:bodyPr/>
        <a:lstStyle/>
        <a:p>
          <a:r>
            <a:rPr lang="en-US" dirty="0" smtClean="0"/>
            <a:t>New Testament  27 Books</a:t>
          </a:r>
          <a:endParaRPr lang="en-US" dirty="0"/>
        </a:p>
      </dgm:t>
    </dgm:pt>
    <dgm:pt modelId="{57DE3B0D-2BBD-4F1F-AA43-B8EE4501D00D}" type="parTrans" cxnId="{03DF8FD8-8936-4CA9-85CD-B7FB28F002A0}">
      <dgm:prSet/>
      <dgm:spPr/>
      <dgm:t>
        <a:bodyPr/>
        <a:lstStyle/>
        <a:p>
          <a:endParaRPr lang="en-US"/>
        </a:p>
      </dgm:t>
    </dgm:pt>
    <dgm:pt modelId="{96D328D9-24BF-4F99-837B-573AD221D1BA}" type="sibTrans" cxnId="{03DF8FD8-8936-4CA9-85CD-B7FB28F002A0}">
      <dgm:prSet/>
      <dgm:spPr/>
      <dgm:t>
        <a:bodyPr/>
        <a:lstStyle/>
        <a:p>
          <a:endParaRPr lang="en-US"/>
        </a:p>
      </dgm:t>
    </dgm:pt>
    <dgm:pt modelId="{9E4D7306-E6F6-43E8-B8F1-FB63EF85B626}">
      <dgm:prSet phldrT="[Text]"/>
      <dgm:spPr>
        <a:solidFill>
          <a:srgbClr val="00B050"/>
        </a:solidFill>
      </dgm:spPr>
      <dgm:t>
        <a:bodyPr/>
        <a:lstStyle/>
        <a:p>
          <a:r>
            <a:rPr lang="en-US" dirty="0" smtClean="0"/>
            <a:t>Apocrypha 15</a:t>
          </a:r>
          <a:endParaRPr lang="en-US" dirty="0"/>
        </a:p>
      </dgm:t>
    </dgm:pt>
    <dgm:pt modelId="{85A14AE1-F21B-4E5E-934E-1ACE43BA7DC9}" type="parTrans" cxnId="{113348B2-BD32-4774-8151-925069638D8E}">
      <dgm:prSet/>
      <dgm:spPr/>
      <dgm:t>
        <a:bodyPr/>
        <a:lstStyle/>
        <a:p>
          <a:endParaRPr lang="en-US"/>
        </a:p>
      </dgm:t>
    </dgm:pt>
    <dgm:pt modelId="{F721C5A5-AEF8-473C-88CB-70E187AD3A06}" type="sibTrans" cxnId="{113348B2-BD32-4774-8151-925069638D8E}">
      <dgm:prSet/>
      <dgm:spPr/>
      <dgm:t>
        <a:bodyPr/>
        <a:lstStyle/>
        <a:p>
          <a:endParaRPr lang="en-US"/>
        </a:p>
      </dgm:t>
    </dgm:pt>
    <dgm:pt modelId="{B412F676-3564-4D98-ACBE-570443E8A25B}">
      <dgm:prSet phldrT="[Text]"/>
      <dgm:spPr>
        <a:solidFill>
          <a:srgbClr val="00B0F0"/>
        </a:solidFill>
      </dgm:spPr>
      <dgm:t>
        <a:bodyPr/>
        <a:lstStyle/>
        <a:p>
          <a:r>
            <a:rPr lang="en-US" dirty="0" smtClean="0"/>
            <a:t>Old Testament</a:t>
          </a:r>
        </a:p>
        <a:p>
          <a:r>
            <a:rPr lang="en-US" dirty="0" smtClean="0"/>
            <a:t>66 Books </a:t>
          </a:r>
          <a:endParaRPr lang="en-US" dirty="0"/>
        </a:p>
      </dgm:t>
    </dgm:pt>
    <dgm:pt modelId="{BBAD8F4E-BB5E-4BE6-8A09-6144EA704B36}" type="parTrans" cxnId="{31DC6E66-2F8F-4252-9A89-7A007802BA43}">
      <dgm:prSet/>
      <dgm:spPr/>
      <dgm:t>
        <a:bodyPr/>
        <a:lstStyle/>
        <a:p>
          <a:endParaRPr lang="en-US"/>
        </a:p>
      </dgm:t>
    </dgm:pt>
    <dgm:pt modelId="{87C5FF9C-ED9B-42AE-8EA4-CDD113A52F6B}" type="sibTrans" cxnId="{31DC6E66-2F8F-4252-9A89-7A007802BA43}">
      <dgm:prSet/>
      <dgm:spPr/>
      <dgm:t>
        <a:bodyPr/>
        <a:lstStyle/>
        <a:p>
          <a:endParaRPr lang="en-US"/>
        </a:p>
      </dgm:t>
    </dgm:pt>
    <dgm:pt modelId="{CBC6CD99-7183-43DB-B02B-AFB40DE3F2D4}" type="pres">
      <dgm:prSet presAssocID="{6CAA32DE-899B-4BFB-B890-5CF2C3FDDFA1}" presName="compositeShape" presStyleCnt="0">
        <dgm:presLayoutVars>
          <dgm:chMax val="7"/>
          <dgm:dir/>
          <dgm:resizeHandles val="exact"/>
        </dgm:presLayoutVars>
      </dgm:prSet>
      <dgm:spPr/>
    </dgm:pt>
    <dgm:pt modelId="{F8BBC86B-E61E-4256-983A-05EB3248F682}" type="pres">
      <dgm:prSet presAssocID="{6CAA32DE-899B-4BFB-B890-5CF2C3FDDFA1}" presName="wedge1" presStyleLbl="node1" presStyleIdx="0" presStyleCnt="3" custScaleX="92036"/>
      <dgm:spPr/>
      <dgm:t>
        <a:bodyPr/>
        <a:lstStyle/>
        <a:p>
          <a:endParaRPr lang="en-US"/>
        </a:p>
      </dgm:t>
    </dgm:pt>
    <dgm:pt modelId="{1F89CB91-E331-4D6B-A4FC-92A1B90B3F8D}" type="pres">
      <dgm:prSet presAssocID="{6CAA32DE-899B-4BFB-B890-5CF2C3FDDFA1}" presName="dummy1a" presStyleCnt="0"/>
      <dgm:spPr/>
    </dgm:pt>
    <dgm:pt modelId="{2F59963A-FA15-44C3-9FD9-DE0ABA3A6E84}" type="pres">
      <dgm:prSet presAssocID="{6CAA32DE-899B-4BFB-B890-5CF2C3FDDFA1}" presName="dummy1b" presStyleCnt="0"/>
      <dgm:spPr/>
    </dgm:pt>
    <dgm:pt modelId="{5B3BE67E-D832-45B3-A0ED-CB49AFD8DB1E}" type="pres">
      <dgm:prSet presAssocID="{6CAA32DE-899B-4BFB-B890-5CF2C3FDDFA1}" presName="wedge1Tx" presStyleLbl="node1" presStyleIdx="0" presStyleCnt="3">
        <dgm:presLayoutVars>
          <dgm:chMax val="0"/>
          <dgm:chPref val="0"/>
          <dgm:bulletEnabled val="1"/>
        </dgm:presLayoutVars>
      </dgm:prSet>
      <dgm:spPr/>
      <dgm:t>
        <a:bodyPr/>
        <a:lstStyle/>
        <a:p>
          <a:endParaRPr lang="en-US"/>
        </a:p>
      </dgm:t>
    </dgm:pt>
    <dgm:pt modelId="{5A135834-8947-4530-A389-E7116D57425D}" type="pres">
      <dgm:prSet presAssocID="{6CAA32DE-899B-4BFB-B890-5CF2C3FDDFA1}" presName="wedge2" presStyleLbl="node1" presStyleIdx="1" presStyleCnt="3"/>
      <dgm:spPr/>
      <dgm:t>
        <a:bodyPr/>
        <a:lstStyle/>
        <a:p>
          <a:endParaRPr lang="en-US"/>
        </a:p>
      </dgm:t>
    </dgm:pt>
    <dgm:pt modelId="{DE9D865F-5937-4E00-9058-66A867B3E2BD}" type="pres">
      <dgm:prSet presAssocID="{6CAA32DE-899B-4BFB-B890-5CF2C3FDDFA1}" presName="dummy2a" presStyleCnt="0"/>
      <dgm:spPr/>
    </dgm:pt>
    <dgm:pt modelId="{BEE18EFA-0095-4891-AB85-D320430E0C7E}" type="pres">
      <dgm:prSet presAssocID="{6CAA32DE-899B-4BFB-B890-5CF2C3FDDFA1}" presName="dummy2b" presStyleCnt="0"/>
      <dgm:spPr/>
    </dgm:pt>
    <dgm:pt modelId="{915C9E19-5DFF-4D54-AD38-2992024A2BF3}" type="pres">
      <dgm:prSet presAssocID="{6CAA32DE-899B-4BFB-B890-5CF2C3FDDFA1}" presName="wedge2Tx" presStyleLbl="node1" presStyleIdx="1" presStyleCnt="3">
        <dgm:presLayoutVars>
          <dgm:chMax val="0"/>
          <dgm:chPref val="0"/>
          <dgm:bulletEnabled val="1"/>
        </dgm:presLayoutVars>
      </dgm:prSet>
      <dgm:spPr/>
      <dgm:t>
        <a:bodyPr/>
        <a:lstStyle/>
        <a:p>
          <a:endParaRPr lang="en-US"/>
        </a:p>
      </dgm:t>
    </dgm:pt>
    <dgm:pt modelId="{5AB18B17-7B91-420A-A75A-944F92376103}" type="pres">
      <dgm:prSet presAssocID="{6CAA32DE-899B-4BFB-B890-5CF2C3FDDFA1}" presName="wedge3" presStyleLbl="node1" presStyleIdx="2" presStyleCnt="3" custLinFactNeighborX="-310" custLinFactNeighborY="2679"/>
      <dgm:spPr/>
      <dgm:t>
        <a:bodyPr/>
        <a:lstStyle/>
        <a:p>
          <a:endParaRPr lang="en-US"/>
        </a:p>
      </dgm:t>
    </dgm:pt>
    <dgm:pt modelId="{E080B2D0-E6A2-4308-997E-49CB7C4BB55C}" type="pres">
      <dgm:prSet presAssocID="{6CAA32DE-899B-4BFB-B890-5CF2C3FDDFA1}" presName="dummy3a" presStyleCnt="0"/>
      <dgm:spPr/>
    </dgm:pt>
    <dgm:pt modelId="{EE43733F-3C27-4E89-B006-A91F6AF61E36}" type="pres">
      <dgm:prSet presAssocID="{6CAA32DE-899B-4BFB-B890-5CF2C3FDDFA1}" presName="dummy3b" presStyleCnt="0"/>
      <dgm:spPr/>
    </dgm:pt>
    <dgm:pt modelId="{57843F3B-32B4-437F-A2B9-271A7E567B19}" type="pres">
      <dgm:prSet presAssocID="{6CAA32DE-899B-4BFB-B890-5CF2C3FDDFA1}" presName="wedge3Tx" presStyleLbl="node1" presStyleIdx="2" presStyleCnt="3">
        <dgm:presLayoutVars>
          <dgm:chMax val="0"/>
          <dgm:chPref val="0"/>
          <dgm:bulletEnabled val="1"/>
        </dgm:presLayoutVars>
      </dgm:prSet>
      <dgm:spPr/>
      <dgm:t>
        <a:bodyPr/>
        <a:lstStyle/>
        <a:p>
          <a:endParaRPr lang="en-US"/>
        </a:p>
      </dgm:t>
    </dgm:pt>
    <dgm:pt modelId="{680BAD7B-52E6-40D4-A516-B7F345FAB3F4}" type="pres">
      <dgm:prSet presAssocID="{96D328D9-24BF-4F99-837B-573AD221D1BA}" presName="arrowWedge1" presStyleLbl="fgSibTrans2D1" presStyleIdx="0" presStyleCnt="3"/>
      <dgm:spPr/>
    </dgm:pt>
    <dgm:pt modelId="{9522FE36-EE43-43F3-9B09-A26E515E3998}" type="pres">
      <dgm:prSet presAssocID="{F721C5A5-AEF8-473C-88CB-70E187AD3A06}" presName="arrowWedge2" presStyleLbl="fgSibTrans2D1" presStyleIdx="1" presStyleCnt="3"/>
      <dgm:spPr/>
    </dgm:pt>
    <dgm:pt modelId="{CC5E2E99-4EB1-4F11-81D4-CA1182C7F3AC}" type="pres">
      <dgm:prSet presAssocID="{87C5FF9C-ED9B-42AE-8EA4-CDD113A52F6B}" presName="arrowWedge3" presStyleLbl="fgSibTrans2D1" presStyleIdx="2" presStyleCnt="3" custLinFactNeighborX="-442" custLinFactNeighborY="-2437"/>
      <dgm:spPr/>
    </dgm:pt>
  </dgm:ptLst>
  <dgm:cxnLst>
    <dgm:cxn modelId="{360D399E-31DB-4C71-9E7B-0B8578F0B8B7}" type="presOf" srcId="{B412F676-3564-4D98-ACBE-570443E8A25B}" destId="{57843F3B-32B4-437F-A2B9-271A7E567B19}" srcOrd="1" destOrd="0" presId="urn:microsoft.com/office/officeart/2005/8/layout/cycle8"/>
    <dgm:cxn modelId="{F11FD889-ABCB-49A5-A2E7-C3D13B87D514}" type="presOf" srcId="{D0FA297B-965E-4CB9-AC68-37C269F5F045}" destId="{F8BBC86B-E61E-4256-983A-05EB3248F682}" srcOrd="0" destOrd="0" presId="urn:microsoft.com/office/officeart/2005/8/layout/cycle8"/>
    <dgm:cxn modelId="{8A2C2290-172D-478C-B784-C3DAB4F6C7DF}" type="presOf" srcId="{6CAA32DE-899B-4BFB-B890-5CF2C3FDDFA1}" destId="{CBC6CD99-7183-43DB-B02B-AFB40DE3F2D4}" srcOrd="0" destOrd="0" presId="urn:microsoft.com/office/officeart/2005/8/layout/cycle8"/>
    <dgm:cxn modelId="{113348B2-BD32-4774-8151-925069638D8E}" srcId="{6CAA32DE-899B-4BFB-B890-5CF2C3FDDFA1}" destId="{9E4D7306-E6F6-43E8-B8F1-FB63EF85B626}" srcOrd="1" destOrd="0" parTransId="{85A14AE1-F21B-4E5E-934E-1ACE43BA7DC9}" sibTransId="{F721C5A5-AEF8-473C-88CB-70E187AD3A06}"/>
    <dgm:cxn modelId="{1C93EBD5-FF2D-4BE0-8C88-6F425D81BD7F}" type="presOf" srcId="{D0FA297B-965E-4CB9-AC68-37C269F5F045}" destId="{5B3BE67E-D832-45B3-A0ED-CB49AFD8DB1E}" srcOrd="1" destOrd="0" presId="urn:microsoft.com/office/officeart/2005/8/layout/cycle8"/>
    <dgm:cxn modelId="{03DF8FD8-8936-4CA9-85CD-B7FB28F002A0}" srcId="{6CAA32DE-899B-4BFB-B890-5CF2C3FDDFA1}" destId="{D0FA297B-965E-4CB9-AC68-37C269F5F045}" srcOrd="0" destOrd="0" parTransId="{57DE3B0D-2BBD-4F1F-AA43-B8EE4501D00D}" sibTransId="{96D328D9-24BF-4F99-837B-573AD221D1BA}"/>
    <dgm:cxn modelId="{31DC6E66-2F8F-4252-9A89-7A007802BA43}" srcId="{6CAA32DE-899B-4BFB-B890-5CF2C3FDDFA1}" destId="{B412F676-3564-4D98-ACBE-570443E8A25B}" srcOrd="2" destOrd="0" parTransId="{BBAD8F4E-BB5E-4BE6-8A09-6144EA704B36}" sibTransId="{87C5FF9C-ED9B-42AE-8EA4-CDD113A52F6B}"/>
    <dgm:cxn modelId="{33B6FAD6-506E-4FED-B8FF-373FF6544C40}" type="presOf" srcId="{9E4D7306-E6F6-43E8-B8F1-FB63EF85B626}" destId="{5A135834-8947-4530-A389-E7116D57425D}" srcOrd="0" destOrd="0" presId="urn:microsoft.com/office/officeart/2005/8/layout/cycle8"/>
    <dgm:cxn modelId="{5AFF3FCD-E30B-403E-AB09-C0044E673A94}" type="presOf" srcId="{B412F676-3564-4D98-ACBE-570443E8A25B}" destId="{5AB18B17-7B91-420A-A75A-944F92376103}" srcOrd="0" destOrd="0" presId="urn:microsoft.com/office/officeart/2005/8/layout/cycle8"/>
    <dgm:cxn modelId="{EA387092-A5F7-4CC7-9EF3-AB981E7535E6}" type="presOf" srcId="{9E4D7306-E6F6-43E8-B8F1-FB63EF85B626}" destId="{915C9E19-5DFF-4D54-AD38-2992024A2BF3}" srcOrd="1" destOrd="0" presId="urn:microsoft.com/office/officeart/2005/8/layout/cycle8"/>
    <dgm:cxn modelId="{F19E1F6B-A0AB-4D79-A49B-4CFF3B16E014}" type="presParOf" srcId="{CBC6CD99-7183-43DB-B02B-AFB40DE3F2D4}" destId="{F8BBC86B-E61E-4256-983A-05EB3248F682}" srcOrd="0" destOrd="0" presId="urn:microsoft.com/office/officeart/2005/8/layout/cycle8"/>
    <dgm:cxn modelId="{024CFFD4-6BBF-486F-A954-AD327630011B}" type="presParOf" srcId="{CBC6CD99-7183-43DB-B02B-AFB40DE3F2D4}" destId="{1F89CB91-E331-4D6B-A4FC-92A1B90B3F8D}" srcOrd="1" destOrd="0" presId="urn:microsoft.com/office/officeart/2005/8/layout/cycle8"/>
    <dgm:cxn modelId="{91A21958-F043-467D-9967-8682BD8708E6}" type="presParOf" srcId="{CBC6CD99-7183-43DB-B02B-AFB40DE3F2D4}" destId="{2F59963A-FA15-44C3-9FD9-DE0ABA3A6E84}" srcOrd="2" destOrd="0" presId="urn:microsoft.com/office/officeart/2005/8/layout/cycle8"/>
    <dgm:cxn modelId="{ACE5B3CB-182F-49D7-83CA-12F140F5297D}" type="presParOf" srcId="{CBC6CD99-7183-43DB-B02B-AFB40DE3F2D4}" destId="{5B3BE67E-D832-45B3-A0ED-CB49AFD8DB1E}" srcOrd="3" destOrd="0" presId="urn:microsoft.com/office/officeart/2005/8/layout/cycle8"/>
    <dgm:cxn modelId="{86FD3D29-31A5-4BA8-8924-6204E53750BA}" type="presParOf" srcId="{CBC6CD99-7183-43DB-B02B-AFB40DE3F2D4}" destId="{5A135834-8947-4530-A389-E7116D57425D}" srcOrd="4" destOrd="0" presId="urn:microsoft.com/office/officeart/2005/8/layout/cycle8"/>
    <dgm:cxn modelId="{B32EE57A-D1BB-4F5A-B3E6-A0EB033C4CA2}" type="presParOf" srcId="{CBC6CD99-7183-43DB-B02B-AFB40DE3F2D4}" destId="{DE9D865F-5937-4E00-9058-66A867B3E2BD}" srcOrd="5" destOrd="0" presId="urn:microsoft.com/office/officeart/2005/8/layout/cycle8"/>
    <dgm:cxn modelId="{937A7580-2F92-4BA3-9225-BE4A567EE657}" type="presParOf" srcId="{CBC6CD99-7183-43DB-B02B-AFB40DE3F2D4}" destId="{BEE18EFA-0095-4891-AB85-D320430E0C7E}" srcOrd="6" destOrd="0" presId="urn:microsoft.com/office/officeart/2005/8/layout/cycle8"/>
    <dgm:cxn modelId="{015DB4F9-736F-4C6C-A793-8500C9154885}" type="presParOf" srcId="{CBC6CD99-7183-43DB-B02B-AFB40DE3F2D4}" destId="{915C9E19-5DFF-4D54-AD38-2992024A2BF3}" srcOrd="7" destOrd="0" presId="urn:microsoft.com/office/officeart/2005/8/layout/cycle8"/>
    <dgm:cxn modelId="{A9451706-0E74-4B7F-B754-6D642AB2F163}" type="presParOf" srcId="{CBC6CD99-7183-43DB-B02B-AFB40DE3F2D4}" destId="{5AB18B17-7B91-420A-A75A-944F92376103}" srcOrd="8" destOrd="0" presId="urn:microsoft.com/office/officeart/2005/8/layout/cycle8"/>
    <dgm:cxn modelId="{222FA089-7AC2-4C55-BA20-8D5A771AF266}" type="presParOf" srcId="{CBC6CD99-7183-43DB-B02B-AFB40DE3F2D4}" destId="{E080B2D0-E6A2-4308-997E-49CB7C4BB55C}" srcOrd="9" destOrd="0" presId="urn:microsoft.com/office/officeart/2005/8/layout/cycle8"/>
    <dgm:cxn modelId="{D0CECBE4-6CAF-4F6D-BD5E-E3B28CA1B28B}" type="presParOf" srcId="{CBC6CD99-7183-43DB-B02B-AFB40DE3F2D4}" destId="{EE43733F-3C27-4E89-B006-A91F6AF61E36}" srcOrd="10" destOrd="0" presId="urn:microsoft.com/office/officeart/2005/8/layout/cycle8"/>
    <dgm:cxn modelId="{2D5C216E-5DEB-4B8B-BC0F-DFB4ACF8055C}" type="presParOf" srcId="{CBC6CD99-7183-43DB-B02B-AFB40DE3F2D4}" destId="{57843F3B-32B4-437F-A2B9-271A7E567B19}" srcOrd="11" destOrd="0" presId="urn:microsoft.com/office/officeart/2005/8/layout/cycle8"/>
    <dgm:cxn modelId="{50E0A025-545F-46E2-88FD-B17773C02959}" type="presParOf" srcId="{CBC6CD99-7183-43DB-B02B-AFB40DE3F2D4}" destId="{680BAD7B-52E6-40D4-A516-B7F345FAB3F4}" srcOrd="12" destOrd="0" presId="urn:microsoft.com/office/officeart/2005/8/layout/cycle8"/>
    <dgm:cxn modelId="{11CB9145-3BA4-4850-A488-19CC5D277AA6}" type="presParOf" srcId="{CBC6CD99-7183-43DB-B02B-AFB40DE3F2D4}" destId="{9522FE36-EE43-43F3-9B09-A26E515E3998}" srcOrd="13" destOrd="0" presId="urn:microsoft.com/office/officeart/2005/8/layout/cycle8"/>
    <dgm:cxn modelId="{DB3AFC54-F093-4916-A778-F3161E2D9E3B}" type="presParOf" srcId="{CBC6CD99-7183-43DB-B02B-AFB40DE3F2D4}" destId="{CC5E2E99-4EB1-4F11-81D4-CA1182C7F3AC}"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9CF2F3-A8E8-4E05-BE5F-402C707018CA}" type="datetimeFigureOut">
              <a:rPr lang="en-US" smtClean="0"/>
              <a:t>9/10/2011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79A282-93F7-41A4-93DF-6CC1835C5BDF}" type="slidenum">
              <a:rPr lang="en-US" smtClean="0"/>
              <a:t>‹#›</a:t>
            </a:fld>
            <a:endParaRPr lang="en-US" dirty="0"/>
          </a:p>
        </p:txBody>
      </p:sp>
    </p:spTree>
    <p:extLst>
      <p:ext uri="{BB962C8B-B14F-4D97-AF65-F5344CB8AC3E}">
        <p14:creationId xmlns:p14="http://schemas.microsoft.com/office/powerpoint/2010/main" val="2012785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0D6405-50F1-475C-A851-8306476B13F2}" type="slidenum">
              <a:rPr lang="en-US" smtClean="0"/>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0D6405-50F1-475C-A851-8306476B13F2}" type="slidenum">
              <a:rPr lang="en-US" smtClean="0"/>
              <a:pPr/>
              <a:t>16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57C00D-D4E0-4A72-A30C-38D0A7649026}" type="datetimeFigureOut">
              <a:rPr lang="en-US" smtClean="0"/>
              <a:t>9/10/2011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50D7FF-BA6A-43B9-B1D4-7D6611EF09D2}" type="slidenum">
              <a:rPr lang="en-US" smtClean="0"/>
              <a:t>‹#›</a:t>
            </a:fld>
            <a:endParaRPr lang="en-US" dirty="0"/>
          </a:p>
        </p:txBody>
      </p:sp>
    </p:spTree>
    <p:extLst>
      <p:ext uri="{BB962C8B-B14F-4D97-AF65-F5344CB8AC3E}">
        <p14:creationId xmlns:p14="http://schemas.microsoft.com/office/powerpoint/2010/main" val="282299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57C00D-D4E0-4A72-A30C-38D0A7649026}" type="datetimeFigureOut">
              <a:rPr lang="en-US" smtClean="0"/>
              <a:t>9/10/2011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50D7FF-BA6A-43B9-B1D4-7D6611EF09D2}" type="slidenum">
              <a:rPr lang="en-US" smtClean="0"/>
              <a:t>‹#›</a:t>
            </a:fld>
            <a:endParaRPr lang="en-US" dirty="0"/>
          </a:p>
        </p:txBody>
      </p:sp>
    </p:spTree>
    <p:extLst>
      <p:ext uri="{BB962C8B-B14F-4D97-AF65-F5344CB8AC3E}">
        <p14:creationId xmlns:p14="http://schemas.microsoft.com/office/powerpoint/2010/main" val="743587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57C00D-D4E0-4A72-A30C-38D0A7649026}" type="datetimeFigureOut">
              <a:rPr lang="en-US" smtClean="0"/>
              <a:t>9/10/2011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50D7FF-BA6A-43B9-B1D4-7D6611EF09D2}" type="slidenum">
              <a:rPr lang="en-US" smtClean="0"/>
              <a:t>‹#›</a:t>
            </a:fld>
            <a:endParaRPr lang="en-US" dirty="0"/>
          </a:p>
        </p:txBody>
      </p:sp>
    </p:spTree>
    <p:extLst>
      <p:ext uri="{BB962C8B-B14F-4D97-AF65-F5344CB8AC3E}">
        <p14:creationId xmlns:p14="http://schemas.microsoft.com/office/powerpoint/2010/main" val="310707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57C00D-D4E0-4A72-A30C-38D0A7649026}" type="datetimeFigureOut">
              <a:rPr lang="en-US" smtClean="0"/>
              <a:t>9/10/2011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50D7FF-BA6A-43B9-B1D4-7D6611EF09D2}" type="slidenum">
              <a:rPr lang="en-US" smtClean="0"/>
              <a:t>‹#›</a:t>
            </a:fld>
            <a:endParaRPr lang="en-US" dirty="0"/>
          </a:p>
        </p:txBody>
      </p:sp>
    </p:spTree>
    <p:extLst>
      <p:ext uri="{BB962C8B-B14F-4D97-AF65-F5344CB8AC3E}">
        <p14:creationId xmlns:p14="http://schemas.microsoft.com/office/powerpoint/2010/main" val="3821344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57C00D-D4E0-4A72-A30C-38D0A7649026}" type="datetimeFigureOut">
              <a:rPr lang="en-US" smtClean="0"/>
              <a:t>9/10/2011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150D7FF-BA6A-43B9-B1D4-7D6611EF09D2}" type="slidenum">
              <a:rPr lang="en-US" smtClean="0"/>
              <a:t>‹#›</a:t>
            </a:fld>
            <a:endParaRPr lang="en-US" dirty="0"/>
          </a:p>
        </p:txBody>
      </p:sp>
    </p:spTree>
    <p:extLst>
      <p:ext uri="{BB962C8B-B14F-4D97-AF65-F5344CB8AC3E}">
        <p14:creationId xmlns:p14="http://schemas.microsoft.com/office/powerpoint/2010/main" val="1608321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57C00D-D4E0-4A72-A30C-38D0A7649026}" type="datetimeFigureOut">
              <a:rPr lang="en-US" smtClean="0"/>
              <a:t>9/10/2011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150D7FF-BA6A-43B9-B1D4-7D6611EF09D2}" type="slidenum">
              <a:rPr lang="en-US" smtClean="0"/>
              <a:t>‹#›</a:t>
            </a:fld>
            <a:endParaRPr lang="en-US" dirty="0"/>
          </a:p>
        </p:txBody>
      </p:sp>
    </p:spTree>
    <p:extLst>
      <p:ext uri="{BB962C8B-B14F-4D97-AF65-F5344CB8AC3E}">
        <p14:creationId xmlns:p14="http://schemas.microsoft.com/office/powerpoint/2010/main" val="557858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57C00D-D4E0-4A72-A30C-38D0A7649026}" type="datetimeFigureOut">
              <a:rPr lang="en-US" smtClean="0"/>
              <a:t>9/10/2011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150D7FF-BA6A-43B9-B1D4-7D6611EF09D2}" type="slidenum">
              <a:rPr lang="en-US" smtClean="0"/>
              <a:t>‹#›</a:t>
            </a:fld>
            <a:endParaRPr lang="en-US" dirty="0"/>
          </a:p>
        </p:txBody>
      </p:sp>
    </p:spTree>
    <p:extLst>
      <p:ext uri="{BB962C8B-B14F-4D97-AF65-F5344CB8AC3E}">
        <p14:creationId xmlns:p14="http://schemas.microsoft.com/office/powerpoint/2010/main" val="1528606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57C00D-D4E0-4A72-A30C-38D0A7649026}" type="datetimeFigureOut">
              <a:rPr lang="en-US" smtClean="0"/>
              <a:t>9/10/2011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50D7FF-BA6A-43B9-B1D4-7D6611EF09D2}" type="slidenum">
              <a:rPr lang="en-US" smtClean="0"/>
              <a:t>‹#›</a:t>
            </a:fld>
            <a:endParaRPr lang="en-US" dirty="0"/>
          </a:p>
        </p:txBody>
      </p:sp>
    </p:spTree>
    <p:extLst>
      <p:ext uri="{BB962C8B-B14F-4D97-AF65-F5344CB8AC3E}">
        <p14:creationId xmlns:p14="http://schemas.microsoft.com/office/powerpoint/2010/main" val="1544253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57C00D-D4E0-4A72-A30C-38D0A7649026}" type="datetimeFigureOut">
              <a:rPr lang="en-US" smtClean="0"/>
              <a:t>9/10/2011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50D7FF-BA6A-43B9-B1D4-7D6611EF09D2}" type="slidenum">
              <a:rPr lang="en-US" smtClean="0"/>
              <a:t>‹#›</a:t>
            </a:fld>
            <a:endParaRPr lang="en-US" dirty="0"/>
          </a:p>
        </p:txBody>
      </p:sp>
    </p:spTree>
    <p:extLst>
      <p:ext uri="{BB962C8B-B14F-4D97-AF65-F5344CB8AC3E}">
        <p14:creationId xmlns:p14="http://schemas.microsoft.com/office/powerpoint/2010/main" val="1829238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57C00D-D4E0-4A72-A30C-38D0A7649026}" type="datetimeFigureOut">
              <a:rPr lang="en-US" smtClean="0"/>
              <a:t>9/10/2011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50D7FF-BA6A-43B9-B1D4-7D6611EF09D2}" type="slidenum">
              <a:rPr lang="en-US" smtClean="0"/>
              <a:t>‹#›</a:t>
            </a:fld>
            <a:endParaRPr lang="en-US" dirty="0"/>
          </a:p>
        </p:txBody>
      </p:sp>
    </p:spTree>
    <p:extLst>
      <p:ext uri="{BB962C8B-B14F-4D97-AF65-F5344CB8AC3E}">
        <p14:creationId xmlns:p14="http://schemas.microsoft.com/office/powerpoint/2010/main" val="2471101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57C00D-D4E0-4A72-A30C-38D0A7649026}" type="datetimeFigureOut">
              <a:rPr lang="en-US" smtClean="0"/>
              <a:t>9/10/2011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50D7FF-BA6A-43B9-B1D4-7D6611EF09D2}" type="slidenum">
              <a:rPr lang="en-US" smtClean="0"/>
              <a:t>‹#›</a:t>
            </a:fld>
            <a:endParaRPr lang="en-US" dirty="0"/>
          </a:p>
        </p:txBody>
      </p:sp>
    </p:spTree>
    <p:extLst>
      <p:ext uri="{BB962C8B-B14F-4D97-AF65-F5344CB8AC3E}">
        <p14:creationId xmlns:p14="http://schemas.microsoft.com/office/powerpoint/2010/main" val="1697769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57C00D-D4E0-4A72-A30C-38D0A7649026}" type="datetimeFigureOut">
              <a:rPr lang="en-US" smtClean="0"/>
              <a:t>9/10/2011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50D7FF-BA6A-43B9-B1D4-7D6611EF09D2}" type="slidenum">
              <a:rPr lang="en-US" smtClean="0"/>
              <a:t>‹#›</a:t>
            </a:fld>
            <a:endParaRPr lang="en-US" dirty="0"/>
          </a:p>
        </p:txBody>
      </p:sp>
    </p:spTree>
    <p:extLst>
      <p:ext uri="{BB962C8B-B14F-4D97-AF65-F5344CB8AC3E}">
        <p14:creationId xmlns:p14="http://schemas.microsoft.com/office/powerpoint/2010/main" val="1059385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bibleandscience.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upload.wikimedia.org/wikipedia/commons/9/9d/Leningrad_Codex_Carpet_page_e.jpg"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hyperlink" Target="http://upload.wikimedia.org/wikipedia/commons/2/24/Trapezunt_gospel.jpg" TargetMode="External"/><Relationship Id="rId7" Type="http://schemas.openxmlformats.org/officeDocument/2006/relationships/hyperlink" Target="http://upload.wikimedia.org/wikipedia/commons/2/25/Kiev_psalter.jpg" TargetMode="Externa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hyperlink" Target="http://upload.wikimedia.org/wikipedia/commons/8/87/ZographensisColour.jpg" TargetMode="Externa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upload.wikimedia.org/wikipedia/commons/b/be/Codex_Sinaiticus_Matthew_6,4-32.JPG"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upload.wikimedia.org/wikipedia/commons/7/79/Tischendorf_um_1870.jpg"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upload.wikimedia.org/wikipedia/commons/e/e9/Codex_Vaticanus_B,_2Thess._3,11-18,_Hebr._1,1-2,2.jpg"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upload.wikimedia.org/wikipedia/commons/4/49/CodeAlexandrinusFol65vExplLuke.jpg"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upload.wikimedia.org/wikipedia/commons/c/cc/Codex_ephremi.jpg"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upload.wikimedia.org/wikipedia/commons/8/89/Hans_Holbein_d._J._047.jpg"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upload.wikimedia.org/wikipedia/commons/5/54/ErasmusText_LastPage_Rev22_8_21.jpg"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upload.wikimedia.org/wikipedia/commons/f/fa/Wycliffe_John_Gospel.jpg" TargetMode="Externa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upload.wikimedia.org/wikipedia/commons/b/bc/William_Tyndale.jpg"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upload.wikimedia.org/wikipedia/commons/5/5d/KJV-King-James-Version-Bible-first-edition-title-page-1611.jpg"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www.amazon.com/gp/product/images/0801055997/ref=dp_image_z_0?ie=UTF8&amp;n=283155&amp;s=books"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hyperlink" Target="http://www.bibleandscience.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7334" y="457200"/>
            <a:ext cx="6009337"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Bibliology</a:t>
            </a:r>
            <a:endPar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&amp; Textual history</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447800" y="3047999"/>
            <a:ext cx="6662271" cy="1815882"/>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Institute for Biblical &amp; Scientific Studies</a:t>
            </a:r>
          </a:p>
          <a:p>
            <a:pPr algn="ctr"/>
            <a:r>
              <a:rPr lang="en-US" sz="2800" b="1" dirty="0" smtClean="0">
                <a:latin typeface="Times New Roman" pitchFamily="18" charset="0"/>
                <a:cs typeface="Times New Roman" pitchFamily="18" charset="0"/>
                <a:hlinkClick r:id="rId2"/>
              </a:rPr>
              <a:t>www.bibleandscience.com</a:t>
            </a:r>
            <a:r>
              <a:rPr lang="en-US" sz="2800" b="1" dirty="0" smtClean="0">
                <a:latin typeface="Times New Roman" pitchFamily="18" charset="0"/>
                <a:cs typeface="Times New Roman" pitchFamily="18" charset="0"/>
              </a:rPr>
              <a:t> </a:t>
            </a:r>
          </a:p>
          <a:p>
            <a:pPr algn="ctr"/>
            <a:r>
              <a:rPr lang="en-US" sz="2800" b="1" dirty="0" smtClean="0">
                <a:latin typeface="Times New Roman" pitchFamily="18" charset="0"/>
                <a:cs typeface="Times New Roman" pitchFamily="18" charset="0"/>
              </a:rPr>
              <a:t>By </a:t>
            </a:r>
          </a:p>
          <a:p>
            <a:pPr algn="ctr"/>
            <a:r>
              <a:rPr lang="en-US" sz="2800" b="1" dirty="0" smtClean="0">
                <a:latin typeface="Times New Roman" pitchFamily="18" charset="0"/>
                <a:cs typeface="Times New Roman" pitchFamily="18" charset="0"/>
              </a:rPr>
              <a:t>Dr. Stephen Meyers</a:t>
            </a: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139823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228600"/>
            <a:ext cx="851310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err="1" smtClean="0">
                <a:ln w="0"/>
                <a:solidFill>
                  <a:srgbClr val="FF0000"/>
                </a:solidFill>
                <a:effectLst>
                  <a:reflection blurRad="12700" stA="50000" endPos="50000" dist="5000" dir="5400000" sy="-100000" rotWithShape="0"/>
                </a:effectLst>
              </a:rPr>
              <a:t>Bibliology</a:t>
            </a:r>
            <a:r>
              <a:rPr lang="en-US" sz="5400" b="1" cap="all" spc="0" dirty="0" smtClean="0">
                <a:ln w="0"/>
                <a:solidFill>
                  <a:srgbClr val="FF0000"/>
                </a:solidFill>
                <a:effectLst>
                  <a:reflection blurRad="12700" stA="50000" endPos="50000" dist="5000" dir="5400000" sy="-100000" rotWithShape="0"/>
                </a:effectLst>
              </a:rPr>
              <a:t>: Study of Bible</a:t>
            </a:r>
            <a:endParaRPr lang="en-US" sz="5400" b="1" cap="all" spc="0" dirty="0">
              <a:ln w="0"/>
              <a:solidFill>
                <a:srgbClr val="FF0000"/>
              </a:solidFill>
              <a:effectLst>
                <a:reflection blurRad="12700" stA="50000" endPos="50000" dist="5000" dir="5400000" sy="-100000" rotWithShape="0"/>
              </a:effectLst>
            </a:endParaRPr>
          </a:p>
        </p:txBody>
      </p:sp>
      <p:sp>
        <p:nvSpPr>
          <p:cNvPr id="6" name="Rectangle 5"/>
          <p:cNvSpPr/>
          <p:nvPr/>
        </p:nvSpPr>
        <p:spPr>
          <a:xfrm>
            <a:off x="0" y="1752600"/>
            <a:ext cx="9144000" cy="769441"/>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400" b="1" cap="all" spc="0" dirty="0" smtClean="0">
                <a:ln w="0"/>
                <a:solidFill>
                  <a:srgbClr val="00FF00"/>
                </a:solidFill>
                <a:effectLst>
                  <a:reflection blurRad="12700" stA="50000" endPos="50000" dist="5000" dir="5400000" sy="-100000" rotWithShape="0"/>
                </a:effectLst>
              </a:rPr>
              <a:t>Revelation: </a:t>
            </a:r>
            <a:r>
              <a:rPr lang="en-US" sz="3200" b="1" cap="all" spc="0" dirty="0" smtClean="0">
                <a:ln w="0"/>
                <a:solidFill>
                  <a:srgbClr val="00FF00"/>
                </a:solidFill>
                <a:effectLst>
                  <a:reflection blurRad="12700" stA="50000" endPos="50000" dist="5000" dir="5400000" sy="-100000" rotWithShape="0"/>
                </a:effectLst>
              </a:rPr>
              <a:t>Disclosing what </a:t>
            </a:r>
            <a:r>
              <a:rPr lang="en-US" sz="3200" b="1" cap="all" dirty="0" smtClean="0">
                <a:ln w="0"/>
                <a:solidFill>
                  <a:srgbClr val="00FF00"/>
                </a:solidFill>
                <a:effectLst>
                  <a:reflection blurRad="12700" stA="50000" endPos="50000" dist="5000" dir="5400000" sy="-100000" rotWithShape="0"/>
                </a:effectLst>
              </a:rPr>
              <a:t>Is unknown </a:t>
            </a:r>
            <a:endParaRPr lang="en-US" sz="3600" b="1" cap="all" spc="0" dirty="0">
              <a:ln w="0"/>
              <a:solidFill>
                <a:srgbClr val="00FF00"/>
              </a:solidFill>
              <a:effectLst>
                <a:reflection blurRad="12700" stA="50000" endPos="50000" dist="5000" dir="5400000" sy="-100000" rotWithShape="0"/>
              </a:effectLst>
            </a:endParaRPr>
          </a:p>
        </p:txBody>
      </p:sp>
      <p:sp>
        <p:nvSpPr>
          <p:cNvPr id="8" name="Rectangle 7"/>
          <p:cNvSpPr/>
          <p:nvPr/>
        </p:nvSpPr>
        <p:spPr>
          <a:xfrm>
            <a:off x="152400" y="3048000"/>
            <a:ext cx="8706294" cy="1754326"/>
          </a:xfrm>
          <a:prstGeom prst="rect">
            <a:avLst/>
          </a:prstGeom>
          <a:noFill/>
        </p:spPr>
        <p:txBody>
          <a:bodyPr wrap="none" lIns="91440" tIns="45720" rIns="91440" bIns="45720">
            <a:spAutoFit/>
          </a:bodyPr>
          <a:lstStyle/>
          <a:p>
            <a:pPr algn="ctr"/>
            <a:r>
              <a:rPr lang="en-US" sz="4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Inspiration: </a:t>
            </a:r>
            <a:r>
              <a:rPr lang="en-US" sz="3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God’s superintending of</a:t>
            </a:r>
          </a:p>
          <a:p>
            <a:pPr algn="ctr"/>
            <a:r>
              <a:rPr lang="en-US" sz="3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Human authors to compose &amp; record His </a:t>
            </a:r>
          </a:p>
          <a:p>
            <a:pPr algn="ct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Revelation to man. </a:t>
            </a:r>
            <a:r>
              <a:rPr lang="en-US" sz="3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en-US" sz="3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Rectangle 4"/>
          <p:cNvSpPr/>
          <p:nvPr/>
        </p:nvSpPr>
        <p:spPr>
          <a:xfrm>
            <a:off x="457200" y="5029200"/>
            <a:ext cx="8404865" cy="1261884"/>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400" b="1" cap="none" spc="150" dirty="0" smtClean="0">
                <a:ln w="11430"/>
                <a:solidFill>
                  <a:srgbClr val="00B0F0"/>
                </a:solidFill>
                <a:effectLst>
                  <a:outerShdw blurRad="25400" algn="tl" rotWithShape="0">
                    <a:srgbClr val="000000">
                      <a:alpha val="43000"/>
                    </a:srgbClr>
                  </a:outerShdw>
                </a:effectLst>
              </a:rPr>
              <a:t>Canonicity: </a:t>
            </a:r>
            <a:r>
              <a:rPr lang="en-US" sz="3200" b="1" cap="none" spc="150" dirty="0" smtClean="0">
                <a:ln w="11430"/>
                <a:solidFill>
                  <a:srgbClr val="00B0F0"/>
                </a:solidFill>
                <a:effectLst>
                  <a:outerShdw blurRad="25400" algn="tl" rotWithShape="0">
                    <a:srgbClr val="000000">
                      <a:alpha val="43000"/>
                    </a:srgbClr>
                  </a:outerShdw>
                </a:effectLst>
              </a:rPr>
              <a:t>Books recognized by Church</a:t>
            </a:r>
          </a:p>
          <a:p>
            <a:pPr algn="ctr"/>
            <a:r>
              <a:rPr lang="en-US" sz="3200" b="1" spc="150" dirty="0" smtClean="0">
                <a:ln w="11430"/>
                <a:solidFill>
                  <a:srgbClr val="00B0F0"/>
                </a:solidFill>
                <a:effectLst>
                  <a:outerShdw blurRad="25400" algn="tl" rotWithShape="0">
                    <a:srgbClr val="000000">
                      <a:alpha val="43000"/>
                    </a:srgbClr>
                  </a:outerShdw>
                </a:effectLst>
              </a:rPr>
              <a:t>Councils as the authoritative word of God. </a:t>
            </a:r>
            <a:r>
              <a:rPr lang="en-US" sz="3200" b="1" cap="none" spc="150" dirty="0" smtClean="0">
                <a:ln w="11430"/>
                <a:solidFill>
                  <a:srgbClr val="00B0F0"/>
                </a:solidFill>
                <a:effectLst>
                  <a:outerShdw blurRad="25400" algn="tl" rotWithShape="0">
                    <a:srgbClr val="000000">
                      <a:alpha val="43000"/>
                    </a:srgbClr>
                  </a:outerShdw>
                </a:effectLst>
              </a:rPr>
              <a:t> </a:t>
            </a:r>
            <a:endParaRPr lang="en-US" sz="3200" b="1" cap="none" spc="150" dirty="0">
              <a:ln w="11430"/>
              <a:solidFill>
                <a:srgbClr val="00B0F0"/>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457200"/>
            <a:ext cx="362964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solidFill>
                  <a:srgbClr val="FF0000"/>
                </a:solidFill>
                <a:effectLst>
                  <a:reflection blurRad="12700" stA="50000" endPos="50000" dist="5000" dir="5400000" sy="-100000" rotWithShape="0"/>
                </a:effectLst>
              </a:rPr>
              <a:t>Bibliology</a:t>
            </a:r>
            <a:endParaRPr lang="en-US" sz="5400" b="1" cap="all" spc="0" dirty="0">
              <a:ln w="0"/>
              <a:solidFill>
                <a:srgbClr val="FF0000"/>
              </a:solidFill>
              <a:effectLst>
                <a:reflection blurRad="12700" stA="50000" endPos="50000" dist="5000" dir="5400000" sy="-100000" rotWithShape="0"/>
              </a:effectLst>
            </a:endParaRPr>
          </a:p>
        </p:txBody>
      </p:sp>
      <p:sp>
        <p:nvSpPr>
          <p:cNvPr id="6" name="Rectangle 5"/>
          <p:cNvSpPr/>
          <p:nvPr/>
        </p:nvSpPr>
        <p:spPr>
          <a:xfrm>
            <a:off x="1447800" y="2590800"/>
            <a:ext cx="6705297" cy="144655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400" b="1" cap="all" spc="0" dirty="0" smtClean="0">
                <a:ln w="0"/>
                <a:solidFill>
                  <a:srgbClr val="00FF00"/>
                </a:solidFill>
                <a:effectLst>
                  <a:reflection blurRad="12700" stA="50000" endPos="50000" dist="5000" dir="5400000" sy="-100000" rotWithShape="0"/>
                </a:effectLst>
              </a:rPr>
              <a:t>Two types of revelation</a:t>
            </a:r>
          </a:p>
          <a:p>
            <a:pPr algn="ctr"/>
            <a:r>
              <a:rPr lang="en-US" sz="4400" b="1" cap="all" dirty="0" smtClean="0">
                <a:ln w="0"/>
                <a:solidFill>
                  <a:srgbClr val="00FF00"/>
                </a:solidFill>
                <a:effectLst>
                  <a:reflection blurRad="12700" stA="50000" endPos="50000" dist="5000" dir="5400000" sy="-100000" rotWithShape="0"/>
                </a:effectLst>
              </a:rPr>
              <a:t>Of god to man</a:t>
            </a:r>
            <a:endParaRPr lang="en-US" sz="4400" b="1" cap="all" spc="0" dirty="0">
              <a:ln w="0"/>
              <a:solidFill>
                <a:srgbClr val="00FF00"/>
              </a:solidFill>
              <a:effectLst>
                <a:reflection blurRad="12700" stA="50000" endPos="50000" dist="5000" dir="5400000" sy="-100000" rotWithShape="0"/>
              </a:effectLst>
            </a:endParaRPr>
          </a:p>
        </p:txBody>
      </p:sp>
      <p:sp>
        <p:nvSpPr>
          <p:cNvPr id="8" name="Rectangle 7"/>
          <p:cNvSpPr/>
          <p:nvPr/>
        </p:nvSpPr>
        <p:spPr>
          <a:xfrm>
            <a:off x="2057400" y="4495800"/>
            <a:ext cx="4401910" cy="1754326"/>
          </a:xfrm>
          <a:prstGeom prst="rect">
            <a:avLst/>
          </a:prstGeom>
          <a:noFill/>
        </p:spPr>
        <p:txBody>
          <a:bodyPr wrap="none" lIns="91440" tIns="45720" rIns="91440" bIns="45720">
            <a:spAutoFit/>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God’s world</a:t>
            </a:r>
          </a:p>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God’s Word</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36576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3581400"/>
            <a:ext cx="9144000" cy="3276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752600" y="762000"/>
            <a:ext cx="5760038"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General Revelation</a:t>
            </a:r>
          </a:p>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Creation</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0" name="Rectangle 9"/>
          <p:cNvSpPr/>
          <p:nvPr/>
        </p:nvSpPr>
        <p:spPr>
          <a:xfrm>
            <a:off x="1447800" y="4495800"/>
            <a:ext cx="6216637" cy="175432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Special revelation</a:t>
            </a:r>
          </a:p>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Bible</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glenebula.jpg"/>
          <p:cNvPicPr>
            <a:picLocks noChangeAspect="1"/>
          </p:cNvPicPr>
          <p:nvPr/>
        </p:nvPicPr>
        <p:blipFill>
          <a:blip r:embed="rId3"/>
          <a:stretch>
            <a:fillRect/>
          </a:stretch>
        </p:blipFill>
        <p:spPr>
          <a:xfrm>
            <a:off x="0" y="0"/>
            <a:ext cx="9144000" cy="6875780"/>
          </a:xfrm>
          <a:prstGeom prst="rect">
            <a:avLst/>
          </a:prstGeom>
        </p:spPr>
      </p:pic>
      <p:sp>
        <p:nvSpPr>
          <p:cNvPr id="4" name="Rectangle 3"/>
          <p:cNvSpPr/>
          <p:nvPr/>
        </p:nvSpPr>
        <p:spPr>
          <a:xfrm>
            <a:off x="26055" y="0"/>
            <a:ext cx="9117944" cy="76944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400" b="1" cap="none" spc="150" dirty="0" smtClean="0">
                <a:ln w="11430"/>
                <a:solidFill>
                  <a:srgbClr val="F8F8F8"/>
                </a:solidFill>
                <a:effectLst>
                  <a:outerShdw blurRad="25400" algn="tl" rotWithShape="0">
                    <a:srgbClr val="000000">
                      <a:alpha val="43000"/>
                    </a:srgbClr>
                  </a:outerShdw>
                </a:effectLst>
              </a:rPr>
              <a:t>General Revelation= God’s Creation</a:t>
            </a:r>
          </a:p>
        </p:txBody>
      </p:sp>
      <p:sp>
        <p:nvSpPr>
          <p:cNvPr id="6" name="Rectangle 5"/>
          <p:cNvSpPr/>
          <p:nvPr/>
        </p:nvSpPr>
        <p:spPr>
          <a:xfrm>
            <a:off x="0" y="838200"/>
            <a:ext cx="9078511" cy="156966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rgbClr val="F8F8F8"/>
                </a:solidFill>
                <a:effectLst>
                  <a:outerShdw blurRad="25400" algn="tl" rotWithShape="0">
                    <a:srgbClr val="000000">
                      <a:alpha val="43000"/>
                    </a:srgbClr>
                  </a:outerShdw>
                </a:effectLst>
              </a:rPr>
              <a:t>“The heavens declare the glory of God; and the</a:t>
            </a:r>
          </a:p>
          <a:p>
            <a:pPr algn="ctr"/>
            <a:r>
              <a:rPr lang="en-US" sz="3200" b="1" spc="150" dirty="0" smtClean="0">
                <a:ln w="11430"/>
                <a:solidFill>
                  <a:srgbClr val="F8F8F8"/>
                </a:solidFill>
                <a:effectLst>
                  <a:outerShdw blurRad="25400" algn="tl" rotWithShape="0">
                    <a:srgbClr val="000000">
                      <a:alpha val="43000"/>
                    </a:srgbClr>
                  </a:outerShdw>
                </a:effectLst>
              </a:rPr>
              <a:t>Firmament showeth his handiwork” </a:t>
            </a:r>
          </a:p>
          <a:p>
            <a:pPr algn="ctr"/>
            <a:r>
              <a:rPr lang="en-US" sz="3200" b="1" cap="none" spc="150" dirty="0" smtClean="0">
                <a:ln w="11430"/>
                <a:solidFill>
                  <a:srgbClr val="F8F8F8"/>
                </a:solidFill>
                <a:effectLst>
                  <a:outerShdw blurRad="25400" algn="tl" rotWithShape="0">
                    <a:srgbClr val="000000">
                      <a:alpha val="43000"/>
                    </a:srgbClr>
                  </a:outerShdw>
                </a:effectLst>
              </a:rPr>
              <a:t>Psalm 19:1  </a:t>
            </a:r>
            <a:endParaRPr lang="en-US" sz="3200" b="1" cap="none" spc="150" dirty="0">
              <a:ln w="11430"/>
              <a:solidFill>
                <a:srgbClr val="F8F8F8"/>
              </a:solidFill>
              <a:effectLst>
                <a:outerShdw blurRad="25400" algn="tl" rotWithShape="0">
                  <a:srgbClr val="000000">
                    <a:alpha val="43000"/>
                  </a:srgbClr>
                </a:outerShdw>
              </a:effectLst>
            </a:endParaRPr>
          </a:p>
        </p:txBody>
      </p:sp>
      <p:sp>
        <p:nvSpPr>
          <p:cNvPr id="8" name="Rectangle 7"/>
          <p:cNvSpPr/>
          <p:nvPr/>
        </p:nvSpPr>
        <p:spPr>
          <a:xfrm>
            <a:off x="1066800" y="6334780"/>
            <a:ext cx="695094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outerShdw blurRad="25400" algn="tl" rotWithShape="0">
                    <a:srgbClr val="000000">
                      <a:alpha val="43000"/>
                    </a:srgbClr>
                  </a:outerShdw>
                </a:effectLst>
              </a:rPr>
              <a:t>Pillars of Creation, Eagle Nebula (NASA) </a:t>
            </a:r>
            <a:endParaRPr lang="en-US" sz="2800" b="1" cap="none" spc="150" dirty="0">
              <a:ln w="11430"/>
              <a:solidFill>
                <a:srgbClr val="F8F8F8"/>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5020111.JPG"/>
          <p:cNvPicPr>
            <a:picLocks noChangeAspect="1"/>
          </p:cNvPicPr>
          <p:nvPr/>
        </p:nvPicPr>
        <p:blipFill>
          <a:blip r:embed="rId3" cstate="print"/>
          <a:stretch>
            <a:fillRect/>
          </a:stretch>
        </p:blipFill>
        <p:spPr>
          <a:xfrm>
            <a:off x="0" y="0"/>
            <a:ext cx="9144000" cy="6857999"/>
          </a:xfrm>
          <a:prstGeom prst="rect">
            <a:avLst/>
          </a:prstGeom>
        </p:spPr>
      </p:pic>
      <p:sp>
        <p:nvSpPr>
          <p:cNvPr id="4" name="Rectangle 3"/>
          <p:cNvSpPr/>
          <p:nvPr/>
        </p:nvSpPr>
        <p:spPr>
          <a:xfrm>
            <a:off x="1" y="0"/>
            <a:ext cx="9144000" cy="193899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r>
              <a:rPr lang="en-US" sz="2400" b="1" cap="none" spc="150" dirty="0" smtClean="0">
                <a:ln w="11430"/>
                <a:solidFill>
                  <a:srgbClr val="F8F8F8"/>
                </a:solidFill>
                <a:effectLst>
                  <a:outerShdw blurRad="25400" algn="tl" rotWithShape="0">
                    <a:srgbClr val="000000">
                      <a:alpha val="43000"/>
                    </a:srgbClr>
                  </a:outerShdw>
                </a:effectLst>
              </a:rPr>
              <a:t>“Because that which is may be known of God is manifest in </a:t>
            </a:r>
          </a:p>
          <a:p>
            <a:r>
              <a:rPr lang="en-US" sz="2400" b="1" spc="150" dirty="0" smtClean="0">
                <a:ln w="11430"/>
                <a:solidFill>
                  <a:srgbClr val="F8F8F8"/>
                </a:solidFill>
                <a:effectLst>
                  <a:outerShdw blurRad="25400" algn="tl" rotWithShape="0">
                    <a:srgbClr val="000000">
                      <a:alpha val="43000"/>
                    </a:srgbClr>
                  </a:outerShdw>
                </a:effectLst>
              </a:rPr>
              <a:t>them; for God hath showed it unto them. For the invisible</a:t>
            </a:r>
          </a:p>
          <a:p>
            <a:r>
              <a:rPr lang="en-US" sz="2400" b="1" spc="150" dirty="0" smtClean="0">
                <a:ln w="11430"/>
                <a:solidFill>
                  <a:srgbClr val="F8F8F8"/>
                </a:solidFill>
                <a:effectLst>
                  <a:outerShdw blurRad="25400" algn="tl" rotWithShape="0">
                    <a:srgbClr val="000000">
                      <a:alpha val="43000"/>
                    </a:srgbClr>
                  </a:outerShdw>
                </a:effectLst>
              </a:rPr>
              <a:t>t</a:t>
            </a:r>
            <a:r>
              <a:rPr lang="en-US" sz="2400" b="1" cap="none" spc="150" dirty="0" smtClean="0">
                <a:ln w="11430"/>
                <a:solidFill>
                  <a:srgbClr val="F8F8F8"/>
                </a:solidFill>
                <a:effectLst>
                  <a:outerShdw blurRad="25400" algn="tl" rotWithShape="0">
                    <a:srgbClr val="000000">
                      <a:alpha val="43000"/>
                    </a:srgbClr>
                  </a:outerShdw>
                </a:effectLst>
              </a:rPr>
              <a:t>hings from the creation of the world are clearly seen, being </a:t>
            </a:r>
          </a:p>
          <a:p>
            <a:r>
              <a:rPr lang="en-US" sz="2400" b="1" spc="150" dirty="0" smtClean="0">
                <a:ln w="11430"/>
                <a:solidFill>
                  <a:srgbClr val="F8F8F8"/>
                </a:solidFill>
                <a:effectLst>
                  <a:outerShdw blurRad="25400" algn="tl" rotWithShape="0">
                    <a:srgbClr val="000000">
                      <a:alpha val="43000"/>
                    </a:srgbClr>
                  </a:outerShdw>
                </a:effectLst>
              </a:rPr>
              <a:t>understood by the things that are made, even his eternal</a:t>
            </a:r>
          </a:p>
          <a:p>
            <a:r>
              <a:rPr lang="en-US" sz="2400" b="1" cap="none" spc="150" dirty="0" smtClean="0">
                <a:ln w="11430"/>
                <a:solidFill>
                  <a:srgbClr val="F8F8F8"/>
                </a:solidFill>
                <a:effectLst>
                  <a:outerShdw blurRad="25400" algn="tl" rotWithShape="0">
                    <a:srgbClr val="000000">
                      <a:alpha val="43000"/>
                    </a:srgbClr>
                  </a:outerShdw>
                </a:effectLst>
              </a:rPr>
              <a:t>Power and Godhead; so they are without excuse”</a:t>
            </a:r>
            <a:r>
              <a:rPr lang="en-US" b="1" cap="none" spc="150" dirty="0" smtClean="0">
                <a:ln w="11430"/>
                <a:solidFill>
                  <a:srgbClr val="F8F8F8"/>
                </a:solidFill>
                <a:effectLst>
                  <a:outerShdw blurRad="25400" algn="tl" rotWithShape="0">
                    <a:srgbClr val="000000">
                      <a:alpha val="43000"/>
                    </a:srgbClr>
                  </a:outerShdw>
                </a:effectLst>
              </a:rPr>
              <a:t>Romans 1:19-20</a:t>
            </a:r>
            <a:endParaRPr lang="en-US" b="1" cap="none" spc="150" dirty="0">
              <a:ln w="11430"/>
              <a:solidFill>
                <a:srgbClr val="F8F8F8"/>
              </a:solidFill>
              <a:effectLst>
                <a:outerShdw blurRad="25400" algn="tl" rotWithShape="0">
                  <a:srgbClr val="000000">
                    <a:alpha val="43000"/>
                  </a:srgbClr>
                </a:outerShdw>
              </a:effectLst>
            </a:endParaRPr>
          </a:p>
        </p:txBody>
      </p:sp>
      <p:sp>
        <p:nvSpPr>
          <p:cNvPr id="5" name="Rectangle 4"/>
          <p:cNvSpPr/>
          <p:nvPr/>
        </p:nvSpPr>
        <p:spPr>
          <a:xfrm>
            <a:off x="0" y="6273225"/>
            <a:ext cx="9144000" cy="52322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smtClean="0">
                <a:ln w="11430"/>
                <a:solidFill>
                  <a:srgbClr val="F8F8F8"/>
                </a:solidFill>
                <a:effectLst>
                  <a:outerShdw blurRad="25400" algn="tl" rotWithShape="0">
                    <a:srgbClr val="000000">
                      <a:alpha val="43000"/>
                    </a:srgbClr>
                  </a:outerShdw>
                </a:effectLst>
              </a:rPr>
              <a:t>We can learn about God by studying his creation. </a:t>
            </a:r>
            <a:endParaRPr lang="en-US" sz="2800" b="1" cap="none" spc="150" dirty="0">
              <a:ln w="11430"/>
              <a:solidFill>
                <a:srgbClr val="F8F8F8"/>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7136980.JPG"/>
          <p:cNvPicPr>
            <a:picLocks noChangeAspect="1"/>
          </p:cNvPicPr>
          <p:nvPr/>
        </p:nvPicPr>
        <p:blipFill>
          <a:blip r:embed="rId3" cstate="print"/>
          <a:stretch>
            <a:fillRect/>
          </a:stretch>
        </p:blipFill>
        <p:spPr>
          <a:xfrm>
            <a:off x="0" y="0"/>
            <a:ext cx="9144000" cy="6857999"/>
          </a:xfrm>
          <a:prstGeom prst="rect">
            <a:avLst/>
          </a:prstGeom>
        </p:spPr>
      </p:pic>
      <p:sp>
        <p:nvSpPr>
          <p:cNvPr id="3" name="Rectangle 2"/>
          <p:cNvSpPr/>
          <p:nvPr/>
        </p:nvSpPr>
        <p:spPr>
          <a:xfrm>
            <a:off x="0" y="0"/>
            <a:ext cx="5411353" cy="1754326"/>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Special Revelation</a:t>
            </a:r>
          </a:p>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God’s Word</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TextBox 3"/>
          <p:cNvSpPr txBox="1"/>
          <p:nvPr/>
        </p:nvSpPr>
        <p:spPr>
          <a:xfrm>
            <a:off x="7086600" y="6488668"/>
            <a:ext cx="2057400" cy="369332"/>
          </a:xfrm>
          <a:prstGeom prst="rect">
            <a:avLst/>
          </a:prstGeom>
          <a:noFill/>
          <a:ln>
            <a:solidFill>
              <a:schemeClr val="bg1"/>
            </a:solidFill>
          </a:ln>
        </p:spPr>
        <p:txBody>
          <a:bodyPr wrap="square" rtlCol="0">
            <a:spAutoFit/>
          </a:bodyPr>
          <a:lstStyle/>
          <a:p>
            <a:r>
              <a:rPr lang="en-US" dirty="0" smtClean="0">
                <a:solidFill>
                  <a:schemeClr val="bg1"/>
                </a:solidFill>
              </a:rPr>
              <a:t>Old Ethiopian Bible</a:t>
            </a:r>
            <a:endParaRPr lang="en-US" dirty="0">
              <a:solidFill>
                <a:schemeClr val="bg1"/>
              </a:solidFill>
            </a:endParaRPr>
          </a:p>
        </p:txBody>
      </p:sp>
      <p:sp>
        <p:nvSpPr>
          <p:cNvPr id="5" name="Rectangle 4"/>
          <p:cNvSpPr/>
          <p:nvPr/>
        </p:nvSpPr>
        <p:spPr>
          <a:xfrm>
            <a:off x="152400" y="1981200"/>
            <a:ext cx="9191234" cy="3170099"/>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cap="none" spc="150" dirty="0" smtClean="0">
                <a:ln w="11430"/>
                <a:solidFill>
                  <a:srgbClr val="F8F8F8"/>
                </a:solidFill>
                <a:effectLst>
                  <a:outerShdw blurRad="25400" algn="tl" rotWithShape="0">
                    <a:srgbClr val="000000">
                      <a:alpha val="43000"/>
                    </a:srgbClr>
                  </a:outerShdw>
                </a:effectLst>
              </a:rPr>
              <a:t>“For prophecy came not in old time by</a:t>
            </a:r>
            <a:r>
              <a:rPr lang="en-US" sz="4000" b="1" spc="150" dirty="0" smtClean="0">
                <a:ln w="11430"/>
                <a:solidFill>
                  <a:srgbClr val="F8F8F8"/>
                </a:solidFill>
                <a:effectLst>
                  <a:outerShdw blurRad="25400" algn="tl" rotWithShape="0">
                    <a:srgbClr val="000000">
                      <a:alpha val="43000"/>
                    </a:srgbClr>
                  </a:outerShdw>
                </a:effectLst>
              </a:rPr>
              <a:t> </a:t>
            </a:r>
          </a:p>
          <a:p>
            <a:pPr algn="ctr"/>
            <a:r>
              <a:rPr lang="en-US" sz="4000" b="1" spc="150" dirty="0" smtClean="0">
                <a:ln w="11430"/>
                <a:solidFill>
                  <a:srgbClr val="F8F8F8"/>
                </a:solidFill>
                <a:effectLst>
                  <a:outerShdw blurRad="25400" algn="tl" rotWithShape="0">
                    <a:srgbClr val="000000">
                      <a:alpha val="43000"/>
                    </a:srgbClr>
                  </a:outerShdw>
                </a:effectLst>
              </a:rPr>
              <a:t>t</a:t>
            </a:r>
            <a:r>
              <a:rPr lang="en-US" sz="4000" b="1" cap="none" spc="150" dirty="0" smtClean="0">
                <a:ln w="11430"/>
                <a:solidFill>
                  <a:srgbClr val="F8F8F8"/>
                </a:solidFill>
                <a:effectLst>
                  <a:outerShdw blurRad="25400" algn="tl" rotWithShape="0">
                    <a:srgbClr val="000000">
                      <a:alpha val="43000"/>
                    </a:srgbClr>
                  </a:outerShdw>
                </a:effectLst>
              </a:rPr>
              <a:t>he will of man: but holy men of God</a:t>
            </a:r>
          </a:p>
          <a:p>
            <a:pPr algn="ctr"/>
            <a:r>
              <a:rPr lang="en-US" sz="4000" b="1" spc="150" dirty="0" err="1" smtClean="0">
                <a:ln w="11430"/>
                <a:solidFill>
                  <a:srgbClr val="F8F8F8"/>
                </a:solidFill>
                <a:effectLst>
                  <a:outerShdw blurRad="25400" algn="tl" rotWithShape="0">
                    <a:srgbClr val="000000">
                      <a:alpha val="43000"/>
                    </a:srgbClr>
                  </a:outerShdw>
                </a:effectLst>
              </a:rPr>
              <a:t>spake</a:t>
            </a:r>
            <a:r>
              <a:rPr lang="en-US" sz="4000" b="1" spc="150" dirty="0" smtClean="0">
                <a:ln w="11430"/>
                <a:solidFill>
                  <a:srgbClr val="F8F8F8"/>
                </a:solidFill>
                <a:effectLst>
                  <a:outerShdw blurRad="25400" algn="tl" rotWithShape="0">
                    <a:srgbClr val="000000">
                      <a:alpha val="43000"/>
                    </a:srgbClr>
                  </a:outerShdw>
                </a:effectLst>
              </a:rPr>
              <a:t> as they were moved by the </a:t>
            </a:r>
          </a:p>
          <a:p>
            <a:pPr algn="ctr"/>
            <a:r>
              <a:rPr lang="en-US" sz="4000" b="1" cap="none" spc="150" dirty="0" smtClean="0">
                <a:ln w="11430"/>
                <a:solidFill>
                  <a:srgbClr val="F8F8F8"/>
                </a:solidFill>
                <a:effectLst>
                  <a:outerShdw blurRad="25400" algn="tl" rotWithShape="0">
                    <a:srgbClr val="000000">
                      <a:alpha val="43000"/>
                    </a:srgbClr>
                  </a:outerShdw>
                </a:effectLst>
              </a:rPr>
              <a:t>Holy Ghost”</a:t>
            </a:r>
          </a:p>
          <a:p>
            <a:pPr algn="ctr"/>
            <a:r>
              <a:rPr lang="en-US" sz="4000" b="1" spc="150" dirty="0" smtClean="0">
                <a:ln w="11430"/>
                <a:solidFill>
                  <a:srgbClr val="F8F8F8"/>
                </a:solidFill>
                <a:effectLst>
                  <a:outerShdw blurRad="25400" algn="tl" rotWithShape="0">
                    <a:srgbClr val="000000">
                      <a:alpha val="43000"/>
                    </a:srgbClr>
                  </a:outerShdw>
                </a:effectLst>
              </a:rPr>
              <a:t>II Peter 1:21</a:t>
            </a:r>
            <a:endParaRPr lang="en-US" sz="4000" b="1" cap="none" spc="150" dirty="0" smtClean="0">
              <a:ln w="11430"/>
              <a:solidFill>
                <a:srgbClr val="F8F8F8"/>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7136980.JPG"/>
          <p:cNvPicPr>
            <a:picLocks noChangeAspect="1"/>
          </p:cNvPicPr>
          <p:nvPr/>
        </p:nvPicPr>
        <p:blipFill>
          <a:blip r:embed="rId3" cstate="print"/>
          <a:stretch>
            <a:fillRect/>
          </a:stretch>
        </p:blipFill>
        <p:spPr>
          <a:xfrm>
            <a:off x="0" y="0"/>
            <a:ext cx="9144000" cy="6857999"/>
          </a:xfrm>
          <a:prstGeom prst="rect">
            <a:avLst/>
          </a:prstGeom>
        </p:spPr>
      </p:pic>
      <p:sp>
        <p:nvSpPr>
          <p:cNvPr id="3" name="Rectangle 2"/>
          <p:cNvSpPr/>
          <p:nvPr/>
        </p:nvSpPr>
        <p:spPr>
          <a:xfrm>
            <a:off x="0" y="0"/>
            <a:ext cx="5411353" cy="1754326"/>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Special Revelation</a:t>
            </a:r>
          </a:p>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God’s Word</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TextBox 3"/>
          <p:cNvSpPr txBox="1"/>
          <p:nvPr/>
        </p:nvSpPr>
        <p:spPr>
          <a:xfrm>
            <a:off x="7086600" y="6488668"/>
            <a:ext cx="2057400" cy="369332"/>
          </a:xfrm>
          <a:prstGeom prst="rect">
            <a:avLst/>
          </a:prstGeom>
          <a:noFill/>
          <a:ln>
            <a:solidFill>
              <a:schemeClr val="bg1"/>
            </a:solidFill>
          </a:ln>
        </p:spPr>
        <p:txBody>
          <a:bodyPr wrap="square" rtlCol="0">
            <a:spAutoFit/>
          </a:bodyPr>
          <a:lstStyle/>
          <a:p>
            <a:r>
              <a:rPr lang="en-US" dirty="0" smtClean="0">
                <a:solidFill>
                  <a:schemeClr val="bg1"/>
                </a:solidFill>
              </a:rPr>
              <a:t>Old Ethiopian Bible</a:t>
            </a:r>
            <a:endParaRPr lang="en-US" dirty="0">
              <a:solidFill>
                <a:schemeClr val="bg1"/>
              </a:solidFill>
            </a:endParaRPr>
          </a:p>
        </p:txBody>
      </p:sp>
      <p:sp>
        <p:nvSpPr>
          <p:cNvPr id="5" name="Rectangle 4"/>
          <p:cNvSpPr/>
          <p:nvPr/>
        </p:nvSpPr>
        <p:spPr>
          <a:xfrm>
            <a:off x="457200" y="1905000"/>
            <a:ext cx="8228278" cy="3170099"/>
          </a:xfrm>
          <a:prstGeom prst="rect">
            <a:avLst/>
          </a:prstGeom>
          <a:noFill/>
        </p:spPr>
        <p:txBody>
          <a:bodyPr wrap="none" lIns="91440" tIns="45720" rIns="91440" bIns="45720">
            <a:spAutoFit/>
          </a:bodyPr>
          <a:lstStyle/>
          <a:p>
            <a:pPr algn="ctr"/>
            <a:r>
              <a:rPr lang="en-US" sz="4000" b="1" cap="none" spc="0" dirty="0" smtClean="0">
                <a:ln w="1905"/>
                <a:solidFill>
                  <a:schemeClr val="bg1"/>
                </a:solidFill>
                <a:effectLst>
                  <a:innerShdw blurRad="69850" dist="43180" dir="5400000">
                    <a:srgbClr val="000000">
                      <a:alpha val="65000"/>
                    </a:srgbClr>
                  </a:innerShdw>
                </a:effectLst>
              </a:rPr>
              <a:t>“All scripture is given by inspiration of</a:t>
            </a:r>
          </a:p>
          <a:p>
            <a:pPr algn="ctr"/>
            <a:r>
              <a:rPr lang="en-US" sz="4000" b="1" dirty="0" smtClean="0">
                <a:ln w="1905"/>
                <a:solidFill>
                  <a:schemeClr val="bg1"/>
                </a:solidFill>
                <a:effectLst>
                  <a:innerShdw blurRad="69850" dist="43180" dir="5400000">
                    <a:srgbClr val="000000">
                      <a:alpha val="65000"/>
                    </a:srgbClr>
                  </a:innerShdw>
                </a:effectLst>
              </a:rPr>
              <a:t>God, and is profitable for doctrine </a:t>
            </a:r>
          </a:p>
          <a:p>
            <a:pPr algn="ctr"/>
            <a:r>
              <a:rPr lang="en-US" sz="4000" b="1" dirty="0" smtClean="0">
                <a:ln w="1905"/>
                <a:solidFill>
                  <a:schemeClr val="bg1"/>
                </a:solidFill>
                <a:effectLst>
                  <a:innerShdw blurRad="69850" dist="43180" dir="5400000">
                    <a:srgbClr val="000000">
                      <a:alpha val="65000"/>
                    </a:srgbClr>
                  </a:innerShdw>
                </a:effectLst>
              </a:rPr>
              <a:t>for reproof, for correction, for </a:t>
            </a:r>
          </a:p>
          <a:p>
            <a:pPr algn="ctr"/>
            <a:r>
              <a:rPr lang="en-US" sz="4000" b="1" cap="none" spc="0" dirty="0" smtClean="0">
                <a:ln w="1905"/>
                <a:solidFill>
                  <a:schemeClr val="bg1"/>
                </a:solidFill>
                <a:effectLst>
                  <a:innerShdw blurRad="69850" dist="43180" dir="5400000">
                    <a:srgbClr val="000000">
                      <a:alpha val="65000"/>
                    </a:srgbClr>
                  </a:innerShdw>
                </a:effectLst>
              </a:rPr>
              <a:t>Instruction in righteousness”</a:t>
            </a:r>
          </a:p>
          <a:p>
            <a:pPr algn="ctr"/>
            <a:r>
              <a:rPr lang="en-US" sz="4000" b="1" dirty="0" smtClean="0">
                <a:ln w="1905"/>
                <a:solidFill>
                  <a:schemeClr val="bg1"/>
                </a:solidFill>
                <a:effectLst>
                  <a:innerShdw blurRad="69850" dist="43180" dir="5400000">
                    <a:srgbClr val="000000">
                      <a:alpha val="65000"/>
                    </a:srgbClr>
                  </a:innerShdw>
                </a:effectLst>
              </a:rPr>
              <a:t>II Timothy 3:16</a:t>
            </a:r>
            <a:endParaRPr lang="en-US" sz="4000" b="1" cap="none" spc="0" dirty="0">
              <a:ln w="1905"/>
              <a:solidFill>
                <a:schemeClr val="bg1"/>
              </a:soli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P7106846.JPG"/>
          <p:cNvPicPr>
            <a:picLocks noChangeAspect="1"/>
          </p:cNvPicPr>
          <p:nvPr/>
        </p:nvPicPr>
        <p:blipFill>
          <a:blip r:embed="rId3" cstate="print"/>
          <a:srcRect b="4444"/>
          <a:stretch>
            <a:fillRect/>
          </a:stretch>
        </p:blipFill>
        <p:spPr>
          <a:xfrm>
            <a:off x="3733800" y="457200"/>
            <a:ext cx="4991099" cy="59436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3" name="TextBox 2"/>
          <p:cNvSpPr txBox="1"/>
          <p:nvPr/>
        </p:nvSpPr>
        <p:spPr>
          <a:xfrm>
            <a:off x="7010400" y="6488668"/>
            <a:ext cx="1828800" cy="369332"/>
          </a:xfrm>
          <a:prstGeom prst="rect">
            <a:avLst/>
          </a:prstGeom>
          <a:noFill/>
        </p:spPr>
        <p:txBody>
          <a:bodyPr wrap="square" rtlCol="0">
            <a:spAutoFit/>
          </a:bodyPr>
          <a:lstStyle/>
          <a:p>
            <a:r>
              <a:rPr lang="en-US" dirty="0" smtClean="0">
                <a:solidFill>
                  <a:schemeClr val="bg1"/>
                </a:solidFill>
              </a:rPr>
              <a:t>Gutenberg Bible</a:t>
            </a:r>
            <a:endParaRPr lang="en-US" dirty="0">
              <a:solidFill>
                <a:schemeClr val="bg1"/>
              </a:solidFill>
            </a:endParaRPr>
          </a:p>
        </p:txBody>
      </p:sp>
      <p:sp>
        <p:nvSpPr>
          <p:cNvPr id="4" name="Rectangle 3"/>
          <p:cNvSpPr/>
          <p:nvPr/>
        </p:nvSpPr>
        <p:spPr>
          <a:xfrm>
            <a:off x="152400" y="609600"/>
            <a:ext cx="3581400" cy="590931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cap="none" spc="150" dirty="0" smtClean="0">
                <a:ln w="11430"/>
                <a:solidFill>
                  <a:srgbClr val="F8F8F8"/>
                </a:solidFill>
                <a:effectLst>
                  <a:outerShdw blurRad="25400" algn="tl" rotWithShape="0">
                    <a:srgbClr val="000000">
                      <a:alpha val="43000"/>
                    </a:srgbClr>
                  </a:outerShdw>
                </a:effectLst>
              </a:rPr>
              <a:t>Bible</a:t>
            </a:r>
          </a:p>
          <a:p>
            <a:pPr algn="ctr"/>
            <a:r>
              <a:rPr lang="en-US" sz="5400" b="1" cap="none" spc="150" dirty="0" smtClean="0">
                <a:ln w="11430"/>
                <a:solidFill>
                  <a:srgbClr val="F8F8F8"/>
                </a:solidFill>
                <a:effectLst>
                  <a:outerShdw blurRad="25400" algn="tl" rotWithShape="0">
                    <a:srgbClr val="000000">
                      <a:alpha val="43000"/>
                    </a:srgbClr>
                  </a:outerShdw>
                </a:effectLst>
              </a:rPr>
              <a:t>Inerrant</a:t>
            </a:r>
          </a:p>
          <a:p>
            <a:pPr algn="ctr"/>
            <a:r>
              <a:rPr lang="en-US" sz="5400" b="1" spc="150" dirty="0" smtClean="0">
                <a:ln w="11430"/>
                <a:solidFill>
                  <a:srgbClr val="F8F8F8"/>
                </a:solidFill>
                <a:effectLst>
                  <a:outerShdw blurRad="25400" algn="tl" rotWithShape="0">
                    <a:srgbClr val="000000">
                      <a:alpha val="43000"/>
                    </a:srgbClr>
                  </a:outerShdw>
                </a:effectLst>
              </a:rPr>
              <a:t>Infallible</a:t>
            </a:r>
          </a:p>
          <a:p>
            <a:pPr algn="ctr"/>
            <a:r>
              <a:rPr lang="en-US" sz="5400" b="1" cap="none" spc="150" dirty="0" smtClean="0">
                <a:ln w="11430"/>
                <a:solidFill>
                  <a:srgbClr val="F8F8F8"/>
                </a:solidFill>
                <a:effectLst>
                  <a:outerShdw blurRad="25400" algn="tl" rotWithShape="0">
                    <a:srgbClr val="000000">
                      <a:alpha val="43000"/>
                    </a:srgbClr>
                  </a:outerShdw>
                </a:effectLst>
              </a:rPr>
              <a:t>In Faith &amp;</a:t>
            </a:r>
          </a:p>
          <a:p>
            <a:pPr algn="ctr"/>
            <a:r>
              <a:rPr lang="en-US" sz="5400" b="1" spc="150" dirty="0" smtClean="0">
                <a:ln w="11430"/>
                <a:solidFill>
                  <a:srgbClr val="F8F8F8"/>
                </a:solidFill>
                <a:effectLst>
                  <a:outerShdw blurRad="25400" algn="tl" rotWithShape="0">
                    <a:srgbClr val="000000">
                      <a:alpha val="43000"/>
                    </a:srgbClr>
                  </a:outerShdw>
                </a:effectLst>
              </a:rPr>
              <a:t>Practice,</a:t>
            </a:r>
            <a:endParaRPr lang="en-US" sz="5400" b="1" cap="none" spc="150" dirty="0" smtClean="0">
              <a:ln w="11430"/>
              <a:solidFill>
                <a:srgbClr val="F8F8F8"/>
              </a:solidFill>
              <a:effectLst>
                <a:outerShdw blurRad="25400" algn="tl" rotWithShape="0">
                  <a:srgbClr val="000000">
                    <a:alpha val="43000"/>
                  </a:srgbClr>
                </a:outerShdw>
              </a:effectLst>
            </a:endParaRPr>
          </a:p>
          <a:p>
            <a:pPr algn="ctr"/>
            <a:r>
              <a:rPr lang="en-US" sz="5400" b="1" cap="none" spc="150" dirty="0" smtClean="0">
                <a:ln w="11430"/>
                <a:solidFill>
                  <a:srgbClr val="F8F8F8"/>
                </a:solidFill>
                <a:effectLst>
                  <a:outerShdw blurRad="25400" algn="tl" rotWithShape="0">
                    <a:srgbClr val="000000">
                      <a:alpha val="43000"/>
                    </a:srgbClr>
                  </a:outerShdw>
                </a:effectLst>
              </a:rPr>
              <a:t>Or in every</a:t>
            </a:r>
          </a:p>
          <a:p>
            <a:pPr algn="ctr"/>
            <a:r>
              <a:rPr lang="en-US" sz="5400" b="1" spc="150" dirty="0" smtClean="0">
                <a:ln w="11430"/>
                <a:solidFill>
                  <a:srgbClr val="F8F8F8"/>
                </a:solidFill>
                <a:effectLst>
                  <a:outerShdw blurRad="25400" algn="tl" rotWithShape="0">
                    <a:srgbClr val="000000">
                      <a:alpha val="43000"/>
                    </a:srgbClr>
                  </a:outerShdw>
                </a:effectLst>
              </a:rPr>
              <a:t>Thing?</a:t>
            </a:r>
            <a:endParaRPr lang="en-US" sz="5400" b="1" cap="none" spc="150" dirty="0">
              <a:ln w="11430"/>
              <a:solidFill>
                <a:srgbClr val="F8F8F8"/>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7836248" cy="3970318"/>
          </a:xfrm>
          <a:prstGeom prst="rect">
            <a:avLst/>
          </a:prstGeom>
          <a:noFill/>
        </p:spPr>
        <p:txBody>
          <a:bodyPr wrap="none" lIns="91440" tIns="45720" rIns="91440" bIns="45720">
            <a:spAutoFit/>
          </a:bodyPr>
          <a:lstStyle/>
          <a:p>
            <a:pPr algn="ctr"/>
            <a:r>
              <a:rPr lang="en-US" sz="3600" b="1" cap="all" spc="0"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According to ii timothy 3:16 </a:t>
            </a:r>
          </a:p>
          <a:p>
            <a:pPr algn="ct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All scripture is profitable for </a:t>
            </a:r>
          </a:p>
          <a:p>
            <a:pPr algn="ctr"/>
            <a:r>
              <a:rPr lang="en-US"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Instruction in righteousness.</a:t>
            </a:r>
          </a:p>
          <a:p>
            <a:pPr algn="ct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It does not say for instruction</a:t>
            </a:r>
          </a:p>
          <a:p>
            <a:pPr algn="ctr"/>
            <a:r>
              <a:rPr lang="en-US"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 geology or chemistry.</a:t>
            </a:r>
          </a:p>
          <a:p>
            <a:pPr algn="ct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bible is not meant to be a </a:t>
            </a:r>
          </a:p>
          <a:p>
            <a:pPr algn="ctr"/>
            <a:r>
              <a:rPr lang="en-US"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Science book, but a spiritual book.</a:t>
            </a:r>
            <a:endParaRPr lang="en-US" sz="3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52400"/>
            <a:ext cx="5676233" cy="227754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Canon of Scripture</a:t>
            </a:r>
          </a:p>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What books should be </a:t>
            </a:r>
          </a:p>
          <a:p>
            <a:pPr algn="ctr"/>
            <a:r>
              <a:rPr lang="en-US"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Included in the Bible?</a:t>
            </a:r>
            <a:endParaRPr lang="en-US"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3" name="Chart 2"/>
          <p:cNvGraphicFramePr/>
          <p:nvPr/>
        </p:nvGraphicFramePr>
        <p:xfrm>
          <a:off x="1447800" y="2590800"/>
          <a:ext cx="6019800" cy="4089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609600" y="228600"/>
            <a:ext cx="7748660" cy="132343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Protestants only accept the Old &amp;</a:t>
            </a:r>
          </a:p>
          <a:p>
            <a:pPr algn="ct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New Testaments</a:t>
            </a:r>
            <a:endParaRPr lang="en-US"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Rectangle 4"/>
          <p:cNvSpPr/>
          <p:nvPr/>
        </p:nvSpPr>
        <p:spPr>
          <a:xfrm>
            <a:off x="228600" y="2286000"/>
            <a:ext cx="2514600" cy="2308324"/>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600" b="1" cap="none" spc="0" dirty="0" smtClean="0">
                <a:ln w="11430"/>
                <a:effectLst>
                  <a:outerShdw blurRad="80000" dist="40000" dir="5040000" algn="tl">
                    <a:srgbClr val="000000">
                      <a:alpha val="30000"/>
                    </a:srgbClr>
                  </a:outerShdw>
                </a:effectLst>
              </a:rPr>
              <a:t>Jews only accept the </a:t>
            </a:r>
          </a:p>
          <a:p>
            <a:pPr algn="ctr"/>
            <a:r>
              <a:rPr lang="en-US" sz="3600" b="1" dirty="0" smtClean="0">
                <a:ln w="11430"/>
                <a:effectLst>
                  <a:outerShdw blurRad="80000" dist="40000" dir="5040000" algn="tl">
                    <a:srgbClr val="000000">
                      <a:alpha val="30000"/>
                    </a:srgbClr>
                  </a:outerShdw>
                </a:effectLst>
              </a:rPr>
              <a:t>Old Testament</a:t>
            </a:r>
            <a:endParaRPr lang="en-US" sz="3600" b="1" cap="none" spc="0" dirty="0">
              <a:ln w="11430"/>
              <a:effectLst>
                <a:outerShdw blurRad="80000" dist="40000" dir="5040000" algn="tl">
                  <a:srgbClr val="000000">
                    <a:alpha val="30000"/>
                  </a:srgbClr>
                </a:outerShdw>
              </a:effectLst>
            </a:endParaRPr>
          </a:p>
        </p:txBody>
      </p:sp>
      <p:sp>
        <p:nvSpPr>
          <p:cNvPr id="6" name="Rectangle 5"/>
          <p:cNvSpPr/>
          <p:nvPr/>
        </p:nvSpPr>
        <p:spPr>
          <a:xfrm>
            <a:off x="381000" y="5534561"/>
            <a:ext cx="8398453" cy="1323439"/>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cap="none" spc="0" dirty="0" smtClean="0">
                <a:ln/>
                <a:solidFill>
                  <a:srgbClr val="00B050"/>
                </a:solidFill>
                <a:effectLst/>
              </a:rPr>
              <a:t>Roman Catholics also</a:t>
            </a:r>
          </a:p>
          <a:p>
            <a:pPr algn="ctr"/>
            <a:r>
              <a:rPr lang="en-US" sz="4000" b="1" dirty="0" smtClean="0">
                <a:ln/>
                <a:solidFill>
                  <a:srgbClr val="00B050"/>
                </a:solidFill>
              </a:rPr>
              <a:t>Include the Apocrypha in Latin Vulgate</a:t>
            </a:r>
            <a:endParaRPr lang="en-US" sz="4000" b="1" cap="none" spc="0" dirty="0">
              <a:ln/>
              <a:solidFill>
                <a:srgbClr val="00B050"/>
              </a:solidFill>
              <a:effectLst/>
            </a:endParaRPr>
          </a:p>
        </p:txBody>
      </p:sp>
      <p:sp>
        <p:nvSpPr>
          <p:cNvPr id="7" name="Rectangle 6"/>
          <p:cNvSpPr/>
          <p:nvPr/>
        </p:nvSpPr>
        <p:spPr>
          <a:xfrm>
            <a:off x="6502058" y="2286000"/>
            <a:ext cx="2641941"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36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Orthodox</a:t>
            </a:r>
          </a:p>
          <a:p>
            <a:pPr algn="ctr"/>
            <a:r>
              <a:rPr lang="en-US" sz="3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Have other</a:t>
            </a:r>
          </a:p>
          <a:p>
            <a:pPr algn="ctr"/>
            <a:r>
              <a:rPr lang="en-US" sz="36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Books in </a:t>
            </a:r>
          </a:p>
          <a:p>
            <a:pPr algn="ctr"/>
            <a:r>
              <a:rPr lang="en-US" sz="36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LXX</a:t>
            </a:r>
            <a:endParaRPr lang="en-US" sz="36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1049" y="0"/>
            <a:ext cx="8023671" cy="2308324"/>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4800" b="1" cap="none" spc="0" dirty="0" smtClean="0">
                <a:ln>
                  <a:prstDash val="solid"/>
                </a:ln>
                <a:effectLst>
                  <a:outerShdw blurRad="88000" dist="50800" dir="5040000" algn="tl">
                    <a:schemeClr val="accent4">
                      <a:tint val="80000"/>
                      <a:satMod val="250000"/>
                      <a:alpha val="45000"/>
                    </a:schemeClr>
                  </a:outerShdw>
                </a:effectLst>
              </a:rPr>
              <a:t>The Old </a:t>
            </a:r>
            <a:r>
              <a:rPr lang="en-US" sz="4800" b="1" dirty="0" smtClean="0">
                <a:ln>
                  <a:prstDash val="solid"/>
                </a:ln>
                <a:effectLst>
                  <a:outerShdw blurRad="88000" dist="50800" dir="5040000" algn="tl">
                    <a:schemeClr val="accent4">
                      <a:tint val="80000"/>
                      <a:satMod val="250000"/>
                      <a:alpha val="45000"/>
                    </a:schemeClr>
                  </a:outerShdw>
                </a:effectLst>
              </a:rPr>
              <a:t>Testament or </a:t>
            </a:r>
          </a:p>
          <a:p>
            <a:pPr algn="ctr"/>
            <a:r>
              <a:rPr lang="en-US" sz="4800" b="1" cap="none" spc="0" dirty="0" smtClean="0">
                <a:ln>
                  <a:prstDash val="solid"/>
                </a:ln>
                <a:effectLst>
                  <a:outerShdw blurRad="88000" dist="50800" dir="5040000" algn="tl">
                    <a:schemeClr val="accent4">
                      <a:tint val="80000"/>
                      <a:satMod val="250000"/>
                      <a:alpha val="45000"/>
                    </a:schemeClr>
                  </a:outerShdw>
                </a:effectLst>
              </a:rPr>
              <a:t>Jewish Bible was confirmed</a:t>
            </a:r>
          </a:p>
          <a:p>
            <a:pPr algn="ctr"/>
            <a:r>
              <a:rPr lang="en-US" sz="4800" b="1" dirty="0" smtClean="0">
                <a:ln>
                  <a:prstDash val="solid"/>
                </a:ln>
                <a:effectLst>
                  <a:outerShdw blurRad="88000" dist="50800" dir="5040000" algn="tl">
                    <a:schemeClr val="accent4">
                      <a:tint val="80000"/>
                      <a:satMod val="250000"/>
                      <a:alpha val="45000"/>
                    </a:schemeClr>
                  </a:outerShdw>
                </a:effectLst>
              </a:rPr>
              <a:t>At the Council of Jamnia 90 AD</a:t>
            </a:r>
            <a:endParaRPr lang="en-US" sz="4800" b="1" cap="none" spc="0" dirty="0">
              <a:ln>
                <a:prstDash val="solid"/>
              </a:ln>
              <a:effectLst>
                <a:outerShdw blurRad="88000" dist="50800" dir="5040000" algn="tl">
                  <a:schemeClr val="accent4">
                    <a:tint val="80000"/>
                    <a:satMod val="250000"/>
                    <a:alpha val="45000"/>
                  </a:schemeClr>
                </a:outerShdw>
              </a:effectLst>
            </a:endParaRPr>
          </a:p>
        </p:txBody>
      </p:sp>
      <p:sp>
        <p:nvSpPr>
          <p:cNvPr id="3" name="Rectangle 2"/>
          <p:cNvSpPr/>
          <p:nvPr/>
        </p:nvSpPr>
        <p:spPr>
          <a:xfrm>
            <a:off x="0" y="2667000"/>
            <a:ext cx="9144000" cy="144655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New Testament was confirmed </a:t>
            </a:r>
          </a:p>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 the Council of Carthage in 397 AD</a:t>
            </a:r>
            <a:r>
              <a:rPr lang="en-US"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en-US"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Rectangle 3"/>
          <p:cNvSpPr/>
          <p:nvPr/>
        </p:nvSpPr>
        <p:spPr>
          <a:xfrm>
            <a:off x="0" y="4549676"/>
            <a:ext cx="8752011" cy="2308324"/>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800" b="1" dirty="0" smtClean="0">
                <a:ln w="11430"/>
                <a:solidFill>
                  <a:srgbClr val="7030A0"/>
                </a:solidFill>
                <a:effectLst>
                  <a:outerShdw blurRad="80000" dist="40000" dir="5040000" algn="tl">
                    <a:srgbClr val="000000">
                      <a:alpha val="30000"/>
                    </a:srgbClr>
                  </a:outerShdw>
                </a:effectLst>
              </a:rPr>
              <a:t>Roman Catholics add the </a:t>
            </a:r>
          </a:p>
          <a:p>
            <a:pPr algn="ctr"/>
            <a:r>
              <a:rPr lang="en-US" sz="4800" b="1" dirty="0" smtClean="0">
                <a:ln w="11430"/>
                <a:solidFill>
                  <a:srgbClr val="7030A0"/>
                </a:solidFill>
                <a:effectLst>
                  <a:outerShdw blurRad="80000" dist="40000" dir="5040000" algn="tl">
                    <a:srgbClr val="000000">
                      <a:alpha val="30000"/>
                    </a:srgbClr>
                  </a:outerShdw>
                </a:effectLst>
              </a:rPr>
              <a:t>Apocrypha at the Council of Trent</a:t>
            </a:r>
          </a:p>
          <a:p>
            <a:pPr algn="ctr"/>
            <a:r>
              <a:rPr lang="en-US" sz="4800" b="1" cap="none" spc="0" dirty="0" smtClean="0">
                <a:ln w="11430"/>
                <a:solidFill>
                  <a:srgbClr val="7030A0"/>
                </a:solidFill>
                <a:effectLst>
                  <a:outerShdw blurRad="80000" dist="40000" dir="5040000" algn="tl">
                    <a:srgbClr val="000000">
                      <a:alpha val="30000"/>
                    </a:srgbClr>
                  </a:outerShdw>
                </a:effectLst>
              </a:rPr>
              <a:t>In 1546 AD</a:t>
            </a:r>
            <a:endParaRPr lang="en-US" sz="5400" b="1" cap="none" spc="0" dirty="0">
              <a:ln w="11430"/>
              <a:solidFill>
                <a:srgbClr val="7030A0"/>
              </a:soli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T_Canon.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143999" cy="1938992"/>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4000" b="1" cap="none" spc="0" dirty="0" smtClean="0">
                <a:ln>
                  <a:prstDash val="solid"/>
                </a:ln>
                <a:effectLst>
                  <a:outerShdw blurRad="88000" dist="50800" dir="5040000" algn="tl">
                    <a:schemeClr val="accent4">
                      <a:tint val="80000"/>
                      <a:satMod val="250000"/>
                      <a:alpha val="45000"/>
                    </a:schemeClr>
                  </a:outerShdw>
                </a:effectLst>
              </a:rPr>
              <a:t>The Jews accept the Hebrew Old</a:t>
            </a:r>
          </a:p>
          <a:p>
            <a:pPr algn="ctr"/>
            <a:r>
              <a:rPr lang="en-US" sz="4000" b="1" dirty="0" smtClean="0">
                <a:ln>
                  <a:prstDash val="solid"/>
                </a:ln>
                <a:effectLst>
                  <a:outerShdw blurRad="88000" dist="50800" dir="5040000" algn="tl">
                    <a:schemeClr val="accent4">
                      <a:tint val="80000"/>
                      <a:satMod val="250000"/>
                      <a:alpha val="45000"/>
                    </a:schemeClr>
                  </a:outerShdw>
                </a:effectLst>
              </a:rPr>
              <a:t>Testament (some Aramaic) &amp; rejects apocrypha not written in Hebrew. </a:t>
            </a:r>
          </a:p>
        </p:txBody>
      </p:sp>
      <p:sp>
        <p:nvSpPr>
          <p:cNvPr id="3" name="Rectangle 2"/>
          <p:cNvSpPr/>
          <p:nvPr/>
        </p:nvSpPr>
        <p:spPr>
          <a:xfrm>
            <a:off x="0" y="1905000"/>
            <a:ext cx="9144000" cy="144655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Protestants accept Jewish Hebrew Bible and Greek </a:t>
            </a:r>
            <a:r>
              <a:rPr lang="en-US"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New Testament.</a:t>
            </a:r>
            <a:endParaRPr lang="en-US"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Rectangle 3"/>
          <p:cNvSpPr/>
          <p:nvPr/>
        </p:nvSpPr>
        <p:spPr>
          <a:xfrm>
            <a:off x="0" y="5288340"/>
            <a:ext cx="9144000" cy="156966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800" b="1" dirty="0" smtClean="0">
                <a:ln w="11430"/>
                <a:solidFill>
                  <a:srgbClr val="00B050"/>
                </a:solidFill>
                <a:effectLst>
                  <a:outerShdw blurRad="80000" dist="40000" dir="5040000" algn="tl">
                    <a:srgbClr val="000000">
                      <a:alpha val="30000"/>
                    </a:srgbClr>
                  </a:outerShdw>
                </a:effectLst>
              </a:rPr>
              <a:t>Roman Catholics accept the Latin </a:t>
            </a:r>
          </a:p>
          <a:p>
            <a:pPr algn="ctr"/>
            <a:r>
              <a:rPr lang="en-US" sz="4800" b="1" dirty="0" smtClean="0">
                <a:ln w="11430"/>
                <a:solidFill>
                  <a:srgbClr val="00B050"/>
                </a:solidFill>
                <a:effectLst>
                  <a:outerShdw blurRad="80000" dist="40000" dir="5040000" algn="tl">
                    <a:srgbClr val="000000">
                      <a:alpha val="30000"/>
                    </a:srgbClr>
                  </a:outerShdw>
                </a:effectLst>
              </a:rPr>
              <a:t>Vulgate with the Apocrypha.</a:t>
            </a:r>
            <a:endParaRPr lang="en-US" sz="5400" b="1" cap="none" spc="0" dirty="0">
              <a:ln w="11430"/>
              <a:solidFill>
                <a:srgbClr val="00B050"/>
              </a:solidFill>
              <a:effectLst>
                <a:outerShdw blurRad="80000" dist="40000" dir="5040000" algn="tl">
                  <a:srgbClr val="000000">
                    <a:alpha val="30000"/>
                  </a:srgbClr>
                </a:outerShdw>
              </a:effectLst>
            </a:endParaRPr>
          </a:p>
        </p:txBody>
      </p:sp>
      <p:sp>
        <p:nvSpPr>
          <p:cNvPr id="5" name="Rectangle 4"/>
          <p:cNvSpPr/>
          <p:nvPr/>
        </p:nvSpPr>
        <p:spPr>
          <a:xfrm>
            <a:off x="0" y="3581400"/>
            <a:ext cx="9144000" cy="1323439"/>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Eastern Orthodox accept the</a:t>
            </a:r>
          </a:p>
          <a:p>
            <a:pPr algn="ctr"/>
            <a:r>
              <a:rPr lang="en-US" sz="4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Greek Septuagint &amp; New Testament</a:t>
            </a:r>
            <a:endPar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754326"/>
          </a:xfrm>
          <a:prstGeom prst="rect">
            <a:avLst/>
          </a:prstGeom>
          <a:noFill/>
        </p:spPr>
        <p:txBody>
          <a:bodyPr wrap="square" lIns="91440" tIns="45720" rIns="91440" bIns="45720">
            <a:spAutoFit/>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Eastern Orthodox church</a:t>
            </a:r>
          </a:p>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Greek &amp; Russian</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Rectangle 3"/>
          <p:cNvSpPr/>
          <p:nvPr/>
        </p:nvSpPr>
        <p:spPr>
          <a:xfrm>
            <a:off x="228600" y="1676400"/>
            <a:ext cx="8763000" cy="2800767"/>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400" b="1" cap="none" spc="0" dirty="0" smtClean="0">
                <a:ln w="11430"/>
                <a:solidFill>
                  <a:srgbClr val="FF0000"/>
                </a:solidFill>
                <a:effectLst>
                  <a:outerShdw blurRad="80000" dist="40000" dir="5040000" algn="tl">
                    <a:srgbClr val="000000">
                      <a:alpha val="30000"/>
                    </a:srgbClr>
                  </a:outerShdw>
                </a:effectLst>
              </a:rPr>
              <a:t>Their canon is the Septuagint </a:t>
            </a:r>
            <a:r>
              <a:rPr lang="en-US" sz="4400" b="1" dirty="0" smtClean="0">
                <a:ln w="11430"/>
                <a:solidFill>
                  <a:srgbClr val="FF0000"/>
                </a:solidFill>
                <a:effectLst>
                  <a:outerShdw blurRad="80000" dist="40000" dir="5040000" algn="tl">
                    <a:srgbClr val="000000">
                      <a:alpha val="30000"/>
                    </a:srgbClr>
                  </a:outerShdw>
                </a:effectLst>
              </a:rPr>
              <a:t>(LXX) The Greek translation o</a:t>
            </a:r>
            <a:r>
              <a:rPr lang="en-US" sz="4400" b="1" cap="none" spc="0" dirty="0" smtClean="0">
                <a:ln w="11430"/>
                <a:solidFill>
                  <a:srgbClr val="FF0000"/>
                </a:solidFill>
                <a:effectLst>
                  <a:outerShdw blurRad="80000" dist="40000" dir="5040000" algn="tl">
                    <a:srgbClr val="000000">
                      <a:alpha val="30000"/>
                    </a:srgbClr>
                  </a:outerShdw>
                </a:effectLst>
              </a:rPr>
              <a:t>f the Old Testament which includes 10 </a:t>
            </a:r>
            <a:r>
              <a:rPr lang="en-US" sz="4400" b="1" dirty="0" smtClean="0">
                <a:ln w="11430"/>
                <a:solidFill>
                  <a:srgbClr val="FF0000"/>
                </a:solidFill>
                <a:effectLst>
                  <a:outerShdw blurRad="80000" dist="40000" dir="5040000" algn="tl">
                    <a:srgbClr val="000000">
                      <a:alpha val="30000"/>
                    </a:srgbClr>
                  </a:outerShdw>
                </a:effectLst>
              </a:rPr>
              <a:t>Apocyrpha books.</a:t>
            </a:r>
            <a:endParaRPr lang="en-US" sz="4400" b="1" cap="none" spc="0" dirty="0">
              <a:ln w="11430"/>
              <a:solidFill>
                <a:srgbClr val="FF0000"/>
              </a:solidFill>
              <a:effectLst>
                <a:outerShdw blurRad="80000" dist="40000" dir="5040000" algn="tl">
                  <a:srgbClr val="000000">
                    <a:alpha val="30000"/>
                  </a:srgbClr>
                </a:outerShdw>
              </a:effectLst>
            </a:endParaRPr>
          </a:p>
        </p:txBody>
      </p:sp>
      <p:sp>
        <p:nvSpPr>
          <p:cNvPr id="5" name="Rectangle 4"/>
          <p:cNvSpPr/>
          <p:nvPr/>
        </p:nvSpPr>
        <p:spPr>
          <a:xfrm>
            <a:off x="381000" y="4343400"/>
            <a:ext cx="8610600" cy="2123658"/>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400" b="1" cap="none" spc="0" dirty="0" smtClean="0">
                <a:ln w="11430"/>
                <a:solidFill>
                  <a:srgbClr val="00B0F0"/>
                </a:solidFill>
                <a:effectLst>
                  <a:outerShdw blurRad="80000" dist="40000" dir="5040000" algn="tl">
                    <a:srgbClr val="000000">
                      <a:alpha val="30000"/>
                    </a:srgbClr>
                  </a:outerShdw>
                </a:effectLst>
              </a:rPr>
              <a:t>They reject 2 </a:t>
            </a:r>
            <a:r>
              <a:rPr lang="en-US" sz="4400" b="1" cap="none" spc="0" dirty="0" err="1" smtClean="0">
                <a:ln w="11430"/>
                <a:solidFill>
                  <a:srgbClr val="00B0F0"/>
                </a:solidFill>
                <a:effectLst>
                  <a:outerShdw blurRad="80000" dist="40000" dir="5040000" algn="tl">
                    <a:srgbClr val="000000">
                      <a:alpha val="30000"/>
                    </a:srgbClr>
                  </a:outerShdw>
                </a:effectLst>
              </a:rPr>
              <a:t>Esdras</a:t>
            </a:r>
            <a:r>
              <a:rPr lang="en-US" sz="4400" b="1" cap="none" spc="0" dirty="0" smtClean="0">
                <a:ln w="11430"/>
                <a:solidFill>
                  <a:srgbClr val="00B0F0"/>
                </a:solidFill>
                <a:effectLst>
                  <a:outerShdw blurRad="80000" dist="40000" dir="5040000" algn="tl">
                    <a:srgbClr val="000000">
                      <a:alpha val="30000"/>
                    </a:srgbClr>
                  </a:outerShdw>
                </a:effectLst>
              </a:rPr>
              <a:t> (not in LXX)</a:t>
            </a:r>
          </a:p>
          <a:p>
            <a:pPr algn="ctr"/>
            <a:r>
              <a:rPr lang="en-US" sz="4400" b="1" dirty="0" smtClean="0">
                <a:ln w="11430"/>
                <a:solidFill>
                  <a:srgbClr val="00B0F0"/>
                </a:solidFill>
                <a:effectLst>
                  <a:outerShdw blurRad="80000" dist="40000" dir="5040000" algn="tl">
                    <a:srgbClr val="000000">
                      <a:alpha val="30000"/>
                    </a:srgbClr>
                  </a:outerShdw>
                </a:effectLst>
              </a:rPr>
              <a:t>&amp; add Psalm 151, 3 &amp; 4 </a:t>
            </a:r>
            <a:r>
              <a:rPr lang="en-US" sz="4400" b="1" dirty="0" err="1" smtClean="0">
                <a:ln w="11430"/>
                <a:solidFill>
                  <a:srgbClr val="00B0F0"/>
                </a:solidFill>
                <a:effectLst>
                  <a:outerShdw blurRad="80000" dist="40000" dir="5040000" algn="tl">
                    <a:srgbClr val="000000">
                      <a:alpha val="30000"/>
                    </a:srgbClr>
                  </a:outerShdw>
                </a:effectLst>
              </a:rPr>
              <a:t>Maccabees</a:t>
            </a:r>
            <a:r>
              <a:rPr lang="en-US" sz="4400" b="1" dirty="0" smtClean="0">
                <a:ln w="11430"/>
                <a:solidFill>
                  <a:srgbClr val="00B0F0"/>
                </a:solidFill>
                <a:effectLst>
                  <a:outerShdw blurRad="80000" dist="40000" dir="5040000" algn="tl">
                    <a:srgbClr val="000000">
                      <a:alpha val="30000"/>
                    </a:srgbClr>
                  </a:outerShdw>
                </a:effectLst>
              </a:rPr>
              <a:t> which is in the LXX.</a:t>
            </a:r>
            <a:endParaRPr lang="en-US" sz="4400" b="1" cap="none" spc="0" dirty="0">
              <a:ln w="11430"/>
              <a:solidFill>
                <a:srgbClr val="00B0F0"/>
              </a:solidFill>
              <a:effectLst>
                <a:outerShdw blurRad="80000" dist="40000" dir="5040000" algn="tl">
                  <a:srgbClr val="000000">
                    <a:alpha val="30000"/>
                  </a:srgbClr>
                </a:outerShdw>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04800"/>
            <a:ext cx="7429021"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Ancient fragments</a:t>
            </a:r>
          </a:p>
          <a:p>
            <a:pPr algn="ctr"/>
            <a:r>
              <a:rPr lang="en-US" sz="4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&amp; scrolls of the Hebrew</a:t>
            </a:r>
          </a:p>
          <a:p>
            <a:pPr algn="ctr"/>
            <a:r>
              <a:rPr lang="en-US"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Bible (Old Testament)</a:t>
            </a:r>
            <a:endParaRPr lang="en-US" sz="4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295400" y="3505200"/>
            <a:ext cx="6705600" cy="1938992"/>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How reliable is the Bible, if it has been copied over and over again through the centuries?</a:t>
            </a:r>
          </a:p>
          <a:p>
            <a:r>
              <a:rPr lang="en-US" sz="2400" b="1" dirty="0" smtClean="0">
                <a:latin typeface="Times New Roman" pitchFamily="18" charset="0"/>
                <a:cs typeface="Times New Roman" pitchFamily="18" charset="0"/>
              </a:rPr>
              <a:t>We want to look at some of the great discoveries of ancient fragments and manuscripts of the Bible to see how accurately it has been copied.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316315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3730" y="381000"/>
            <a:ext cx="426751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Hebrew text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838200" y="1752600"/>
            <a:ext cx="7696200" cy="5016758"/>
          </a:xfrm>
          <a:prstGeom prst="rect">
            <a:avLst/>
          </a:prstGeom>
          <a:noFill/>
        </p:spPr>
        <p:txBody>
          <a:bodyPr wrap="square" rtlCol="0">
            <a:spAutoFit/>
          </a:bodyPr>
          <a:lstStyle/>
          <a:p>
            <a:r>
              <a:rPr lang="en-US" sz="2000" b="1" dirty="0">
                <a:latin typeface="Times New Roman" pitchFamily="18" charset="0"/>
                <a:cs typeface="Times New Roman" pitchFamily="18" charset="0"/>
              </a:rPr>
              <a:t>The basic Hebrew text is called the Masoretic Text (MT), which is named after a group of scribes in the ninth century that preserved the text and added vowels and punctuation marks. The original Hebrew just had consonants, but a few consonants functioned as vowels. No one would know how to pronounce the Hebrew words unless vowel marks were added. This is a great help in understanding the text. (Hebrew Bible) There were three different tasks of copying the OT. The </a:t>
            </a:r>
            <a:r>
              <a:rPr lang="en-US" sz="2000" b="1" dirty="0" err="1">
                <a:latin typeface="Times New Roman" pitchFamily="18" charset="0"/>
                <a:cs typeface="Times New Roman" pitchFamily="18" charset="0"/>
              </a:rPr>
              <a:t>Sopherim</a:t>
            </a:r>
            <a:r>
              <a:rPr lang="en-US" sz="2000" b="1" dirty="0">
                <a:latin typeface="Times New Roman" pitchFamily="18" charset="0"/>
                <a:cs typeface="Times New Roman" pitchFamily="18" charset="0"/>
              </a:rPr>
              <a:t> wrote the consonantal text. The </a:t>
            </a:r>
            <a:r>
              <a:rPr lang="en-US" sz="2000" b="1" dirty="0" err="1">
                <a:latin typeface="Times New Roman" pitchFamily="18" charset="0"/>
                <a:cs typeface="Times New Roman" pitchFamily="18" charset="0"/>
              </a:rPr>
              <a:t>Nakdanim</a:t>
            </a:r>
            <a:r>
              <a:rPr lang="en-US" sz="2000" b="1" dirty="0">
                <a:latin typeface="Times New Roman" pitchFamily="18" charset="0"/>
                <a:cs typeface="Times New Roman" pitchFamily="18" charset="0"/>
              </a:rPr>
              <a:t> added the vowel points and accents. The </a:t>
            </a:r>
            <a:r>
              <a:rPr lang="en-US" sz="2000" b="1" dirty="0" err="1">
                <a:latin typeface="Times New Roman" pitchFamily="18" charset="0"/>
                <a:cs typeface="Times New Roman" pitchFamily="18" charset="0"/>
              </a:rPr>
              <a:t>Masoretes</a:t>
            </a:r>
            <a:r>
              <a:rPr lang="en-US" sz="2000" b="1" dirty="0">
                <a:latin typeface="Times New Roman" pitchFamily="18" charset="0"/>
                <a:cs typeface="Times New Roman" pitchFamily="18" charset="0"/>
              </a:rPr>
              <a:t> added the marginal notes. An example is the </a:t>
            </a:r>
            <a:r>
              <a:rPr lang="en-US" sz="2000" b="1" dirty="0" err="1">
                <a:latin typeface="Times New Roman" pitchFamily="18" charset="0"/>
                <a:cs typeface="Times New Roman" pitchFamily="18" charset="0"/>
              </a:rPr>
              <a:t>Kethib</a:t>
            </a:r>
            <a:r>
              <a:rPr lang="en-US" sz="2000" b="1" dirty="0">
                <a:latin typeface="Times New Roman" pitchFamily="18" charset="0"/>
                <a:cs typeface="Times New Roman" pitchFamily="18" charset="0"/>
              </a:rPr>
              <a:t> (what is written) and </a:t>
            </a:r>
            <a:r>
              <a:rPr lang="en-US" sz="2000" b="1" dirty="0" err="1">
                <a:latin typeface="Times New Roman" pitchFamily="18" charset="0"/>
                <a:cs typeface="Times New Roman" pitchFamily="18" charset="0"/>
              </a:rPr>
              <a:t>Qere</a:t>
            </a:r>
            <a:r>
              <a:rPr lang="en-US" sz="2000" b="1" dirty="0">
                <a:latin typeface="Times New Roman" pitchFamily="18" charset="0"/>
                <a:cs typeface="Times New Roman" pitchFamily="18" charset="0"/>
              </a:rPr>
              <a:t> (what should be read). There are over 1,300 of these. The vowels of the </a:t>
            </a:r>
            <a:r>
              <a:rPr lang="en-US" sz="2000" b="1" dirty="0" err="1">
                <a:latin typeface="Times New Roman" pitchFamily="18" charset="0"/>
                <a:cs typeface="Times New Roman" pitchFamily="18" charset="0"/>
              </a:rPr>
              <a:t>Qere</a:t>
            </a:r>
            <a:r>
              <a:rPr lang="en-US" sz="2000" b="1" dirty="0">
                <a:latin typeface="Times New Roman" pitchFamily="18" charset="0"/>
                <a:cs typeface="Times New Roman" pitchFamily="18" charset="0"/>
              </a:rPr>
              <a:t> were written in the text of the </a:t>
            </a:r>
            <a:r>
              <a:rPr lang="en-US" sz="2000" b="1" dirty="0" err="1">
                <a:latin typeface="Times New Roman" pitchFamily="18" charset="0"/>
                <a:cs typeface="Times New Roman" pitchFamily="18" charset="0"/>
              </a:rPr>
              <a:t>Kethib</a:t>
            </a:r>
            <a:r>
              <a:rPr lang="en-US" sz="2000" b="1" dirty="0">
                <a:latin typeface="Times New Roman" pitchFamily="18" charset="0"/>
                <a:cs typeface="Times New Roman" pitchFamily="18" charset="0"/>
              </a:rPr>
              <a:t>. There are three different systems of vowel pointing, the Babylonian, Palestinian and </a:t>
            </a:r>
            <a:r>
              <a:rPr lang="en-US" sz="2000" b="1" dirty="0" err="1">
                <a:latin typeface="Times New Roman" pitchFamily="18" charset="0"/>
                <a:cs typeface="Times New Roman" pitchFamily="18" charset="0"/>
              </a:rPr>
              <a:t>Tiberian</a:t>
            </a:r>
            <a:r>
              <a:rPr lang="en-US" sz="2000" b="1" dirty="0">
                <a:latin typeface="Times New Roman" pitchFamily="18" charset="0"/>
                <a:cs typeface="Times New Roman" pitchFamily="18" charset="0"/>
              </a:rPr>
              <a:t> which the </a:t>
            </a:r>
            <a:r>
              <a:rPr lang="en-US" sz="2000" b="1" dirty="0" err="1">
                <a:latin typeface="Times New Roman" pitchFamily="18" charset="0"/>
                <a:cs typeface="Times New Roman" pitchFamily="18" charset="0"/>
              </a:rPr>
              <a:t>Masoretes</a:t>
            </a:r>
            <a:r>
              <a:rPr lang="en-US" sz="2000" b="1" dirty="0">
                <a:latin typeface="Times New Roman" pitchFamily="18" charset="0"/>
                <a:cs typeface="Times New Roman" pitchFamily="18" charset="0"/>
              </a:rPr>
              <a:t> created. The marginal notes called </a:t>
            </a:r>
            <a:r>
              <a:rPr lang="en-US" sz="2000" b="1" dirty="0" err="1">
                <a:latin typeface="Times New Roman" pitchFamily="18" charset="0"/>
                <a:cs typeface="Times New Roman" pitchFamily="18" charset="0"/>
              </a:rPr>
              <a:t>Masora</a:t>
            </a:r>
            <a:r>
              <a:rPr lang="en-US" sz="2000" b="1" dirty="0">
                <a:latin typeface="Times New Roman" pitchFamily="18" charset="0"/>
                <a:cs typeface="Times New Roman" pitchFamily="18" charset="0"/>
              </a:rPr>
              <a:t> were mainly written in Aramaic and were like a concordance</a:t>
            </a:r>
            <a:r>
              <a:rPr lang="en-US" sz="2000" b="1" dirty="0" smtClean="0">
                <a:latin typeface="Times New Roman" pitchFamily="18" charset="0"/>
                <a:cs typeface="Times New Roman" pitchFamily="18" charset="0"/>
              </a:rPr>
              <a:t>.</a:t>
            </a:r>
            <a:endParaRPr lang="en-US" dirty="0"/>
          </a:p>
        </p:txBody>
      </p:sp>
    </p:spTree>
    <p:extLst>
      <p:ext uri="{BB962C8B-B14F-4D97-AF65-F5344CB8AC3E}">
        <p14:creationId xmlns:p14="http://schemas.microsoft.com/office/powerpoint/2010/main" val="136252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762" y="457200"/>
            <a:ext cx="6315511"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Oldest text of the </a:t>
            </a: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Hebrew bible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400" y="2057400"/>
            <a:ext cx="1905000" cy="4476750"/>
          </a:xfrm>
          <a:prstGeom prst="rect">
            <a:avLst/>
          </a:prstGeom>
        </p:spPr>
      </p:pic>
      <p:sp>
        <p:nvSpPr>
          <p:cNvPr id="4" name="TextBox 3"/>
          <p:cNvSpPr txBox="1"/>
          <p:nvPr/>
        </p:nvSpPr>
        <p:spPr>
          <a:xfrm>
            <a:off x="533400" y="2211526"/>
            <a:ext cx="6096000" cy="4154984"/>
          </a:xfrm>
          <a:prstGeom prst="rect">
            <a:avLst/>
          </a:prstGeom>
          <a:noFill/>
        </p:spPr>
        <p:txBody>
          <a:bodyPr wrap="square" rtlCol="0">
            <a:spAutoFit/>
          </a:bodyPr>
          <a:lstStyle/>
          <a:p>
            <a:r>
              <a:rPr lang="en-US" sz="3200" b="1" dirty="0" err="1">
                <a:latin typeface="Times New Roman" pitchFamily="18" charset="0"/>
                <a:cs typeface="Times New Roman" pitchFamily="18" charset="0"/>
              </a:rPr>
              <a:t>Ketef</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Hinnom</a:t>
            </a:r>
            <a:endParaRPr lang="en-US" sz="3200" b="1" dirty="0">
              <a:latin typeface="Times New Roman" pitchFamily="18" charset="0"/>
              <a:cs typeface="Times New Roman" pitchFamily="18" charset="0"/>
            </a:endParaRPr>
          </a:p>
          <a:p>
            <a:r>
              <a:rPr lang="en-US" sz="3200" b="1" dirty="0">
                <a:latin typeface="Times New Roman" pitchFamily="18" charset="0"/>
                <a:cs typeface="Times New Roman" pitchFamily="18" charset="0"/>
              </a:rPr>
              <a:t>Silver Scrolls</a:t>
            </a:r>
          </a:p>
          <a:p>
            <a:r>
              <a:rPr lang="en-US" sz="2800" b="1" dirty="0">
                <a:latin typeface="Times New Roman" pitchFamily="18" charset="0"/>
                <a:cs typeface="Times New Roman" pitchFamily="18" charset="0"/>
              </a:rPr>
              <a:t>OLDEST BIBLICAL TEXTS </a:t>
            </a:r>
            <a:r>
              <a:rPr lang="en-US" sz="2800" b="1" dirty="0" smtClean="0">
                <a:latin typeface="Times New Roman" pitchFamily="18" charset="0"/>
                <a:cs typeface="Times New Roman" pitchFamily="18" charset="0"/>
              </a:rPr>
              <a:t>DISCOVERED about </a:t>
            </a:r>
            <a:r>
              <a:rPr lang="en-US" sz="2800" b="1" dirty="0">
                <a:latin typeface="Times New Roman" pitchFamily="18" charset="0"/>
                <a:cs typeface="Times New Roman" pitchFamily="18" charset="0"/>
              </a:rPr>
              <a:t>625 B.C</a:t>
            </a:r>
            <a:r>
              <a:rPr lang="en-US" sz="2800" b="1" dirty="0" smtClean="0">
                <a:latin typeface="Times New Roman" pitchFamily="18" charset="0"/>
                <a:cs typeface="Times New Roman" pitchFamily="18" charset="0"/>
              </a:rPr>
              <a:t>.</a:t>
            </a:r>
          </a:p>
          <a:p>
            <a:r>
              <a:rPr lang="en-US" sz="2400" dirty="0"/>
              <a:t>“The LORD bless you and keep you;</a:t>
            </a:r>
          </a:p>
          <a:p>
            <a:r>
              <a:rPr lang="en-US" sz="2400" dirty="0"/>
              <a:t>  The LORD make His Face shine on you,</a:t>
            </a:r>
          </a:p>
          <a:p>
            <a:r>
              <a:rPr lang="en-US" sz="2400" dirty="0"/>
              <a:t>  And be gracious to you;</a:t>
            </a:r>
          </a:p>
          <a:p>
            <a:r>
              <a:rPr lang="en-US" sz="2400" dirty="0"/>
              <a:t>  The LORD lift up His countenance on you,</a:t>
            </a:r>
          </a:p>
          <a:p>
            <a:r>
              <a:rPr lang="en-US" sz="2400" dirty="0"/>
              <a:t>  And give you peace</a:t>
            </a:r>
            <a:r>
              <a:rPr lang="en-US" sz="2400" dirty="0" smtClean="0"/>
              <a:t>.”</a:t>
            </a:r>
            <a:endParaRPr lang="en-US" sz="2400" dirty="0"/>
          </a:p>
          <a:p>
            <a:r>
              <a:rPr lang="en-US" sz="2400" dirty="0"/>
              <a:t>                     -Numbers </a:t>
            </a:r>
            <a:r>
              <a:rPr lang="en-US" sz="2400" dirty="0" smtClean="0"/>
              <a:t>6:24-26</a:t>
            </a:r>
            <a:endParaRPr lang="en-US" dirty="0"/>
          </a:p>
        </p:txBody>
      </p:sp>
    </p:spTree>
    <p:extLst>
      <p:ext uri="{BB962C8B-B14F-4D97-AF65-F5344CB8AC3E}">
        <p14:creationId xmlns:p14="http://schemas.microsoft.com/office/powerpoint/2010/main" val="2558282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201385" y="2333685"/>
            <a:ext cx="8741229" cy="4524315"/>
          </a:xfrm>
          <a:prstGeom prst="rect">
            <a:avLst/>
          </a:prstGeom>
          <a:noFill/>
        </p:spPr>
        <p:txBody>
          <a:bodyPr wrap="square" rtlCol="0">
            <a:spAutoFit/>
          </a:bodyPr>
          <a:lstStyle/>
          <a:p>
            <a:r>
              <a:rPr lang="en-US" sz="2400" b="1" dirty="0">
                <a:solidFill>
                  <a:schemeClr val="bg1"/>
                </a:solidFill>
                <a:latin typeface="Times New Roman" pitchFamily="18" charset="0"/>
                <a:cs typeface="Times New Roman" pitchFamily="18" charset="0"/>
              </a:rPr>
              <a:t>In 1979 two tiny silver scrolls, inscribed with portions of the </a:t>
            </a:r>
            <a:r>
              <a:rPr lang="en-US" sz="2400" b="1" dirty="0" smtClean="0">
                <a:solidFill>
                  <a:schemeClr val="bg1"/>
                </a:solidFill>
                <a:latin typeface="Times New Roman" pitchFamily="18" charset="0"/>
                <a:cs typeface="Times New Roman" pitchFamily="18" charset="0"/>
              </a:rPr>
              <a:t>Priestly </a:t>
            </a:r>
            <a:r>
              <a:rPr lang="en-US" sz="2400" b="1" dirty="0">
                <a:solidFill>
                  <a:schemeClr val="bg1"/>
                </a:solidFill>
                <a:latin typeface="Times New Roman" pitchFamily="18" charset="0"/>
                <a:cs typeface="Times New Roman" pitchFamily="18" charset="0"/>
              </a:rPr>
              <a:t>Blessing </a:t>
            </a:r>
            <a:r>
              <a:rPr lang="en-US" sz="2400" b="1" dirty="0" smtClean="0">
                <a:solidFill>
                  <a:schemeClr val="bg1"/>
                </a:solidFill>
                <a:latin typeface="Times New Roman" pitchFamily="18" charset="0"/>
                <a:cs typeface="Times New Roman" pitchFamily="18" charset="0"/>
              </a:rPr>
              <a:t>(Numbers 6:24-26) and </a:t>
            </a:r>
            <a:r>
              <a:rPr lang="en-US" sz="2400" b="1" dirty="0">
                <a:solidFill>
                  <a:schemeClr val="bg1"/>
                </a:solidFill>
                <a:latin typeface="Times New Roman" pitchFamily="18" charset="0"/>
                <a:cs typeface="Times New Roman" pitchFamily="18" charset="0"/>
              </a:rPr>
              <a:t>once used as amulets, were found </a:t>
            </a:r>
            <a:r>
              <a:rPr lang="en-US" sz="2400" b="1" dirty="0" smtClean="0">
                <a:solidFill>
                  <a:schemeClr val="bg1"/>
                </a:solidFill>
                <a:latin typeface="Times New Roman" pitchFamily="18" charset="0"/>
                <a:cs typeface="Times New Roman" pitchFamily="18" charset="0"/>
              </a:rPr>
              <a:t>in </a:t>
            </a:r>
            <a:r>
              <a:rPr lang="en-US" sz="2400" b="1" dirty="0">
                <a:solidFill>
                  <a:schemeClr val="bg1"/>
                </a:solidFill>
                <a:latin typeface="Times New Roman" pitchFamily="18" charset="0"/>
                <a:cs typeface="Times New Roman" pitchFamily="18" charset="0"/>
              </a:rPr>
              <a:t>burial </a:t>
            </a:r>
            <a:r>
              <a:rPr lang="en-US" sz="2400" b="1" dirty="0" smtClean="0">
                <a:solidFill>
                  <a:schemeClr val="bg1"/>
                </a:solidFill>
                <a:latin typeface="Times New Roman" pitchFamily="18" charset="0"/>
                <a:cs typeface="Times New Roman" pitchFamily="18" charset="0"/>
              </a:rPr>
              <a:t>chamber 25 by </a:t>
            </a:r>
            <a:r>
              <a:rPr lang="en-US" sz="2400" b="1" dirty="0">
                <a:solidFill>
                  <a:schemeClr val="bg1"/>
                </a:solidFill>
                <a:latin typeface="Times New Roman" pitchFamily="18" charset="0"/>
                <a:cs typeface="Times New Roman" pitchFamily="18" charset="0"/>
              </a:rPr>
              <a:t>archaeologist Gabriel </a:t>
            </a:r>
            <a:r>
              <a:rPr lang="en-US" sz="2400" b="1" dirty="0" err="1" smtClean="0">
                <a:solidFill>
                  <a:schemeClr val="bg1"/>
                </a:solidFill>
                <a:latin typeface="Times New Roman" pitchFamily="18" charset="0"/>
                <a:cs typeface="Times New Roman" pitchFamily="18" charset="0"/>
              </a:rPr>
              <a:t>Barkay</a:t>
            </a:r>
            <a:r>
              <a:rPr lang="en-US" sz="2400" b="1" dirty="0" smtClean="0">
                <a:solidFill>
                  <a:schemeClr val="bg1"/>
                </a:solidFill>
                <a:latin typeface="Times New Roman" pitchFamily="18" charset="0"/>
                <a:cs typeface="Times New Roman" pitchFamily="18" charset="0"/>
              </a:rPr>
              <a:t> in the </a:t>
            </a:r>
            <a:r>
              <a:rPr lang="en-US" sz="2400" b="1" dirty="0" err="1" smtClean="0">
                <a:solidFill>
                  <a:schemeClr val="bg1"/>
                </a:solidFill>
                <a:latin typeface="Times New Roman" pitchFamily="18" charset="0"/>
                <a:cs typeface="Times New Roman" pitchFamily="18" charset="0"/>
              </a:rPr>
              <a:t>Ketef</a:t>
            </a:r>
            <a:r>
              <a:rPr lang="en-US" sz="2400" b="1" dirty="0" smtClean="0">
                <a:solidFill>
                  <a:schemeClr val="bg1"/>
                </a:solidFill>
                <a:latin typeface="Times New Roman" pitchFamily="18" charset="0"/>
                <a:cs typeface="Times New Roman" pitchFamily="18" charset="0"/>
              </a:rPr>
              <a:t> </a:t>
            </a:r>
            <a:r>
              <a:rPr lang="en-US" sz="2400" b="1" dirty="0" err="1" smtClean="0">
                <a:solidFill>
                  <a:schemeClr val="bg1"/>
                </a:solidFill>
                <a:latin typeface="Times New Roman" pitchFamily="18" charset="0"/>
                <a:cs typeface="Times New Roman" pitchFamily="18" charset="0"/>
              </a:rPr>
              <a:t>Hinnom</a:t>
            </a:r>
            <a:r>
              <a:rPr lang="en-US" sz="2400" b="1" dirty="0" smtClean="0">
                <a:solidFill>
                  <a:schemeClr val="bg1"/>
                </a:solidFill>
                <a:latin typeface="Times New Roman" pitchFamily="18" charset="0"/>
                <a:cs typeface="Times New Roman" pitchFamily="18" charset="0"/>
              </a:rPr>
              <a:t> (meaning “shoulder of </a:t>
            </a:r>
            <a:r>
              <a:rPr lang="en-US" sz="2400" b="1" dirty="0" err="1" smtClean="0">
                <a:solidFill>
                  <a:schemeClr val="bg1"/>
                </a:solidFill>
                <a:latin typeface="Times New Roman" pitchFamily="18" charset="0"/>
                <a:cs typeface="Times New Roman" pitchFamily="18" charset="0"/>
              </a:rPr>
              <a:t>Hinnom</a:t>
            </a:r>
            <a:r>
              <a:rPr lang="en-US" sz="2400" b="1" dirty="0" smtClean="0">
                <a:solidFill>
                  <a:schemeClr val="bg1"/>
                </a:solidFill>
                <a:latin typeface="Times New Roman" pitchFamily="18" charset="0"/>
                <a:cs typeface="Times New Roman" pitchFamily="18" charset="0"/>
              </a:rPr>
              <a:t>”). </a:t>
            </a:r>
            <a:r>
              <a:rPr lang="en-US" sz="2400" b="1" dirty="0">
                <a:solidFill>
                  <a:schemeClr val="bg1"/>
                </a:solidFill>
                <a:latin typeface="Times New Roman" pitchFamily="18" charset="0"/>
                <a:cs typeface="Times New Roman" pitchFamily="18" charset="0"/>
              </a:rPr>
              <a:t>The chance discovery by a 13-year-old "assistant" revealed that a partial collapse of the ceiling long ago had preserved the contents of Chamber </a:t>
            </a:r>
            <a:r>
              <a:rPr lang="en-US" sz="2400" b="1" dirty="0" smtClean="0">
                <a:solidFill>
                  <a:schemeClr val="bg1"/>
                </a:solidFill>
                <a:latin typeface="Times New Roman" pitchFamily="18" charset="0"/>
                <a:cs typeface="Times New Roman" pitchFamily="18" charset="0"/>
              </a:rPr>
              <a:t>25. The </a:t>
            </a:r>
            <a:r>
              <a:rPr lang="en-US" sz="2400" b="1" dirty="0">
                <a:solidFill>
                  <a:schemeClr val="bg1"/>
                </a:solidFill>
                <a:latin typeface="Times New Roman" pitchFamily="18" charset="0"/>
                <a:cs typeface="Times New Roman" pitchFamily="18" charset="0"/>
              </a:rPr>
              <a:t>delicate process of unrolling the scrolls while developing a method that would prevent them from disintegrating took three years. </a:t>
            </a:r>
            <a:r>
              <a:rPr lang="en-US" sz="2400" b="1" dirty="0" smtClean="0">
                <a:solidFill>
                  <a:schemeClr val="bg1"/>
                </a:solidFill>
                <a:latin typeface="Times New Roman" pitchFamily="18" charset="0"/>
                <a:cs typeface="Times New Roman" pitchFamily="18" charset="0"/>
              </a:rPr>
              <a:t>They </a:t>
            </a:r>
            <a:r>
              <a:rPr lang="en-US" sz="2400" b="1" dirty="0">
                <a:solidFill>
                  <a:schemeClr val="bg1"/>
                </a:solidFill>
                <a:latin typeface="Times New Roman" pitchFamily="18" charset="0"/>
                <a:cs typeface="Times New Roman" pitchFamily="18" charset="0"/>
              </a:rPr>
              <a:t>contain </a:t>
            </a:r>
            <a:r>
              <a:rPr lang="en-US" sz="2400" b="1" dirty="0" smtClean="0">
                <a:solidFill>
                  <a:schemeClr val="bg1"/>
                </a:solidFill>
                <a:latin typeface="Times New Roman" pitchFamily="18" charset="0"/>
                <a:cs typeface="Times New Roman" pitchFamily="18" charset="0"/>
              </a:rPr>
              <a:t>the </a:t>
            </a:r>
            <a:r>
              <a:rPr lang="en-US" sz="2400" b="1" dirty="0">
                <a:solidFill>
                  <a:schemeClr val="bg1"/>
                </a:solidFill>
                <a:latin typeface="Times New Roman" pitchFamily="18" charset="0"/>
                <a:cs typeface="Times New Roman" pitchFamily="18" charset="0"/>
              </a:rPr>
              <a:t>oldest surviving texts from the Hebrew Bible, dating from around </a:t>
            </a:r>
            <a:r>
              <a:rPr lang="en-US" sz="2400" b="1" dirty="0" smtClean="0">
                <a:solidFill>
                  <a:schemeClr val="bg1"/>
                </a:solidFill>
                <a:latin typeface="Times New Roman" pitchFamily="18" charset="0"/>
                <a:cs typeface="Times New Roman" pitchFamily="18" charset="0"/>
              </a:rPr>
              <a:t>625 BC.  </a:t>
            </a:r>
          </a:p>
          <a:p>
            <a:r>
              <a:rPr lang="en-US" sz="2400" b="1" dirty="0" smtClean="0">
                <a:solidFill>
                  <a:schemeClr val="bg1"/>
                </a:solidFill>
                <a:latin typeface="Times New Roman" pitchFamily="18" charset="0"/>
                <a:cs typeface="Times New Roman" pitchFamily="18" charset="0"/>
              </a:rPr>
              <a:t>Background shows where the </a:t>
            </a:r>
            <a:r>
              <a:rPr lang="en-US" sz="2400" b="1" dirty="0" err="1" smtClean="0">
                <a:solidFill>
                  <a:schemeClr val="bg1"/>
                </a:solidFill>
                <a:latin typeface="Times New Roman" pitchFamily="18" charset="0"/>
                <a:cs typeface="Times New Roman" pitchFamily="18" charset="0"/>
              </a:rPr>
              <a:t>Kidron</a:t>
            </a:r>
            <a:r>
              <a:rPr lang="en-US" sz="2400" b="1" dirty="0" smtClean="0">
                <a:solidFill>
                  <a:schemeClr val="bg1"/>
                </a:solidFill>
                <a:latin typeface="Times New Roman" pitchFamily="18" charset="0"/>
                <a:cs typeface="Times New Roman" pitchFamily="18" charset="0"/>
              </a:rPr>
              <a:t> &amp; </a:t>
            </a:r>
            <a:r>
              <a:rPr lang="en-US" sz="2400" b="1" dirty="0" err="1" smtClean="0">
                <a:solidFill>
                  <a:schemeClr val="bg1"/>
                </a:solidFill>
                <a:latin typeface="Times New Roman" pitchFamily="18" charset="0"/>
                <a:cs typeface="Times New Roman" pitchFamily="18" charset="0"/>
              </a:rPr>
              <a:t>Hinnom</a:t>
            </a:r>
            <a:r>
              <a:rPr lang="en-US" sz="2400" b="1" dirty="0" smtClean="0">
                <a:solidFill>
                  <a:schemeClr val="bg1"/>
                </a:solidFill>
                <a:latin typeface="Times New Roman" pitchFamily="18" charset="0"/>
                <a:cs typeface="Times New Roman" pitchFamily="18" charset="0"/>
              </a:rPr>
              <a:t> </a:t>
            </a:r>
            <a:r>
              <a:rPr lang="en-US" sz="2400" b="1" dirty="0" err="1" smtClean="0">
                <a:solidFill>
                  <a:schemeClr val="bg1"/>
                </a:solidFill>
                <a:latin typeface="Times New Roman" pitchFamily="18" charset="0"/>
                <a:cs typeface="Times New Roman" pitchFamily="18" charset="0"/>
              </a:rPr>
              <a:t>Vallies</a:t>
            </a:r>
            <a:r>
              <a:rPr lang="en-US" sz="2400" b="1" dirty="0" smtClean="0">
                <a:solidFill>
                  <a:schemeClr val="bg1"/>
                </a:solidFill>
                <a:latin typeface="Times New Roman" pitchFamily="18" charset="0"/>
                <a:cs typeface="Times New Roman" pitchFamily="18" charset="0"/>
              </a:rPr>
              <a:t> meet just south of Jerusalem.</a:t>
            </a:r>
            <a:endParaRPr lang="en-US" sz="24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964338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8627" y="381000"/>
            <a:ext cx="6454010"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Greatest Discovery</a:t>
            </a: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Dead Sea Scrolls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025" name="Picture 1" descr="Scroll j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743200"/>
            <a:ext cx="19050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http://www.bibleandscience.com/archaeology/discoveries/images/isaiahscro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127" y="2743200"/>
            <a:ext cx="1905000" cy="30099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971800" y="2909322"/>
            <a:ext cx="2895600" cy="2677656"/>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On the left is a page </a:t>
            </a:r>
            <a:r>
              <a:rPr lang="en-US" sz="2400" b="1" dirty="0">
                <a:latin typeface="Times New Roman" pitchFamily="18" charset="0"/>
                <a:cs typeface="Times New Roman" pitchFamily="18" charset="0"/>
              </a:rPr>
              <a:t>from the great Isaiah Scroll from the Dead Sea Scrolls</a:t>
            </a:r>
            <a:r>
              <a:rPr lang="en-US" sz="2400" b="1" dirty="0" smtClean="0">
                <a:latin typeface="Times New Roman" pitchFamily="18" charset="0"/>
                <a:cs typeface="Times New Roman" pitchFamily="18" charset="0"/>
              </a:rPr>
              <a:t>. On the right is a jar that housed Dead Sea scrolls.</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598043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4554" y="-7926"/>
            <a:ext cx="5149446" cy="6865926"/>
          </a:xfrm>
          <a:prstGeom prst="rect">
            <a:avLst/>
          </a:prstGeom>
        </p:spPr>
      </p:pic>
      <p:sp>
        <p:nvSpPr>
          <p:cNvPr id="3" name="TextBox 2"/>
          <p:cNvSpPr txBox="1"/>
          <p:nvPr/>
        </p:nvSpPr>
        <p:spPr>
          <a:xfrm>
            <a:off x="381000" y="362660"/>
            <a:ext cx="3733800" cy="5693866"/>
          </a:xfrm>
          <a:prstGeom prst="rect">
            <a:avLst/>
          </a:prstGeom>
          <a:noFill/>
        </p:spPr>
        <p:txBody>
          <a:bodyPr wrap="square" rtlCol="0">
            <a:spAutoFit/>
          </a:bodyPr>
          <a:lstStyle/>
          <a:p>
            <a:r>
              <a:rPr lang="en-US" sz="2800" b="1" dirty="0" smtClean="0">
                <a:solidFill>
                  <a:schemeClr val="bg1"/>
                </a:solidFill>
                <a:latin typeface="Times New Roman" pitchFamily="18" charset="0"/>
                <a:cs typeface="Times New Roman" pitchFamily="18" charset="0"/>
              </a:rPr>
              <a:t>Cave one where the Great Isaiah Scroll was found. </a:t>
            </a:r>
            <a:r>
              <a:rPr lang="en-US" sz="2800" b="1" dirty="0">
                <a:solidFill>
                  <a:schemeClr val="bg1"/>
                </a:solidFill>
                <a:latin typeface="Times New Roman" pitchFamily="18" charset="0"/>
                <a:cs typeface="Times New Roman" pitchFamily="18" charset="0"/>
              </a:rPr>
              <a:t>In 1947 a Bedouin shepherd boy was looking for his wandering goat when he came across a </a:t>
            </a:r>
            <a:r>
              <a:rPr lang="en-US" sz="2800" b="1" dirty="0" smtClean="0">
                <a:solidFill>
                  <a:schemeClr val="bg1"/>
                </a:solidFill>
                <a:latin typeface="Times New Roman" pitchFamily="18" charset="0"/>
                <a:cs typeface="Times New Roman" pitchFamily="18" charset="0"/>
              </a:rPr>
              <a:t>cave. </a:t>
            </a:r>
            <a:r>
              <a:rPr lang="en-US" sz="2800" b="1" dirty="0">
                <a:solidFill>
                  <a:schemeClr val="bg1"/>
                </a:solidFill>
                <a:latin typeface="Times New Roman" pitchFamily="18" charset="0"/>
                <a:cs typeface="Times New Roman" pitchFamily="18" charset="0"/>
              </a:rPr>
              <a:t>He threw a rock into the cave, and heard something break, so he went in and found large jars with scrolls in them.</a:t>
            </a:r>
          </a:p>
        </p:txBody>
      </p:sp>
    </p:spTree>
    <p:extLst>
      <p:ext uri="{BB962C8B-B14F-4D97-AF65-F5344CB8AC3E}">
        <p14:creationId xmlns:p14="http://schemas.microsoft.com/office/powerpoint/2010/main" val="3503661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Dead Sea Scrolls B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810000"/>
            <a:ext cx="1905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0" y="228600"/>
            <a:ext cx="8534400" cy="3416320"/>
          </a:xfrm>
          <a:prstGeom prst="rect">
            <a:avLst/>
          </a:prstGeom>
          <a:noFill/>
        </p:spPr>
        <p:txBody>
          <a:bodyPr wrap="square" rtlCol="0">
            <a:spAutoFit/>
          </a:bodyPr>
          <a:lstStyle/>
          <a:p>
            <a:r>
              <a:rPr lang="en-US" sz="2400" b="1" dirty="0">
                <a:latin typeface="Times New Roman" pitchFamily="18" charset="0"/>
                <a:cs typeface="Times New Roman" pitchFamily="18" charset="0"/>
              </a:rPr>
              <a:t>Three of the most important Biblical texts from Qumran are: (1) The Isaiah Scroll from Cave 1 which has two different text types, with about 1,375 differences from the MT. (2) The Habakkuk Commentary from Cave 1 which uses the </a:t>
            </a:r>
            <a:r>
              <a:rPr lang="en-US" sz="2400" b="1" dirty="0" err="1">
                <a:latin typeface="Times New Roman" pitchFamily="18" charset="0"/>
                <a:cs typeface="Times New Roman" pitchFamily="18" charset="0"/>
              </a:rPr>
              <a:t>pesher</a:t>
            </a:r>
            <a:r>
              <a:rPr lang="en-US" sz="2400" b="1" dirty="0">
                <a:latin typeface="Times New Roman" pitchFamily="18" charset="0"/>
                <a:cs typeface="Times New Roman" pitchFamily="18" charset="0"/>
              </a:rPr>
              <a:t> method of interpretation, and the name Yahweh is written in </a:t>
            </a:r>
            <a:r>
              <a:rPr lang="en-US" sz="2400" b="1" dirty="0" err="1">
                <a:latin typeface="Times New Roman" pitchFamily="18" charset="0"/>
                <a:cs typeface="Times New Roman" pitchFamily="18" charset="0"/>
              </a:rPr>
              <a:t>paleo</a:t>
            </a:r>
            <a:r>
              <a:rPr lang="en-US" sz="2400" b="1" dirty="0">
                <a:latin typeface="Times New Roman" pitchFamily="18" charset="0"/>
                <a:cs typeface="Times New Roman" pitchFamily="18" charset="0"/>
              </a:rPr>
              <a:t>-Hebrew. (3) The Psalm scroll from Cave 11 contains 41 canonical psalms and 7 apocryphal psalms mixed in among them. The order of the psalms differs largely from the MT (</a:t>
            </a:r>
            <a:r>
              <a:rPr lang="en-US" sz="2400" b="1" dirty="0" err="1">
                <a:latin typeface="Times New Roman" pitchFamily="18" charset="0"/>
                <a:cs typeface="Times New Roman" pitchFamily="18" charset="0"/>
              </a:rPr>
              <a:t>Wurthwein</a:t>
            </a:r>
            <a:r>
              <a:rPr lang="en-US" sz="2400" b="1" dirty="0">
                <a:latin typeface="Times New Roman" pitchFamily="18" charset="0"/>
                <a:cs typeface="Times New Roman" pitchFamily="18" charset="0"/>
              </a:rPr>
              <a:t> 1979, 32). </a:t>
            </a:r>
          </a:p>
        </p:txBody>
      </p:sp>
      <p:sp>
        <p:nvSpPr>
          <p:cNvPr id="3" name="TextBox 2"/>
          <p:cNvSpPr txBox="1"/>
          <p:nvPr/>
        </p:nvSpPr>
        <p:spPr>
          <a:xfrm>
            <a:off x="3886200" y="4038600"/>
            <a:ext cx="4114800" cy="2246769"/>
          </a:xfrm>
          <a:prstGeom prst="rect">
            <a:avLst/>
          </a:prstGeom>
          <a:noFill/>
        </p:spPr>
        <p:txBody>
          <a:bodyPr wrap="square" rtlCol="0">
            <a:spAutoFit/>
          </a:bodyPr>
          <a:lstStyle/>
          <a:p>
            <a:r>
              <a:rPr lang="en-US" sz="2000" b="1" dirty="0">
                <a:latin typeface="Times New Roman" pitchFamily="18" charset="0"/>
                <a:cs typeface="Times New Roman" pitchFamily="18" charset="0"/>
              </a:rPr>
              <a:t>This is an excellent book with translations of the Bible from the Dead Sea Scrolls. Differences are italicized. The Dead Sea Scrolls Bible translated by </a:t>
            </a:r>
            <a:r>
              <a:rPr lang="en-US" sz="2000" b="1" dirty="0" err="1">
                <a:latin typeface="Times New Roman" pitchFamily="18" charset="0"/>
                <a:cs typeface="Times New Roman" pitchFamily="18" charset="0"/>
              </a:rPr>
              <a:t>Abegg</a:t>
            </a:r>
            <a:r>
              <a:rPr lang="en-US" sz="2000" b="1" dirty="0">
                <a:latin typeface="Times New Roman" pitchFamily="18" charset="0"/>
                <a:cs typeface="Times New Roman" pitchFamily="18" charset="0"/>
              </a:rPr>
              <a:t>, Flint, and Ulrich. Published by </a:t>
            </a:r>
            <a:r>
              <a:rPr lang="en-US" sz="2000" b="1" dirty="0" err="1">
                <a:latin typeface="Times New Roman" pitchFamily="18" charset="0"/>
                <a:cs typeface="Times New Roman" pitchFamily="18" charset="0"/>
              </a:rPr>
              <a:t>HaperSanFranciso</a:t>
            </a:r>
            <a:r>
              <a:rPr lang="en-US" sz="2000" b="1" dirty="0">
                <a:latin typeface="Times New Roman" pitchFamily="18" charset="0"/>
                <a:cs typeface="Times New Roman" pitchFamily="18" charset="0"/>
              </a:rPr>
              <a:t>, 1999</a:t>
            </a:r>
          </a:p>
        </p:txBody>
      </p:sp>
    </p:spTree>
    <p:extLst>
      <p:ext uri="{BB962C8B-B14F-4D97-AF65-F5344CB8AC3E}">
        <p14:creationId xmlns:p14="http://schemas.microsoft.com/office/powerpoint/2010/main" val="2165260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4359" y="381000"/>
            <a:ext cx="461684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Nash Papyrus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90600" y="1981200"/>
            <a:ext cx="4191000" cy="4585871"/>
          </a:xfrm>
          <a:prstGeom prst="rect">
            <a:avLst/>
          </a:prstGeom>
          <a:noFill/>
        </p:spPr>
        <p:txBody>
          <a:bodyPr wrap="square" rtlCol="0">
            <a:spAutoFit/>
          </a:bodyPr>
          <a:lstStyle/>
          <a:p>
            <a:r>
              <a:rPr lang="en-US" sz="2400" b="1" dirty="0">
                <a:latin typeface="Times New Roman" pitchFamily="18" charset="0"/>
                <a:cs typeface="Times New Roman" pitchFamily="18" charset="0"/>
              </a:rPr>
              <a:t>Before the discovery of the Dead Sea Scrolls the Nash Papyrus was the oldest known witness to the OT which dated to the first or second century AD. It contained the Decalogue</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It was found in Egypt in 1902. The </a:t>
            </a:r>
            <a:r>
              <a:rPr lang="en-US" sz="2400" b="1" dirty="0" err="1">
                <a:latin typeface="Times New Roman" pitchFamily="18" charset="0"/>
                <a:cs typeface="Times New Roman" pitchFamily="18" charset="0"/>
              </a:rPr>
              <a:t>Tetragrammaton</a:t>
            </a:r>
            <a:r>
              <a:rPr lang="en-US" sz="2400" b="1" dirty="0">
                <a:latin typeface="Times New Roman" pitchFamily="18" charset="0"/>
                <a:cs typeface="Times New Roman" pitchFamily="18" charset="0"/>
              </a:rPr>
              <a:t> YHWH (God's name) is visible twice on the last line. </a:t>
            </a:r>
          </a:p>
          <a:p>
            <a:endParaRPr lang="en-US" sz="2800" b="1" dirty="0">
              <a:latin typeface="Times New Roman" pitchFamily="18" charset="0"/>
              <a:cs typeface="Times New Roman"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6049" t="1482" r="54657" b="53016"/>
          <a:stretch/>
        </p:blipFill>
        <p:spPr>
          <a:xfrm>
            <a:off x="5787571" y="1689281"/>
            <a:ext cx="2971800" cy="473286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899537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10264"/>
          <a:stretch/>
        </p:blipFill>
        <p:spPr>
          <a:xfrm>
            <a:off x="5320144" y="1295401"/>
            <a:ext cx="3773275" cy="5105400"/>
          </a:xfrm>
          <a:prstGeom prst="rect">
            <a:avLst/>
          </a:prstGeom>
        </p:spPr>
      </p:pic>
      <p:sp>
        <p:nvSpPr>
          <p:cNvPr id="2" name="TextBox 1"/>
          <p:cNvSpPr txBox="1"/>
          <p:nvPr/>
        </p:nvSpPr>
        <p:spPr>
          <a:xfrm>
            <a:off x="381000" y="1137822"/>
            <a:ext cx="5486400" cy="5262979"/>
          </a:xfrm>
          <a:prstGeom prst="rect">
            <a:avLst/>
          </a:prstGeom>
          <a:noFill/>
        </p:spPr>
        <p:txBody>
          <a:bodyPr wrap="square" rtlCol="0">
            <a:spAutoFit/>
          </a:bodyPr>
          <a:lstStyle/>
          <a:p>
            <a:r>
              <a:rPr lang="en-US" sz="2800" b="1" dirty="0">
                <a:latin typeface="Times New Roman" pitchFamily="18" charset="0"/>
                <a:cs typeface="Times New Roman" pitchFamily="18" charset="0"/>
              </a:rPr>
              <a:t>The second oldest </a:t>
            </a:r>
            <a:r>
              <a:rPr lang="en-US" sz="2800" b="1" dirty="0" smtClean="0">
                <a:latin typeface="Times New Roman" pitchFamily="18" charset="0"/>
                <a:cs typeface="Times New Roman" pitchFamily="18" charset="0"/>
              </a:rPr>
              <a:t>before the Dead Sea Scrolls were </a:t>
            </a:r>
            <a:r>
              <a:rPr lang="en-US" sz="2800" b="1" dirty="0">
                <a:latin typeface="Times New Roman" pitchFamily="18" charset="0"/>
                <a:cs typeface="Times New Roman" pitchFamily="18" charset="0"/>
              </a:rPr>
              <a:t>the Cairo </a:t>
            </a:r>
            <a:r>
              <a:rPr lang="en-US" sz="2800" b="1" dirty="0" err="1">
                <a:latin typeface="Times New Roman" pitchFamily="18" charset="0"/>
                <a:cs typeface="Times New Roman" pitchFamily="18" charset="0"/>
              </a:rPr>
              <a:t>Geniza</a:t>
            </a:r>
            <a:r>
              <a:rPr lang="en-US" sz="2800" b="1" dirty="0">
                <a:latin typeface="Times New Roman" pitchFamily="18" charset="0"/>
                <a:cs typeface="Times New Roman" pitchFamily="18" charset="0"/>
              </a:rPr>
              <a:t> fragments (about </a:t>
            </a:r>
            <a:r>
              <a:rPr lang="en-US" sz="2800" b="1" dirty="0" smtClean="0">
                <a:latin typeface="Times New Roman" pitchFamily="18" charset="0"/>
                <a:cs typeface="Times New Roman" pitchFamily="18" charset="0"/>
              </a:rPr>
              <a:t>280,000</a:t>
            </a:r>
            <a:r>
              <a:rPr lang="en-US" sz="2800" b="1" dirty="0">
                <a:latin typeface="Times New Roman" pitchFamily="18" charset="0"/>
                <a:cs typeface="Times New Roman" pitchFamily="18" charset="0"/>
              </a:rPr>
              <a:t>) which date to the fifth century AD (See Princeton </a:t>
            </a:r>
            <a:r>
              <a:rPr lang="en-US" sz="2800" b="1" dirty="0" err="1">
                <a:latin typeface="Times New Roman" pitchFamily="18" charset="0"/>
                <a:cs typeface="Times New Roman" pitchFamily="18" charset="0"/>
              </a:rPr>
              <a:t>Geniza</a:t>
            </a:r>
            <a:r>
              <a:rPr lang="en-US" sz="2800" b="1" dirty="0">
                <a:latin typeface="Times New Roman" pitchFamily="18" charset="0"/>
                <a:cs typeface="Times New Roman" pitchFamily="18" charset="0"/>
              </a:rPr>
              <a:t> Project). Most of these are in the Cambridge University Library and the Bodleian Library at Oxford. </a:t>
            </a:r>
            <a:r>
              <a:rPr lang="en-US" sz="2800" b="1" dirty="0" smtClean="0">
                <a:latin typeface="Times New Roman" pitchFamily="18" charset="0"/>
                <a:cs typeface="Times New Roman" pitchFamily="18" charset="0"/>
              </a:rPr>
              <a:t>The Cairo </a:t>
            </a:r>
            <a:r>
              <a:rPr lang="en-US" sz="2800" b="1" dirty="0" err="1" smtClean="0">
                <a:latin typeface="Times New Roman" pitchFamily="18" charset="0"/>
                <a:cs typeface="Times New Roman" pitchFamily="18" charset="0"/>
              </a:rPr>
              <a:t>Geniza</a:t>
            </a:r>
            <a:r>
              <a:rPr lang="en-US" sz="2800" b="1" dirty="0" smtClean="0">
                <a:latin typeface="Times New Roman" pitchFamily="18" charset="0"/>
                <a:cs typeface="Times New Roman" pitchFamily="18" charset="0"/>
              </a:rPr>
              <a:t> (meaning “storeroom”) </a:t>
            </a:r>
            <a:r>
              <a:rPr lang="en-US" sz="2800" b="1" dirty="0">
                <a:latin typeface="Times New Roman" pitchFamily="18" charset="0"/>
                <a:cs typeface="Times New Roman" pitchFamily="18" charset="0"/>
              </a:rPr>
              <a:t>of the Ben Ezra Synagogue in </a:t>
            </a:r>
            <a:r>
              <a:rPr lang="en-US" sz="2800" b="1" dirty="0" err="1">
                <a:latin typeface="Times New Roman" pitchFamily="18" charset="0"/>
                <a:cs typeface="Times New Roman" pitchFamily="18" charset="0"/>
              </a:rPr>
              <a:t>Fustat</a:t>
            </a: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is presently </a:t>
            </a:r>
            <a:r>
              <a:rPr lang="en-US" sz="2800" b="1" dirty="0">
                <a:latin typeface="Times New Roman" pitchFamily="18" charset="0"/>
                <a:cs typeface="Times New Roman" pitchFamily="18" charset="0"/>
              </a:rPr>
              <a:t>Old Cairo, Egypt.</a:t>
            </a:r>
          </a:p>
        </p:txBody>
      </p:sp>
      <p:sp>
        <p:nvSpPr>
          <p:cNvPr id="3" name="Rectangle 2"/>
          <p:cNvSpPr/>
          <p:nvPr/>
        </p:nvSpPr>
        <p:spPr>
          <a:xfrm>
            <a:off x="1958180" y="0"/>
            <a:ext cx="433137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Cairo </a:t>
            </a:r>
            <a:r>
              <a:rPr lang="en-US" sz="54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Geniza</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6172200" y="6457890"/>
            <a:ext cx="2584919" cy="400110"/>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Coptic Cairo, Egypt</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1714528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057400"/>
            <a:ext cx="4972050" cy="3046988"/>
          </a:xfrm>
          <a:prstGeom prst="rect">
            <a:avLst/>
          </a:prstGeom>
          <a:noFill/>
        </p:spPr>
        <p:txBody>
          <a:bodyPr wrap="square" rtlCol="0">
            <a:spAutoFit/>
          </a:bodyPr>
          <a:lstStyle/>
          <a:p>
            <a:r>
              <a:rPr lang="en-US" sz="2400" b="1" dirty="0">
                <a:latin typeface="Times New Roman" pitchFamily="18" charset="0"/>
                <a:cs typeface="Times New Roman" pitchFamily="18" charset="0"/>
              </a:rPr>
              <a:t>The oldest surviving manuscript of the complete Bible is the Codex </a:t>
            </a:r>
            <a:r>
              <a:rPr lang="en-US" sz="2400" b="1" dirty="0" err="1">
                <a:latin typeface="Times New Roman" pitchFamily="18" charset="0"/>
                <a:cs typeface="Times New Roman" pitchFamily="18" charset="0"/>
              </a:rPr>
              <a:t>Leningradensis</a:t>
            </a:r>
            <a:r>
              <a:rPr lang="en-US" sz="2400" b="1" dirty="0">
                <a:latin typeface="Times New Roman" pitchFamily="18" charset="0"/>
                <a:cs typeface="Times New Roman" pitchFamily="18" charset="0"/>
              </a:rPr>
              <a:t> which dates to 1008 AD. A Facsimile edition of this great codex is now available (Leningrad Codex 1998, </a:t>
            </a:r>
            <a:r>
              <a:rPr lang="en-US" sz="2400" b="1" dirty="0" smtClean="0">
                <a:latin typeface="Times New Roman" pitchFamily="18" charset="0"/>
                <a:cs typeface="Times New Roman" pitchFamily="18" charset="0"/>
              </a:rPr>
              <a:t>Eerdmans). </a:t>
            </a:r>
            <a:r>
              <a:rPr lang="en-US" sz="2400" b="1" dirty="0">
                <a:latin typeface="Times New Roman" pitchFamily="18" charset="0"/>
                <a:cs typeface="Times New Roman" pitchFamily="18" charset="0"/>
              </a:rPr>
              <a:t>The BHS (</a:t>
            </a:r>
            <a:r>
              <a:rPr lang="en-US" sz="2400" b="1" dirty="0" err="1">
                <a:latin typeface="Times New Roman" pitchFamily="18" charset="0"/>
                <a:cs typeface="Times New Roman" pitchFamily="18" charset="0"/>
              </a:rPr>
              <a:t>Biblia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Hebraica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Stuttgartensia</a:t>
            </a:r>
            <a:r>
              <a:rPr lang="en-US" sz="2400" b="1" dirty="0">
                <a:latin typeface="Times New Roman" pitchFamily="18" charset="0"/>
                <a:cs typeface="Times New Roman" pitchFamily="18" charset="0"/>
              </a:rPr>
              <a:t>) follows this codex.</a:t>
            </a:r>
          </a:p>
        </p:txBody>
      </p:sp>
      <p:sp>
        <p:nvSpPr>
          <p:cNvPr id="3" name="Rectangle 2"/>
          <p:cNvSpPr/>
          <p:nvPr/>
        </p:nvSpPr>
        <p:spPr>
          <a:xfrm>
            <a:off x="883462" y="381000"/>
            <a:ext cx="737708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Leningradensis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7410" name="Picture 2" descr="File:Leningrad Codex Carpet page e.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82" t="2771" r="2480" b="3031"/>
          <a:stretch/>
        </p:blipFill>
        <p:spPr bwMode="auto">
          <a:xfrm>
            <a:off x="5276850" y="2220686"/>
            <a:ext cx="3765550" cy="4441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114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2200" y="0"/>
            <a:ext cx="4241800" cy="3190571"/>
          </a:xfrm>
          <a:prstGeom prst="rect">
            <a:avLst/>
          </a:prstGeom>
        </p:spPr>
      </p:pic>
      <p:sp>
        <p:nvSpPr>
          <p:cNvPr id="3" name="TextBox 2"/>
          <p:cNvSpPr txBox="1"/>
          <p:nvPr/>
        </p:nvSpPr>
        <p:spPr>
          <a:xfrm>
            <a:off x="381000" y="256457"/>
            <a:ext cx="4191000" cy="2677656"/>
          </a:xfrm>
          <a:prstGeom prst="rect">
            <a:avLst/>
          </a:prstGeom>
          <a:noFill/>
        </p:spPr>
        <p:txBody>
          <a:bodyPr wrap="square" rtlCol="0">
            <a:spAutoFit/>
          </a:bodyPr>
          <a:lstStyle/>
          <a:p>
            <a:r>
              <a:rPr lang="en-US" sz="2400" b="1" dirty="0">
                <a:latin typeface="Times New Roman" pitchFamily="18" charset="0"/>
                <a:cs typeface="Times New Roman" pitchFamily="18" charset="0"/>
              </a:rPr>
              <a:t>The most comprehensive collection of old Hebrew manuscripts is in the Russian </a:t>
            </a:r>
            <a:r>
              <a:rPr lang="en-US" sz="2400" b="1" dirty="0" smtClean="0">
                <a:latin typeface="Times New Roman" pitchFamily="18" charset="0"/>
                <a:cs typeface="Times New Roman" pitchFamily="18" charset="0"/>
              </a:rPr>
              <a:t>National </a:t>
            </a:r>
            <a:r>
              <a:rPr lang="en-US" sz="2400" b="1" dirty="0">
                <a:latin typeface="Times New Roman" pitchFamily="18" charset="0"/>
                <a:cs typeface="Times New Roman" pitchFamily="18" charset="0"/>
              </a:rPr>
              <a:t>Library in St. Petersburg formerly called Leningrad. </a:t>
            </a:r>
            <a:r>
              <a:rPr lang="en-US" sz="2400" b="1" dirty="0" smtClean="0">
                <a:latin typeface="Times New Roman" pitchFamily="18" charset="0"/>
                <a:cs typeface="Times New Roman" pitchFamily="18" charset="0"/>
              </a:rPr>
              <a:t>It is the oldest public library in Russia.</a:t>
            </a:r>
            <a:endParaRPr lang="en-US" sz="2400" b="1" dirty="0">
              <a:latin typeface="Times New Roman" pitchFamily="18" charset="0"/>
              <a:cs typeface="Times New Roman" pitchFamily="18" charset="0"/>
            </a:endParaRPr>
          </a:p>
        </p:txBody>
      </p:sp>
      <p:pic>
        <p:nvPicPr>
          <p:cNvPr id="3076" name="Picture 4" descr="File:Trapezunt gosp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14" y="3219600"/>
            <a:ext cx="2383971" cy="310615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ile:ZographensisColour.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0" y="3295894"/>
            <a:ext cx="1981199" cy="315310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File:Kiev psalter.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9104" y="3295894"/>
            <a:ext cx="2489533" cy="30298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29557" y="6359432"/>
            <a:ext cx="1814286" cy="369332"/>
          </a:xfrm>
          <a:prstGeom prst="rect">
            <a:avLst/>
          </a:prstGeom>
          <a:noFill/>
        </p:spPr>
        <p:txBody>
          <a:bodyPr wrap="square" rtlCol="0">
            <a:spAutoFit/>
          </a:bodyPr>
          <a:lstStyle/>
          <a:p>
            <a:r>
              <a:rPr lang="en-US" b="1" dirty="0"/>
              <a:t>Trebizond </a:t>
            </a:r>
            <a:r>
              <a:rPr lang="en-US" b="1" dirty="0" smtClean="0"/>
              <a:t>Gospel                </a:t>
            </a:r>
            <a:endParaRPr lang="en-US" b="1" dirty="0"/>
          </a:p>
        </p:txBody>
      </p:sp>
      <p:sp>
        <p:nvSpPr>
          <p:cNvPr id="5" name="TextBox 4"/>
          <p:cNvSpPr txBox="1"/>
          <p:nvPr/>
        </p:nvSpPr>
        <p:spPr>
          <a:xfrm>
            <a:off x="3886200" y="6359432"/>
            <a:ext cx="1828800" cy="369332"/>
          </a:xfrm>
          <a:prstGeom prst="rect">
            <a:avLst/>
          </a:prstGeom>
          <a:noFill/>
        </p:spPr>
        <p:txBody>
          <a:bodyPr wrap="square" rtlCol="0">
            <a:spAutoFit/>
          </a:bodyPr>
          <a:lstStyle/>
          <a:p>
            <a:r>
              <a:rPr lang="en-US" b="1" dirty="0" err="1" smtClean="0"/>
              <a:t>Spiridon</a:t>
            </a:r>
            <a:r>
              <a:rPr lang="en-US" b="1" dirty="0" smtClean="0"/>
              <a:t> Psalter</a:t>
            </a:r>
            <a:endParaRPr lang="en-US" b="1" dirty="0"/>
          </a:p>
        </p:txBody>
      </p:sp>
      <p:sp>
        <p:nvSpPr>
          <p:cNvPr id="6" name="TextBox 5"/>
          <p:cNvSpPr txBox="1"/>
          <p:nvPr/>
        </p:nvSpPr>
        <p:spPr>
          <a:xfrm>
            <a:off x="6629400" y="6393113"/>
            <a:ext cx="2133600" cy="369332"/>
          </a:xfrm>
          <a:prstGeom prst="rect">
            <a:avLst/>
          </a:prstGeom>
          <a:noFill/>
        </p:spPr>
        <p:txBody>
          <a:bodyPr wrap="square" rtlCol="0">
            <a:spAutoFit/>
          </a:bodyPr>
          <a:lstStyle/>
          <a:p>
            <a:r>
              <a:rPr lang="en-US" b="1" dirty="0"/>
              <a:t>Codex </a:t>
            </a:r>
            <a:r>
              <a:rPr lang="en-US" b="1" dirty="0" err="1" smtClean="0"/>
              <a:t>Zographensis</a:t>
            </a:r>
            <a:endParaRPr lang="en-US" b="1" dirty="0"/>
          </a:p>
        </p:txBody>
      </p:sp>
    </p:spTree>
    <p:extLst>
      <p:ext uri="{BB962C8B-B14F-4D97-AF65-F5344CB8AC3E}">
        <p14:creationId xmlns:p14="http://schemas.microsoft.com/office/powerpoint/2010/main" val="2543387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Rectangle 1"/>
          <p:cNvSpPr/>
          <p:nvPr/>
        </p:nvSpPr>
        <p:spPr>
          <a:xfrm>
            <a:off x="2279672" y="5181600"/>
            <a:ext cx="458465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Aleppo codex</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228600" y="0"/>
            <a:ext cx="8915400" cy="2677656"/>
          </a:xfrm>
          <a:prstGeom prst="rect">
            <a:avLst/>
          </a:prstGeom>
          <a:noFill/>
        </p:spPr>
        <p:txBody>
          <a:bodyPr wrap="square" rtlCol="0">
            <a:spAutoFit/>
          </a:bodyPr>
          <a:lstStyle/>
          <a:p>
            <a:r>
              <a:rPr lang="en-US" sz="2800" b="1" dirty="0">
                <a:latin typeface="Times New Roman" pitchFamily="18" charset="0"/>
                <a:cs typeface="Times New Roman" pitchFamily="18" charset="0"/>
              </a:rPr>
              <a:t>Another important text is the Aleppo Codex which is now in </a:t>
            </a:r>
            <a:r>
              <a:rPr lang="en-US" sz="2800" b="1" dirty="0" smtClean="0">
                <a:latin typeface="Times New Roman" pitchFamily="18" charset="0"/>
                <a:cs typeface="Times New Roman" pitchFamily="18" charset="0"/>
              </a:rPr>
              <a:t>the Israel Museum, Jerusalem</a:t>
            </a:r>
            <a:r>
              <a:rPr lang="en-US" sz="2800" b="1" dirty="0">
                <a:latin typeface="Times New Roman" pitchFamily="18" charset="0"/>
                <a:cs typeface="Times New Roman" pitchFamily="18" charset="0"/>
              </a:rPr>
              <a:t>. The HUB (Hebrew University Bible) follows the Aleppo Codex. </a:t>
            </a:r>
            <a:r>
              <a:rPr lang="en-US" sz="2800" b="1" dirty="0" smtClean="0">
                <a:latin typeface="Times New Roman" pitchFamily="18" charset="0"/>
                <a:cs typeface="Times New Roman" pitchFamily="18" charset="0"/>
              </a:rPr>
              <a:t>For </a:t>
            </a:r>
            <a:r>
              <a:rPr lang="en-US" sz="2800" b="1" dirty="0">
                <a:latin typeface="Times New Roman" pitchFamily="18" charset="0"/>
                <a:cs typeface="Times New Roman" pitchFamily="18" charset="0"/>
              </a:rPr>
              <a:t>a more detailed study see </a:t>
            </a:r>
            <a:r>
              <a:rPr lang="en-US" sz="2800" b="1" i="1" dirty="0">
                <a:latin typeface="Times New Roman" pitchFamily="18" charset="0"/>
                <a:cs typeface="Times New Roman" pitchFamily="18" charset="0"/>
              </a:rPr>
              <a:t>The Text of the Old Testament</a:t>
            </a:r>
            <a:r>
              <a:rPr lang="en-US" sz="2800" b="1" dirty="0">
                <a:latin typeface="Times New Roman" pitchFamily="18" charset="0"/>
                <a:cs typeface="Times New Roman" pitchFamily="18" charset="0"/>
              </a:rPr>
              <a:t> by Ernst </a:t>
            </a:r>
            <a:r>
              <a:rPr lang="en-US" sz="2800" b="1" dirty="0" err="1">
                <a:latin typeface="Times New Roman" pitchFamily="18" charset="0"/>
                <a:cs typeface="Times New Roman" pitchFamily="18" charset="0"/>
              </a:rPr>
              <a:t>Wurthwein</a:t>
            </a:r>
            <a:r>
              <a:rPr lang="en-US" sz="2800" b="1" dirty="0">
                <a:latin typeface="Times New Roman" pitchFamily="18" charset="0"/>
                <a:cs typeface="Times New Roman" pitchFamily="18" charset="0"/>
              </a:rPr>
              <a:t> and </a:t>
            </a:r>
            <a:r>
              <a:rPr lang="en-US" sz="2800" b="1" i="1" dirty="0">
                <a:latin typeface="Times New Roman" pitchFamily="18" charset="0"/>
                <a:cs typeface="Times New Roman" pitchFamily="18" charset="0"/>
              </a:rPr>
              <a:t>Textual Criticism: Recovering the Text of the Hebrew Bible</a:t>
            </a:r>
            <a:r>
              <a:rPr lang="en-US" sz="2800" b="1" dirty="0">
                <a:latin typeface="Times New Roman" pitchFamily="18" charset="0"/>
                <a:cs typeface="Times New Roman" pitchFamily="18" charset="0"/>
              </a:rPr>
              <a:t> by P. Kyle McCarter, Jr. </a:t>
            </a:r>
          </a:p>
        </p:txBody>
      </p:sp>
    </p:spTree>
    <p:extLst>
      <p:ext uri="{BB962C8B-B14F-4D97-AF65-F5344CB8AC3E}">
        <p14:creationId xmlns:p14="http://schemas.microsoft.com/office/powerpoint/2010/main" val="1438693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2012"/>
            <a:ext cx="5212709" cy="258532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New Testament</a:t>
            </a: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Oldest Papyrus</a:t>
            </a:r>
          </a:p>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P52 </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4694" t="6667" r="27143" b="579"/>
          <a:stretch/>
        </p:blipFill>
        <p:spPr>
          <a:xfrm>
            <a:off x="6705600" y="990600"/>
            <a:ext cx="1712686" cy="232228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TextBox 3"/>
          <p:cNvSpPr txBox="1"/>
          <p:nvPr/>
        </p:nvSpPr>
        <p:spPr>
          <a:xfrm>
            <a:off x="914400" y="3505200"/>
            <a:ext cx="5943600" cy="2677656"/>
          </a:xfrm>
          <a:prstGeom prst="rect">
            <a:avLst/>
          </a:prstGeom>
          <a:noFill/>
        </p:spPr>
        <p:txBody>
          <a:bodyPr wrap="square" rtlCol="0">
            <a:spAutoFit/>
          </a:bodyPr>
          <a:lstStyle/>
          <a:p>
            <a:r>
              <a:rPr lang="en-US" sz="2400" b="1" dirty="0">
                <a:latin typeface="Times New Roman" pitchFamily="18" charset="0"/>
                <a:cs typeface="Times New Roman" pitchFamily="18" charset="0"/>
              </a:rPr>
              <a:t>Fragment of the Gospel of John. The oldest known manuscript of the New Testament dated between 125-150 AD from Egypt. </a:t>
            </a:r>
            <a:r>
              <a:rPr lang="en-US" sz="2400" b="1" dirty="0" smtClean="0">
                <a:latin typeface="Times New Roman" pitchFamily="18" charset="0"/>
                <a:cs typeface="Times New Roman" pitchFamily="18" charset="0"/>
              </a:rPr>
              <a:t>Written </a:t>
            </a:r>
            <a:r>
              <a:rPr lang="en-US" sz="2400" b="1" dirty="0">
                <a:latin typeface="Times New Roman" pitchFamily="18" charset="0"/>
                <a:cs typeface="Times New Roman" pitchFamily="18" charset="0"/>
              </a:rPr>
              <a:t>in Greek on papyrus, and found in 1920. </a:t>
            </a:r>
            <a:r>
              <a:rPr lang="en-US" sz="2400" b="1" dirty="0" smtClean="0">
                <a:latin typeface="Times New Roman" pitchFamily="18" charset="0"/>
                <a:cs typeface="Times New Roman" pitchFamily="18" charset="0"/>
              </a:rPr>
              <a:t>The front has John 18:31-33. It is on display at  </a:t>
            </a:r>
            <a:r>
              <a:rPr lang="en-US" sz="2400" b="1" dirty="0">
                <a:latin typeface="Times New Roman" pitchFamily="18" charset="0"/>
                <a:cs typeface="Times New Roman" pitchFamily="18" charset="0"/>
              </a:rPr>
              <a:t>John </a:t>
            </a:r>
            <a:r>
              <a:rPr lang="en-US" sz="2400" b="1" dirty="0" err="1">
                <a:latin typeface="Times New Roman" pitchFamily="18" charset="0"/>
                <a:cs typeface="Times New Roman" pitchFamily="18" charset="0"/>
              </a:rPr>
              <a:t>Rylands</a:t>
            </a:r>
            <a:r>
              <a:rPr lang="en-US" sz="2400" b="1" dirty="0">
                <a:latin typeface="Times New Roman" pitchFamily="18" charset="0"/>
                <a:cs typeface="Times New Roman" pitchFamily="18" charset="0"/>
              </a:rPr>
              <a:t> University </a:t>
            </a:r>
            <a:r>
              <a:rPr lang="en-US" sz="2400" b="1" dirty="0" smtClean="0">
                <a:latin typeface="Times New Roman" pitchFamily="18" charset="0"/>
                <a:cs typeface="Times New Roman" pitchFamily="18" charset="0"/>
              </a:rPr>
              <a:t>Library, </a:t>
            </a:r>
            <a:r>
              <a:rPr lang="en-US" sz="2400" b="1" dirty="0">
                <a:latin typeface="Times New Roman" pitchFamily="18" charset="0"/>
                <a:cs typeface="Times New Roman" pitchFamily="18" charset="0"/>
              </a:rPr>
              <a:t>Manchester, UK.</a:t>
            </a:r>
          </a:p>
        </p:txBody>
      </p:sp>
    </p:spTree>
    <p:extLst>
      <p:ext uri="{BB962C8B-B14F-4D97-AF65-F5344CB8AC3E}">
        <p14:creationId xmlns:p14="http://schemas.microsoft.com/office/powerpoint/2010/main" val="277947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19528" y="61686"/>
            <a:ext cx="547592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Septuagint (LXX)</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304800" y="1252838"/>
            <a:ext cx="8686800" cy="5601533"/>
          </a:xfrm>
          <a:prstGeom prst="rect">
            <a:avLst/>
          </a:prstGeom>
          <a:noFill/>
        </p:spPr>
        <p:txBody>
          <a:bodyPr wrap="square" rtlCol="0">
            <a:spAutoFit/>
          </a:bodyPr>
          <a:lstStyle/>
          <a:p>
            <a:r>
              <a:rPr lang="en-US" sz="2000" b="1" dirty="0">
                <a:latin typeface="Times New Roman" pitchFamily="18" charset="0"/>
                <a:cs typeface="Times New Roman" pitchFamily="18" charset="0"/>
              </a:rPr>
              <a:t>The oldest and most important translation of the Hebrew Old Testament (OT) is the Septuagint (LXX). It translated the Hebrew into Greek in the third century BC in Alexandria, Egypt. The Letter to Aristide tells the story how the Egyptian king Ptolemy II (285-247 BC) ordered his librarian, Demetrius to collect all the books of the world. Demetrius thought there should be a Greek translation of the Torah so 72 Jews, six from each tribe, were sent to translate the Torah into Greek which they did in 72 days (</a:t>
            </a:r>
            <a:r>
              <a:rPr lang="en-US" sz="2000" b="1" dirty="0" err="1">
                <a:latin typeface="Times New Roman" pitchFamily="18" charset="0"/>
                <a:cs typeface="Times New Roman" pitchFamily="18" charset="0"/>
              </a:rPr>
              <a:t>Charlesworth</a:t>
            </a:r>
            <a:r>
              <a:rPr lang="en-US" sz="2000" b="1" dirty="0">
                <a:latin typeface="Times New Roman" pitchFamily="18" charset="0"/>
                <a:cs typeface="Times New Roman" pitchFamily="18" charset="0"/>
              </a:rPr>
              <a:t> 1985, 7-34). </a:t>
            </a:r>
          </a:p>
          <a:p>
            <a:r>
              <a:rPr lang="en-US" sz="2000" b="1" dirty="0">
                <a:latin typeface="Times New Roman" pitchFamily="18" charset="0"/>
                <a:cs typeface="Times New Roman" pitchFamily="18" charset="0"/>
              </a:rPr>
              <a:t>There are a number of differences in the LXX from the Masoretic Text (MT), most noticeable is the Book of Jeremiah where the LXX is a third shorter. The chronology in Genesis is also very different than the MT. (</a:t>
            </a:r>
            <a:r>
              <a:rPr lang="en-US" sz="2000" b="1" dirty="0" err="1">
                <a:latin typeface="Times New Roman" pitchFamily="18" charset="0"/>
                <a:cs typeface="Times New Roman" pitchFamily="18" charset="0"/>
              </a:rPr>
              <a:t>Finegan</a:t>
            </a:r>
            <a:r>
              <a:rPr lang="en-US" sz="2000" b="1" dirty="0">
                <a:latin typeface="Times New Roman" pitchFamily="18" charset="0"/>
                <a:cs typeface="Times New Roman" pitchFamily="18" charset="0"/>
              </a:rPr>
              <a:t> 1998, 195; Larsson 1983, 401-409). Larsson believes that the translators of the LXX tried to harmonize the Biblical chronology with the Egyptian chronology of </a:t>
            </a:r>
            <a:r>
              <a:rPr lang="en-US" sz="2000" b="1" dirty="0" err="1">
                <a:latin typeface="Times New Roman" pitchFamily="18" charset="0"/>
                <a:cs typeface="Times New Roman" pitchFamily="18" charset="0"/>
              </a:rPr>
              <a:t>Manetho</a:t>
            </a:r>
            <a:r>
              <a:rPr lang="en-US" sz="2000" b="1" dirty="0">
                <a:latin typeface="Times New Roman" pitchFamily="18" charset="0"/>
                <a:cs typeface="Times New Roman" pitchFamily="18" charset="0"/>
              </a:rPr>
              <a:t> by adding 100 years to the patriarchs ages to push back the time of the flood before the first Egyptian dynasty because there is no record of a great flood. Early Christian chronologists emphasized the perfect agreement of </a:t>
            </a:r>
            <a:r>
              <a:rPr lang="en-US" sz="2000" b="1" dirty="0" err="1">
                <a:latin typeface="Times New Roman" pitchFamily="18" charset="0"/>
                <a:cs typeface="Times New Roman" pitchFamily="18" charset="0"/>
              </a:rPr>
              <a:t>Manetho</a:t>
            </a:r>
            <a:r>
              <a:rPr lang="en-US" sz="2000" b="1" dirty="0">
                <a:latin typeface="Times New Roman" pitchFamily="18" charset="0"/>
                <a:cs typeface="Times New Roman" pitchFamily="18" charset="0"/>
              </a:rPr>
              <a:t> with the LXX (Larsson, 403-4). It is interesting to see how they understood Genesis by the way they translated the text. </a:t>
            </a:r>
          </a:p>
          <a:p>
            <a:endParaRPr lang="en-US" dirty="0"/>
          </a:p>
        </p:txBody>
      </p:sp>
    </p:spTree>
    <p:extLst>
      <p:ext uri="{BB962C8B-B14F-4D97-AF65-F5344CB8AC3E}">
        <p14:creationId xmlns:p14="http://schemas.microsoft.com/office/powerpoint/2010/main" val="15640310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752600"/>
            <a:ext cx="7696200" cy="4893647"/>
          </a:xfrm>
          <a:prstGeom prst="rect">
            <a:avLst/>
          </a:prstGeom>
          <a:noFill/>
        </p:spPr>
        <p:txBody>
          <a:bodyPr wrap="square" rtlCol="0">
            <a:spAutoFit/>
          </a:bodyPr>
          <a:lstStyle/>
          <a:p>
            <a:r>
              <a:rPr lang="en-US" sz="2400" b="1" dirty="0">
                <a:latin typeface="Times New Roman" pitchFamily="18" charset="0"/>
                <a:cs typeface="Times New Roman" pitchFamily="18" charset="0"/>
              </a:rPr>
              <a:t>The Samaritan Pentateuch (SP), is an important witness to the Hebrew text. It is preserved in ancient Hebrew called "</a:t>
            </a:r>
            <a:r>
              <a:rPr lang="en-US" sz="2400" b="1" dirty="0" err="1">
                <a:latin typeface="Times New Roman" pitchFamily="18" charset="0"/>
                <a:cs typeface="Times New Roman" pitchFamily="18" charset="0"/>
              </a:rPr>
              <a:t>paleo</a:t>
            </a:r>
            <a:r>
              <a:rPr lang="en-US" sz="2400" b="1" dirty="0">
                <a:latin typeface="Times New Roman" pitchFamily="18" charset="0"/>
                <a:cs typeface="Times New Roman" pitchFamily="18" charset="0"/>
              </a:rPr>
              <a:t>-Hebrew," whereas the Masoretic Text (MT) is in Aramaic block script. Some places differ from the MT especially where to worship, but when the SP agrees with the Septuagint it can be an important alternate reading. There are 1900 such instances (</a:t>
            </a:r>
            <a:r>
              <a:rPr lang="en-US" sz="2400" b="1" dirty="0" err="1">
                <a:latin typeface="Times New Roman" pitchFamily="18" charset="0"/>
                <a:cs typeface="Times New Roman" pitchFamily="18" charset="0"/>
              </a:rPr>
              <a:t>Wurthwein</a:t>
            </a:r>
            <a:r>
              <a:rPr lang="en-US" sz="2400" b="1" dirty="0">
                <a:latin typeface="Times New Roman" pitchFamily="18" charset="0"/>
                <a:cs typeface="Times New Roman" pitchFamily="18" charset="0"/>
              </a:rPr>
              <a:t> 1979, 43). The only striking difference in Genesis is the chronology in chapters 5 and 11. </a:t>
            </a:r>
          </a:p>
          <a:p>
            <a:r>
              <a:rPr lang="en-US" sz="2400" b="1" dirty="0">
                <a:latin typeface="Times New Roman" pitchFamily="18" charset="0"/>
                <a:cs typeface="Times New Roman" pitchFamily="18" charset="0"/>
              </a:rPr>
              <a:t>The Samaritan </a:t>
            </a:r>
            <a:r>
              <a:rPr lang="en-US" sz="2400" b="1" dirty="0" err="1">
                <a:latin typeface="Times New Roman" pitchFamily="18" charset="0"/>
                <a:cs typeface="Times New Roman" pitchFamily="18" charset="0"/>
              </a:rPr>
              <a:t>Targum</a:t>
            </a:r>
            <a:r>
              <a:rPr lang="en-US" sz="2400" b="1" dirty="0">
                <a:latin typeface="Times New Roman" pitchFamily="18" charset="0"/>
                <a:cs typeface="Times New Roman" pitchFamily="18" charset="0"/>
              </a:rPr>
              <a:t> translates the Samaritan Pentateuch into Aramaic which can show us how they understood the text. There was no official </a:t>
            </a:r>
            <a:r>
              <a:rPr lang="en-US" sz="2400" b="1" dirty="0" err="1">
                <a:latin typeface="Times New Roman" pitchFamily="18" charset="0"/>
                <a:cs typeface="Times New Roman" pitchFamily="18" charset="0"/>
              </a:rPr>
              <a:t>recension</a:t>
            </a:r>
            <a:r>
              <a:rPr lang="en-US" sz="2400" b="1" dirty="0">
                <a:latin typeface="Times New Roman" pitchFamily="18" charset="0"/>
                <a:cs typeface="Times New Roman" pitchFamily="18" charset="0"/>
              </a:rPr>
              <a:t> of this </a:t>
            </a:r>
            <a:r>
              <a:rPr lang="en-US" sz="2400" b="1" dirty="0" err="1">
                <a:latin typeface="Times New Roman" pitchFamily="18" charset="0"/>
                <a:cs typeface="Times New Roman" pitchFamily="18" charset="0"/>
              </a:rPr>
              <a:t>targum</a:t>
            </a:r>
            <a:r>
              <a:rPr lang="en-US" sz="2400" b="1" dirty="0">
                <a:latin typeface="Times New Roman" pitchFamily="18" charset="0"/>
                <a:cs typeface="Times New Roman" pitchFamily="18" charset="0"/>
              </a:rPr>
              <a:t> so surviving manuscripts have their own text. </a:t>
            </a:r>
          </a:p>
        </p:txBody>
      </p:sp>
      <p:sp>
        <p:nvSpPr>
          <p:cNvPr id="3" name="Rectangle 2"/>
          <p:cNvSpPr/>
          <p:nvPr/>
        </p:nvSpPr>
        <p:spPr>
          <a:xfrm>
            <a:off x="809203" y="304800"/>
            <a:ext cx="760182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Samaritan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pentateuch</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981405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20935"/>
            <a:ext cx="310322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targums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330200" y="917912"/>
            <a:ext cx="8610600" cy="5940088"/>
          </a:xfrm>
          <a:prstGeom prst="rect">
            <a:avLst/>
          </a:prstGeom>
          <a:noFill/>
        </p:spPr>
        <p:txBody>
          <a:bodyPr wrap="square" rtlCol="0">
            <a:spAutoFit/>
          </a:bodyPr>
          <a:lstStyle/>
          <a:p>
            <a:r>
              <a:rPr lang="en-US" sz="2000" b="1" dirty="0">
                <a:latin typeface="Times New Roman" pitchFamily="18" charset="0"/>
                <a:cs typeface="Times New Roman" pitchFamily="18" charset="0"/>
              </a:rPr>
              <a:t>The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are the Aramaic translation of the Hebrew texts. As a result of the Babylonian captivity the Jews learned Aramaic and forgot Hebrew. From the conquest of Cyrus the Great to the conquest of Alexander the Great the lingua franca of the day was Aramaic. Even in the New Testament Jesus most likely spoke Aramaic, the common language of Palestine at that time. The book of Matthew was probably originally written in Aramaic. I think this accounts for the differences in the other synoptic gospels. It is very interesting to see how the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translated and explained the OT. </a:t>
            </a:r>
          </a:p>
          <a:p>
            <a:r>
              <a:rPr lang="en-US" sz="2000" b="1" dirty="0">
                <a:latin typeface="Times New Roman" pitchFamily="18" charset="0"/>
                <a:cs typeface="Times New Roman" pitchFamily="18" charset="0"/>
              </a:rPr>
              <a:t>The block script of Aramaic was adopted for writing the Hebrew text. This might have been to distinguish it from the Samaritan Pentateuch. In some of the Dead Sea Scrolls the name of God was written in </a:t>
            </a:r>
            <a:r>
              <a:rPr lang="en-US" sz="2000" b="1" dirty="0" err="1">
                <a:latin typeface="Times New Roman" pitchFamily="18" charset="0"/>
                <a:cs typeface="Times New Roman" pitchFamily="18" charset="0"/>
              </a:rPr>
              <a:t>Paleo</a:t>
            </a:r>
            <a:r>
              <a:rPr lang="en-US" sz="2000" b="1" dirty="0">
                <a:latin typeface="Times New Roman" pitchFamily="18" charset="0"/>
                <a:cs typeface="Times New Roman" pitchFamily="18" charset="0"/>
              </a:rPr>
              <a:t>-Hebrew while the rest of the text was in Aramaic block script. </a:t>
            </a:r>
          </a:p>
          <a:p>
            <a:r>
              <a:rPr lang="en-US" sz="2000" b="1" dirty="0">
                <a:latin typeface="Times New Roman" pitchFamily="18" charset="0"/>
                <a:cs typeface="Times New Roman" pitchFamily="18" charset="0"/>
              </a:rPr>
              <a:t>The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can be divided geographically into two parts; Palestinian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and the Babylonian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There are three major Palestinian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Targum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Neofiti</a:t>
            </a:r>
            <a:r>
              <a:rPr lang="en-US" sz="2000" b="1" dirty="0">
                <a:latin typeface="Times New Roman" pitchFamily="18" charset="0"/>
                <a:cs typeface="Times New Roman" pitchFamily="18" charset="0"/>
              </a:rPr>
              <a:t> I, Fragment </a:t>
            </a:r>
            <a:r>
              <a:rPr lang="en-US" sz="2000" b="1" dirty="0" err="1">
                <a:latin typeface="Times New Roman" pitchFamily="18" charset="0"/>
                <a:cs typeface="Times New Roman" pitchFamily="18" charset="0"/>
              </a:rPr>
              <a:t>Targum</a:t>
            </a:r>
            <a:r>
              <a:rPr lang="en-US" sz="2000" b="1" dirty="0">
                <a:latin typeface="Times New Roman" pitchFamily="18" charset="0"/>
                <a:cs typeface="Times New Roman" pitchFamily="18" charset="0"/>
              </a:rPr>
              <a:t> (Jerusalem II), and </a:t>
            </a:r>
            <a:r>
              <a:rPr lang="en-US" sz="2000" b="1" dirty="0" err="1">
                <a:latin typeface="Times New Roman" pitchFamily="18" charset="0"/>
                <a:cs typeface="Times New Roman" pitchFamily="18" charset="0"/>
              </a:rPr>
              <a:t>Targum</a:t>
            </a:r>
            <a:r>
              <a:rPr lang="en-US" sz="2000" b="1" dirty="0">
                <a:latin typeface="Times New Roman" pitchFamily="18" charset="0"/>
                <a:cs typeface="Times New Roman" pitchFamily="18" charset="0"/>
              </a:rPr>
              <a:t> Pseudo-Jonathan (Jerusalem I). There are two major Babylonian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Targum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Onkelos</a:t>
            </a:r>
            <a:r>
              <a:rPr lang="en-US" sz="2000" b="1" dirty="0">
                <a:latin typeface="Times New Roman" pitchFamily="18" charset="0"/>
                <a:cs typeface="Times New Roman" pitchFamily="18" charset="0"/>
              </a:rPr>
              <a:t> for the Pentateuch, and </a:t>
            </a:r>
            <a:r>
              <a:rPr lang="en-US" sz="2000" b="1" dirty="0" err="1">
                <a:latin typeface="Times New Roman" pitchFamily="18" charset="0"/>
                <a:cs typeface="Times New Roman" pitchFamily="18" charset="0"/>
              </a:rPr>
              <a:t>Targum</a:t>
            </a:r>
            <a:r>
              <a:rPr lang="en-US" sz="2000" b="1" dirty="0">
                <a:latin typeface="Times New Roman" pitchFamily="18" charset="0"/>
                <a:cs typeface="Times New Roman" pitchFamily="18" charset="0"/>
              </a:rPr>
              <a:t> Jonathan for the Prophets. These two are authoritative for Judaism. These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have been purged of </a:t>
            </a:r>
            <a:r>
              <a:rPr lang="en-US" sz="2000" b="1" dirty="0" err="1">
                <a:latin typeface="Times New Roman" pitchFamily="18" charset="0"/>
                <a:cs typeface="Times New Roman" pitchFamily="18" charset="0"/>
              </a:rPr>
              <a:t>midrashic</a:t>
            </a:r>
            <a:r>
              <a:rPr lang="en-US" sz="2000" b="1" dirty="0">
                <a:latin typeface="Times New Roman" pitchFamily="18" charset="0"/>
                <a:cs typeface="Times New Roman" pitchFamily="18" charset="0"/>
              </a:rPr>
              <a:t> additions. </a:t>
            </a:r>
          </a:p>
        </p:txBody>
      </p:sp>
    </p:spTree>
    <p:extLst>
      <p:ext uri="{BB962C8B-B14F-4D97-AF65-F5344CB8AC3E}">
        <p14:creationId xmlns:p14="http://schemas.microsoft.com/office/powerpoint/2010/main" val="118938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95412" y="6421"/>
            <a:ext cx="268060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talmud</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551543" y="929751"/>
            <a:ext cx="8077200" cy="5909310"/>
          </a:xfrm>
          <a:prstGeom prst="rect">
            <a:avLst/>
          </a:prstGeom>
          <a:noFill/>
        </p:spPr>
        <p:txBody>
          <a:bodyPr wrap="square" rtlCol="0">
            <a:spAutoFit/>
          </a:bodyPr>
          <a:lstStyle/>
          <a:p>
            <a:r>
              <a:rPr lang="en-US" b="1" dirty="0">
                <a:latin typeface="Times New Roman" pitchFamily="18" charset="0"/>
                <a:cs typeface="Times New Roman" pitchFamily="18" charset="0"/>
              </a:rPr>
              <a:t>According to Jewish tradition, Ezra founded the "Great Assembly" of teachers who would preserve the oral traditions. Towards the middle of the third century BC the Great Assembly ceased and another organization the "Sanhedrin" took charge of the affairs of the community. Hillel started the school of </a:t>
            </a:r>
            <a:r>
              <a:rPr lang="en-US" b="1" dirty="0" err="1">
                <a:latin typeface="Times New Roman" pitchFamily="18" charset="0"/>
                <a:cs typeface="Times New Roman" pitchFamily="18" charset="0"/>
              </a:rPr>
              <a:t>Tannaim</a:t>
            </a:r>
            <a:r>
              <a:rPr lang="en-US" b="1" dirty="0">
                <a:latin typeface="Times New Roman" pitchFamily="18" charset="0"/>
                <a:cs typeface="Times New Roman" pitchFamily="18" charset="0"/>
              </a:rPr>
              <a:t> (meaning Teachers) with a lenient view of the law. His contemporary </a:t>
            </a:r>
            <a:r>
              <a:rPr lang="en-US" b="1" dirty="0" err="1">
                <a:latin typeface="Times New Roman" pitchFamily="18" charset="0"/>
                <a:cs typeface="Times New Roman" pitchFamily="18" charset="0"/>
              </a:rPr>
              <a:t>Shammai</a:t>
            </a:r>
            <a:r>
              <a:rPr lang="en-US" b="1" dirty="0">
                <a:latin typeface="Times New Roman" pitchFamily="18" charset="0"/>
                <a:cs typeface="Times New Roman" pitchFamily="18" charset="0"/>
              </a:rPr>
              <a:t> also started a school, but was stricter in his views of the law. Judah the son of the great Simeon </a:t>
            </a:r>
            <a:r>
              <a:rPr lang="en-US" b="1" dirty="0" err="1">
                <a:latin typeface="Times New Roman" pitchFamily="18" charset="0"/>
                <a:cs typeface="Times New Roman" pitchFamily="18" charset="0"/>
              </a:rPr>
              <a:t>Gamaliel</a:t>
            </a:r>
            <a:r>
              <a:rPr lang="en-US" b="1" dirty="0">
                <a:latin typeface="Times New Roman" pitchFamily="18" charset="0"/>
                <a:cs typeface="Times New Roman" pitchFamily="18" charset="0"/>
              </a:rPr>
              <a:t> (Acts 5:34, and teacher of Paul, Acts 22:3), complied the Mishnah about 200 AD which is like the official textbook of the </a:t>
            </a:r>
            <a:r>
              <a:rPr lang="en-US" b="1" dirty="0" err="1">
                <a:latin typeface="Times New Roman" pitchFamily="18" charset="0"/>
                <a:cs typeface="Times New Roman" pitchFamily="18" charset="0"/>
              </a:rPr>
              <a:t>torah</a:t>
            </a:r>
            <a:r>
              <a:rPr lang="en-US" b="1" dirty="0">
                <a:latin typeface="Times New Roman" pitchFamily="18" charset="0"/>
                <a:cs typeface="Times New Roman" pitchFamily="18" charset="0"/>
              </a:rPr>
              <a:t>. Mishnah is from the root meaning "to repeat" the oral teaching. The Mishnah is arranged in six sections called </a:t>
            </a:r>
            <a:r>
              <a:rPr lang="en-US" b="1" dirty="0" err="1">
                <a:latin typeface="Times New Roman" pitchFamily="18" charset="0"/>
                <a:cs typeface="Times New Roman" pitchFamily="18" charset="0"/>
              </a:rPr>
              <a:t>Sedarim</a:t>
            </a:r>
            <a:r>
              <a:rPr lang="en-US" b="1" dirty="0">
                <a:latin typeface="Times New Roman" pitchFamily="18" charset="0"/>
                <a:cs typeface="Times New Roman" pitchFamily="18" charset="0"/>
              </a:rPr>
              <a:t> (Orders), each Order has a number of </a:t>
            </a:r>
            <a:r>
              <a:rPr lang="en-US" b="1" dirty="0" err="1">
                <a:latin typeface="Times New Roman" pitchFamily="18" charset="0"/>
                <a:cs typeface="Times New Roman" pitchFamily="18" charset="0"/>
              </a:rPr>
              <a:t>Massichtoth</a:t>
            </a:r>
            <a:r>
              <a:rPr lang="en-US" b="1" dirty="0">
                <a:latin typeface="Times New Roman" pitchFamily="18" charset="0"/>
                <a:cs typeface="Times New Roman" pitchFamily="18" charset="0"/>
              </a:rPr>
              <a:t> (Tractates). The </a:t>
            </a:r>
            <a:r>
              <a:rPr lang="en-US" b="1" dirty="0" err="1">
                <a:latin typeface="Times New Roman" pitchFamily="18" charset="0"/>
                <a:cs typeface="Times New Roman" pitchFamily="18" charset="0"/>
              </a:rPr>
              <a:t>Tosifta</a:t>
            </a:r>
            <a:r>
              <a:rPr lang="en-US" b="1" dirty="0">
                <a:latin typeface="Times New Roman" pitchFamily="18" charset="0"/>
                <a:cs typeface="Times New Roman" pitchFamily="18" charset="0"/>
              </a:rPr>
              <a:t> (Supplement) is another work that has additional teaching that was not as authoritative as the Mishnah. Commentary about the Mishnah accumulated which was called </a:t>
            </a:r>
            <a:r>
              <a:rPr lang="en-US" b="1" dirty="0" err="1">
                <a:latin typeface="Times New Roman" pitchFamily="18" charset="0"/>
                <a:cs typeface="Times New Roman" pitchFamily="18" charset="0"/>
              </a:rPr>
              <a:t>Gemara</a:t>
            </a:r>
            <a:r>
              <a:rPr lang="en-US" b="1" dirty="0">
                <a:latin typeface="Times New Roman" pitchFamily="18" charset="0"/>
                <a:cs typeface="Times New Roman" pitchFamily="18" charset="0"/>
              </a:rPr>
              <a:t> (completion) because it completes the Mishnah. The Mishnah together with the </a:t>
            </a:r>
            <a:r>
              <a:rPr lang="en-US" b="1" dirty="0" err="1">
                <a:latin typeface="Times New Roman" pitchFamily="18" charset="0"/>
                <a:cs typeface="Times New Roman" pitchFamily="18" charset="0"/>
              </a:rPr>
              <a:t>Gemara</a:t>
            </a:r>
            <a:r>
              <a:rPr lang="en-US" b="1" dirty="0">
                <a:latin typeface="Times New Roman" pitchFamily="18" charset="0"/>
                <a:cs typeface="Times New Roman" pitchFamily="18" charset="0"/>
              </a:rPr>
              <a:t> is called the Talmud. Two </a:t>
            </a:r>
            <a:r>
              <a:rPr lang="en-US" b="1" dirty="0" err="1">
                <a:latin typeface="Times New Roman" pitchFamily="18" charset="0"/>
                <a:cs typeface="Times New Roman" pitchFamily="18" charset="0"/>
              </a:rPr>
              <a:t>Talmuds</a:t>
            </a:r>
            <a:r>
              <a:rPr lang="en-US" b="1" dirty="0">
                <a:latin typeface="Times New Roman" pitchFamily="18" charset="0"/>
                <a:cs typeface="Times New Roman" pitchFamily="18" charset="0"/>
              </a:rPr>
              <a:t> were complied; the Palestinian Talmud written in Western Aramaic (similar in Biblical Aramaic), and the Babylonian Talmud written in Eastern Aramaic. Miscellaneous material of the Talmud is divided into subject matter into two categories known as </a:t>
            </a:r>
            <a:r>
              <a:rPr lang="en-US" b="1" dirty="0" err="1">
                <a:latin typeface="Times New Roman" pitchFamily="18" charset="0"/>
                <a:cs typeface="Times New Roman" pitchFamily="18" charset="0"/>
              </a:rPr>
              <a:t>Halachah</a:t>
            </a:r>
            <a:r>
              <a:rPr lang="en-US" b="1" dirty="0">
                <a:latin typeface="Times New Roman" pitchFamily="18" charset="0"/>
                <a:cs typeface="Times New Roman" pitchFamily="18" charset="0"/>
              </a:rPr>
              <a:t> and </a:t>
            </a:r>
            <a:r>
              <a:rPr lang="en-US" b="1" dirty="0" err="1">
                <a:latin typeface="Times New Roman" pitchFamily="18" charset="0"/>
                <a:cs typeface="Times New Roman" pitchFamily="18" charset="0"/>
              </a:rPr>
              <a:t>Haggadah</a:t>
            </a:r>
            <a:r>
              <a:rPr lang="en-US" b="1" dirty="0">
                <a:latin typeface="Times New Roman" pitchFamily="18" charset="0"/>
                <a:cs typeface="Times New Roman" pitchFamily="18" charset="0"/>
              </a:rPr>
              <a:t>. The </a:t>
            </a:r>
            <a:r>
              <a:rPr lang="en-US" b="1" dirty="0" err="1">
                <a:latin typeface="Times New Roman" pitchFamily="18" charset="0"/>
                <a:cs typeface="Times New Roman" pitchFamily="18" charset="0"/>
              </a:rPr>
              <a:t>Halachah</a:t>
            </a:r>
            <a:r>
              <a:rPr lang="en-US" b="1" dirty="0">
                <a:latin typeface="Times New Roman" pitchFamily="18" charset="0"/>
                <a:cs typeface="Times New Roman" pitchFamily="18" charset="0"/>
              </a:rPr>
              <a:t> is the section of the Mishnah and </a:t>
            </a:r>
            <a:r>
              <a:rPr lang="en-US" b="1" dirty="0" err="1">
                <a:latin typeface="Times New Roman" pitchFamily="18" charset="0"/>
                <a:cs typeface="Times New Roman" pitchFamily="18" charset="0"/>
              </a:rPr>
              <a:t>Gemara</a:t>
            </a:r>
            <a:r>
              <a:rPr lang="en-US" b="1" dirty="0">
                <a:latin typeface="Times New Roman" pitchFamily="18" charset="0"/>
                <a:cs typeface="Times New Roman" pitchFamily="18" charset="0"/>
              </a:rPr>
              <a:t> that deals with the law and how to keep it. The </a:t>
            </a:r>
            <a:r>
              <a:rPr lang="en-US" b="1" dirty="0" err="1">
                <a:latin typeface="Times New Roman" pitchFamily="18" charset="0"/>
                <a:cs typeface="Times New Roman" pitchFamily="18" charset="0"/>
              </a:rPr>
              <a:t>Haggadah</a:t>
            </a:r>
            <a:r>
              <a:rPr lang="en-US" b="1" dirty="0">
                <a:latin typeface="Times New Roman" pitchFamily="18" charset="0"/>
                <a:cs typeface="Times New Roman" pitchFamily="18" charset="0"/>
              </a:rPr>
              <a:t> deals with all non-legal sections, the moral lessons and opinions of the teachers. The Talmud was completed about 600 AD. </a:t>
            </a:r>
          </a:p>
        </p:txBody>
      </p:sp>
    </p:spTree>
    <p:extLst>
      <p:ext uri="{BB962C8B-B14F-4D97-AF65-F5344CB8AC3E}">
        <p14:creationId xmlns:p14="http://schemas.microsoft.com/office/powerpoint/2010/main" val="960502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65365" y="0"/>
            <a:ext cx="281327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vulgate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14400" y="1752600"/>
            <a:ext cx="7315200" cy="4524315"/>
          </a:xfrm>
          <a:prstGeom prst="rect">
            <a:avLst/>
          </a:prstGeom>
          <a:noFill/>
        </p:spPr>
        <p:txBody>
          <a:bodyPr wrap="square" rtlCol="0">
            <a:spAutoFit/>
          </a:bodyPr>
          <a:lstStyle/>
          <a:p>
            <a:r>
              <a:rPr lang="en-US" sz="2400" b="1" dirty="0">
                <a:latin typeface="Times New Roman" pitchFamily="18" charset="0"/>
                <a:cs typeface="Times New Roman" pitchFamily="18" charset="0"/>
              </a:rPr>
              <a:t>The Latin Vulgate translated by Jerome from the original languages was declared to be the official text of the Roman Catholic Church by the Council of Trent in 1546. Jerome was commissioned by Pope </a:t>
            </a:r>
            <a:r>
              <a:rPr lang="en-US" sz="2400" b="1" dirty="0" err="1">
                <a:latin typeface="Times New Roman" pitchFamily="18" charset="0"/>
                <a:cs typeface="Times New Roman" pitchFamily="18" charset="0"/>
              </a:rPr>
              <a:t>Damasus</a:t>
            </a:r>
            <a:r>
              <a:rPr lang="en-US" sz="2400" b="1" dirty="0">
                <a:latin typeface="Times New Roman" pitchFamily="18" charset="0"/>
                <a:cs typeface="Times New Roman" pitchFamily="18" charset="0"/>
              </a:rPr>
              <a:t> I (366-384). Augustine was disturbed at Jerome for setting aside the inspired LXX to go back to the original Hebrew text that no one else could understand (The City of God 18,43). </a:t>
            </a:r>
          </a:p>
          <a:p>
            <a:r>
              <a:rPr lang="en-US" sz="2400" b="1" dirty="0">
                <a:latin typeface="Times New Roman" pitchFamily="18" charset="0"/>
                <a:cs typeface="Times New Roman" pitchFamily="18" charset="0"/>
              </a:rPr>
              <a:t>The Old Latin versions were translated from the LXX which are important witnesses to the LXX before its </a:t>
            </a:r>
            <a:r>
              <a:rPr lang="en-US" sz="2400" b="1" dirty="0" err="1">
                <a:latin typeface="Times New Roman" pitchFamily="18" charset="0"/>
                <a:cs typeface="Times New Roman" pitchFamily="18" charset="0"/>
              </a:rPr>
              <a:t>recensions</a:t>
            </a:r>
            <a:r>
              <a:rPr lang="en-US" sz="2400" b="1" dirty="0">
                <a:latin typeface="Times New Roman" pitchFamily="18" charset="0"/>
                <a:cs typeface="Times New Roman" pitchFamily="18" charset="0"/>
              </a:rPr>
              <a:t> (revisions). There are two main groups of Old Latin texts; African and European</a:t>
            </a:r>
            <a:r>
              <a:rPr lang="en-US" sz="2400" b="1" dirty="0" smtClean="0">
                <a:latin typeface="Times New Roman" pitchFamily="18" charset="0"/>
                <a:cs typeface="Times New Roman" pitchFamily="18" charset="0"/>
              </a:rPr>
              <a:t>.</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209960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0"/>
            <a:ext cx="8382000" cy="4893647"/>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Only </a:t>
            </a:r>
            <a:r>
              <a:rPr lang="en-US" sz="2400" b="1" dirty="0">
                <a:latin typeface="Times New Roman" pitchFamily="18" charset="0"/>
                <a:cs typeface="Times New Roman" pitchFamily="18" charset="0"/>
              </a:rPr>
              <a:t>four great codices have survived to the present day: Codex </a:t>
            </a:r>
            <a:r>
              <a:rPr lang="en-US" sz="2400" b="1" dirty="0" err="1" smtClean="0">
                <a:latin typeface="Times New Roman" pitchFamily="18" charset="0"/>
                <a:cs typeface="Times New Roman" pitchFamily="18" charset="0"/>
              </a:rPr>
              <a:t>Sinaiticus</a:t>
            </a:r>
            <a:r>
              <a:rPr lang="en-US" sz="2400" b="1" dirty="0">
                <a:latin typeface="Times New Roman" pitchFamily="18" charset="0"/>
                <a:cs typeface="Times New Roman" pitchFamily="18" charset="0"/>
              </a:rPr>
              <a:t>, Codex </a:t>
            </a:r>
            <a:r>
              <a:rPr lang="en-US" sz="2400" b="1" dirty="0" err="1">
                <a:latin typeface="Times New Roman" pitchFamily="18" charset="0"/>
                <a:cs typeface="Times New Roman" pitchFamily="18" charset="0"/>
              </a:rPr>
              <a:t>Vaticanus</a:t>
            </a:r>
            <a:r>
              <a:rPr lang="en-US" sz="2400" b="1" dirty="0">
                <a:latin typeface="Times New Roman" pitchFamily="18" charset="0"/>
                <a:cs typeface="Times New Roman" pitchFamily="18" charset="0"/>
              </a:rPr>
              <a:t>, Codex </a:t>
            </a:r>
            <a:r>
              <a:rPr lang="en-US" sz="2400" b="1" dirty="0" err="1" smtClean="0">
                <a:latin typeface="Times New Roman" pitchFamily="18" charset="0"/>
                <a:cs typeface="Times New Roman" pitchFamily="18" charset="0"/>
              </a:rPr>
              <a:t>Alexandrinus</a:t>
            </a:r>
            <a:r>
              <a:rPr lang="en-US" sz="2400" b="1" dirty="0">
                <a:latin typeface="Times New Roman" pitchFamily="18" charset="0"/>
                <a:cs typeface="Times New Roman" pitchFamily="18" charset="0"/>
              </a:rPr>
              <a:t>, and Codex </a:t>
            </a:r>
            <a:r>
              <a:rPr lang="en-US" sz="2400" b="1" dirty="0" err="1">
                <a:latin typeface="Times New Roman" pitchFamily="18" charset="0"/>
                <a:cs typeface="Times New Roman" pitchFamily="18" charset="0"/>
              </a:rPr>
              <a:t>Ephraemi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Rescriptus</a:t>
            </a:r>
            <a:r>
              <a:rPr lang="en-US" sz="2400" b="1" dirty="0">
                <a:latin typeface="Times New Roman" pitchFamily="18" charset="0"/>
                <a:cs typeface="Times New Roman" pitchFamily="18" charset="0"/>
              </a:rPr>
              <a:t>.</a:t>
            </a:r>
            <a:r>
              <a:rPr lang="en-US" sz="2400" b="1" baseline="30000" dirty="0">
                <a:latin typeface="Times New Roman" pitchFamily="18" charset="0"/>
                <a:cs typeface="Times New Roman" pitchFamily="18" charset="0"/>
              </a:rPr>
              <a:t>[1]</a:t>
            </a:r>
            <a:r>
              <a:rPr lang="en-US" sz="2400" b="1" dirty="0">
                <a:latin typeface="Times New Roman" pitchFamily="18" charset="0"/>
                <a:cs typeface="Times New Roman" pitchFamily="18" charset="0"/>
              </a:rPr>
              <a:t> Though they were discovered at different times and places, they share many similarities. They are written in a certain uncial style of calligraphy using only capital letters, written in </a:t>
            </a:r>
            <a:r>
              <a:rPr lang="en-US" sz="2400" b="1" i="1" dirty="0" err="1">
                <a:latin typeface="Times New Roman" pitchFamily="18" charset="0"/>
                <a:cs typeface="Times New Roman" pitchFamily="18" charset="0"/>
              </a:rPr>
              <a:t>scriptio</a:t>
            </a:r>
            <a:r>
              <a:rPr lang="en-US" sz="2400" b="1" i="1" dirty="0">
                <a:latin typeface="Times New Roman" pitchFamily="18" charset="0"/>
                <a:cs typeface="Times New Roman" pitchFamily="18" charset="0"/>
              </a:rPr>
              <a:t> continua</a:t>
            </a:r>
            <a:r>
              <a:rPr lang="en-US" sz="2400" b="1" dirty="0">
                <a:latin typeface="Times New Roman" pitchFamily="18" charset="0"/>
                <a:cs typeface="Times New Roman" pitchFamily="18" charset="0"/>
              </a:rPr>
              <a:t> (meaning without regular gaps between words).</a:t>
            </a:r>
            <a:r>
              <a:rPr lang="en-US" sz="2400" b="1" baseline="30000" dirty="0">
                <a:latin typeface="Times New Roman" pitchFamily="18" charset="0"/>
                <a:cs typeface="Times New Roman" pitchFamily="18" charset="0"/>
              </a:rPr>
              <a:t>[1][2]</a:t>
            </a:r>
            <a:r>
              <a:rPr lang="en-US" sz="2400" b="1" dirty="0">
                <a:latin typeface="Times New Roman" pitchFamily="18" charset="0"/>
                <a:cs typeface="Times New Roman" pitchFamily="18" charset="0"/>
              </a:rPr>
              <a:t> Though not entirely absent, there are very few divisions between words in these manuscripts. Words do not necessarily end on the same line on which they start. All these </a:t>
            </a:r>
            <a:r>
              <a:rPr lang="en-US" sz="2400" b="1" dirty="0" smtClean="0">
                <a:latin typeface="Times New Roman" pitchFamily="18" charset="0"/>
                <a:cs typeface="Times New Roman" pitchFamily="18" charset="0"/>
              </a:rPr>
              <a:t>manuscripts </a:t>
            </a:r>
            <a:r>
              <a:rPr lang="en-US" sz="2400" b="1" dirty="0">
                <a:latin typeface="Times New Roman" pitchFamily="18" charset="0"/>
                <a:cs typeface="Times New Roman" pitchFamily="18" charset="0"/>
              </a:rPr>
              <a:t>were made at great expense of material and </a:t>
            </a:r>
            <a:r>
              <a:rPr lang="en-US" sz="2400" b="1" dirty="0" smtClean="0">
                <a:latin typeface="Times New Roman" pitchFamily="18" charset="0"/>
                <a:cs typeface="Times New Roman" pitchFamily="18" charset="0"/>
              </a:rPr>
              <a:t>labor</a:t>
            </a:r>
            <a:r>
              <a:rPr lang="en-US" sz="2400" b="1" dirty="0">
                <a:latin typeface="Times New Roman" pitchFamily="18" charset="0"/>
                <a:cs typeface="Times New Roman" pitchFamily="18" charset="0"/>
              </a:rPr>
              <a:t>, written on vellum </a:t>
            </a:r>
            <a:r>
              <a:rPr lang="en-US" sz="2400" b="1" dirty="0" smtClean="0">
                <a:latin typeface="Times New Roman" pitchFamily="18" charset="0"/>
                <a:cs typeface="Times New Roman" pitchFamily="18" charset="0"/>
              </a:rPr>
              <a:t>(animal skin) by </a:t>
            </a:r>
            <a:r>
              <a:rPr lang="en-US" sz="2400" b="1" dirty="0">
                <a:latin typeface="Times New Roman" pitchFamily="18" charset="0"/>
                <a:cs typeface="Times New Roman" pitchFamily="18" charset="0"/>
              </a:rPr>
              <a:t>professional scribes.</a:t>
            </a:r>
            <a:r>
              <a:rPr lang="en-US" sz="2400" b="1" baseline="30000" dirty="0">
                <a:latin typeface="Times New Roman" pitchFamily="18" charset="0"/>
                <a:cs typeface="Times New Roman" pitchFamily="18" charset="0"/>
              </a:rPr>
              <a:t>[3]</a:t>
            </a:r>
            <a:r>
              <a:rPr lang="en-US" sz="2400" b="1" dirty="0">
                <a:latin typeface="Times New Roman" pitchFamily="18" charset="0"/>
                <a:cs typeface="Times New Roman" pitchFamily="18" charset="0"/>
              </a:rPr>
              <a:t> They seem to have been based on the most accurate texts in their time</a:t>
            </a:r>
            <a:r>
              <a:rPr lang="en-US" sz="2400" b="1" dirty="0" smtClean="0">
                <a:latin typeface="Times New Roman" pitchFamily="18" charset="0"/>
                <a:cs typeface="Times New Roman" pitchFamily="18" charset="0"/>
              </a:rPr>
              <a:t>. Wikipedia</a:t>
            </a:r>
            <a:endParaRPr lang="en-US" sz="2400" b="1" dirty="0">
              <a:latin typeface="Times New Roman" pitchFamily="18" charset="0"/>
              <a:cs typeface="Times New Roman" pitchFamily="18" charset="0"/>
            </a:endParaRPr>
          </a:p>
        </p:txBody>
      </p:sp>
      <p:sp>
        <p:nvSpPr>
          <p:cNvPr id="3" name="Rectangle 2"/>
          <p:cNvSpPr/>
          <p:nvPr/>
        </p:nvSpPr>
        <p:spPr>
          <a:xfrm>
            <a:off x="1905000" y="210457"/>
            <a:ext cx="521963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4 great uncials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387995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Rectangle 1"/>
          <p:cNvSpPr/>
          <p:nvPr/>
        </p:nvSpPr>
        <p:spPr>
          <a:xfrm>
            <a:off x="3352800" y="-21772"/>
            <a:ext cx="557370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sinaiticus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0" y="685800"/>
            <a:ext cx="5181600" cy="1569660"/>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Discovered in 1844 by</a:t>
            </a:r>
          </a:p>
          <a:p>
            <a:r>
              <a:rPr lang="en-US" sz="2400" b="1" dirty="0" err="1" smtClean="0">
                <a:latin typeface="Times New Roman" pitchFamily="18" charset="0"/>
                <a:cs typeface="Times New Roman" pitchFamily="18" charset="0"/>
              </a:rPr>
              <a:t>Constantin</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von </a:t>
            </a:r>
            <a:r>
              <a:rPr lang="en-US" sz="2400" b="1" dirty="0" err="1">
                <a:latin typeface="Times New Roman" pitchFamily="18" charset="0"/>
                <a:cs typeface="Times New Roman" pitchFamily="18" charset="0"/>
              </a:rPr>
              <a:t>Tischendorf</a:t>
            </a:r>
            <a:r>
              <a:rPr lang="en-US" sz="2400" b="1" dirty="0">
                <a:latin typeface="Times New Roman" pitchFamily="18" charset="0"/>
                <a:cs typeface="Times New Roman" pitchFamily="18" charset="0"/>
              </a:rPr>
              <a:t> </a:t>
            </a:r>
          </a:p>
          <a:p>
            <a:r>
              <a:rPr lang="en-US" sz="2400" b="1" dirty="0" smtClean="0">
                <a:latin typeface="Times New Roman" pitchFamily="18" charset="0"/>
                <a:cs typeface="Times New Roman" pitchFamily="18" charset="0"/>
              </a:rPr>
              <a:t> at Monastery </a:t>
            </a:r>
            <a:r>
              <a:rPr lang="en-US" sz="2400" b="1" dirty="0">
                <a:latin typeface="Times New Roman" pitchFamily="18" charset="0"/>
                <a:cs typeface="Times New Roman" pitchFamily="18" charset="0"/>
              </a:rPr>
              <a:t>of Saint </a:t>
            </a:r>
            <a:r>
              <a:rPr lang="en-US" sz="2400" b="1" dirty="0" smtClean="0">
                <a:latin typeface="Times New Roman" pitchFamily="18" charset="0"/>
                <a:cs typeface="Times New Roman" pitchFamily="18" charset="0"/>
              </a:rPr>
              <a:t>Catherine at the bottom of Mt. Sinai.</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8334769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Codex Sinaiticus Matthew 6,4-3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727" y="6805"/>
            <a:ext cx="3640130" cy="35745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0" y="780634"/>
            <a:ext cx="6619992" cy="5601533"/>
          </a:xfrm>
          <a:prstGeom prst="rect">
            <a:avLst/>
          </a:prstGeom>
          <a:noFill/>
        </p:spPr>
        <p:txBody>
          <a:bodyPr wrap="square" rtlCol="0">
            <a:spAutoFit/>
          </a:bodyPr>
          <a:lstStyle/>
          <a:p>
            <a:r>
              <a:rPr lang="en-US" sz="2000" b="1" dirty="0">
                <a:latin typeface="Times New Roman" pitchFamily="18" charset="0"/>
                <a:cs typeface="Times New Roman" pitchFamily="18" charset="0"/>
              </a:rPr>
              <a:t>Codex </a:t>
            </a:r>
            <a:r>
              <a:rPr lang="en-US" sz="2000" b="1" dirty="0" err="1">
                <a:latin typeface="Times New Roman" pitchFamily="18" charset="0"/>
                <a:cs typeface="Times New Roman" pitchFamily="18" charset="0"/>
              </a:rPr>
              <a:t>Sinaiticus</a:t>
            </a:r>
            <a:r>
              <a:rPr lang="en-US" sz="2000" b="1" dirty="0">
                <a:latin typeface="Times New Roman" pitchFamily="18" charset="0"/>
                <a:cs typeface="Times New Roman" pitchFamily="18" charset="0"/>
              </a:rPr>
              <a:t> is an ancient, handwritten copy of the Greek Bible.  It is an Alexandrian text-type manuscript written in the 4th century in uncial (capital) letters on parchment (sheep &amp; goat skin).</a:t>
            </a:r>
          </a:p>
          <a:p>
            <a:r>
              <a:rPr lang="en-US" sz="2000" b="1" dirty="0">
                <a:latin typeface="Times New Roman" pitchFamily="18" charset="0"/>
                <a:cs typeface="Times New Roman" pitchFamily="18" charset="0"/>
              </a:rPr>
              <a:t>The Codex </a:t>
            </a:r>
            <a:r>
              <a:rPr lang="en-US" sz="2000" b="1" dirty="0" err="1">
                <a:latin typeface="Times New Roman" pitchFamily="18" charset="0"/>
                <a:cs typeface="Times New Roman" pitchFamily="18" charset="0"/>
              </a:rPr>
              <a:t>Sinaiticus</a:t>
            </a:r>
            <a:r>
              <a:rPr lang="en-US" sz="2000" b="1" dirty="0">
                <a:latin typeface="Times New Roman" pitchFamily="18" charset="0"/>
                <a:cs typeface="Times New Roman" pitchFamily="18" charset="0"/>
              </a:rPr>
              <a:t> was discovered by </a:t>
            </a:r>
            <a:r>
              <a:rPr lang="en-US" sz="2000" b="1" dirty="0" err="1">
                <a:latin typeface="Times New Roman" pitchFamily="18" charset="0"/>
                <a:cs typeface="Times New Roman" pitchFamily="18" charset="0"/>
              </a:rPr>
              <a:t>Constantin</a:t>
            </a:r>
            <a:r>
              <a:rPr lang="en-US" sz="2000" b="1" dirty="0">
                <a:latin typeface="Times New Roman" pitchFamily="18" charset="0"/>
                <a:cs typeface="Times New Roman" pitchFamily="18" charset="0"/>
              </a:rPr>
              <a:t> von </a:t>
            </a:r>
            <a:r>
              <a:rPr lang="en-US" sz="2000" b="1" dirty="0" err="1">
                <a:latin typeface="Times New Roman" pitchFamily="18" charset="0"/>
                <a:cs typeface="Times New Roman" pitchFamily="18" charset="0"/>
              </a:rPr>
              <a:t>Tischendorf</a:t>
            </a:r>
            <a:r>
              <a:rPr lang="en-US" sz="2000" b="1" dirty="0">
                <a:latin typeface="Times New Roman" pitchFamily="18" charset="0"/>
                <a:cs typeface="Times New Roman" pitchFamily="18" charset="0"/>
              </a:rPr>
              <a:t> at the Greek Orthodox Monastery of Mount Sinai (St. Catherine’s Monastery), with further material discovered in the 20th and 21st centuries. Most of the manuscript today resides within the British Library. Since its discovery, study of the Codex </a:t>
            </a:r>
            <a:r>
              <a:rPr lang="en-US" sz="2000" b="1" dirty="0" err="1">
                <a:latin typeface="Times New Roman" pitchFamily="18" charset="0"/>
                <a:cs typeface="Times New Roman" pitchFamily="18" charset="0"/>
              </a:rPr>
              <a:t>Sinaiticus</a:t>
            </a:r>
            <a:r>
              <a:rPr lang="en-US" sz="2000" b="1" dirty="0">
                <a:latin typeface="Times New Roman" pitchFamily="18" charset="0"/>
                <a:cs typeface="Times New Roman" pitchFamily="18" charset="0"/>
              </a:rPr>
              <a:t> has proven to be extremely useful to scholars for the purposes of biblical translation.</a:t>
            </a:r>
          </a:p>
          <a:p>
            <a:r>
              <a:rPr lang="en-US" sz="2000" b="1" dirty="0">
                <a:latin typeface="Times New Roman" pitchFamily="18" charset="0"/>
                <a:cs typeface="Times New Roman" pitchFamily="18" charset="0"/>
              </a:rPr>
              <a:t>Originally, the Codex contained the whole of both Testaments. Approximately half of the Greek Old Testament (or </a:t>
            </a:r>
            <a:r>
              <a:rPr lang="en-US" sz="2000" b="1" i="1" dirty="0">
                <a:latin typeface="Times New Roman" pitchFamily="18" charset="0"/>
                <a:cs typeface="Times New Roman" pitchFamily="18" charset="0"/>
              </a:rPr>
              <a:t>Septuagint</a:t>
            </a:r>
            <a:r>
              <a:rPr lang="en-US" sz="2000" b="1" dirty="0">
                <a:latin typeface="Times New Roman" pitchFamily="18" charset="0"/>
                <a:cs typeface="Times New Roman" pitchFamily="18" charset="0"/>
              </a:rPr>
              <a:t>) survived, along with a complete New Testament, plus the Epistle of Barnabas, and portions of The Shepherd of </a:t>
            </a:r>
            <a:r>
              <a:rPr lang="en-US" sz="2000" b="1" dirty="0" err="1">
                <a:latin typeface="Times New Roman" pitchFamily="18" charset="0"/>
                <a:cs typeface="Times New Roman" pitchFamily="18" charset="0"/>
              </a:rPr>
              <a:t>Hermas</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Wikipedia. </a:t>
            </a:r>
            <a:endParaRPr lang="en-US" sz="2000" dirty="0"/>
          </a:p>
          <a:p>
            <a:endParaRPr lang="en-US" dirty="0"/>
          </a:p>
        </p:txBody>
      </p:sp>
    </p:spTree>
    <p:extLst>
      <p:ext uri="{BB962C8B-B14F-4D97-AF65-F5344CB8AC3E}">
        <p14:creationId xmlns:p14="http://schemas.microsoft.com/office/powerpoint/2010/main" val="2262106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6315075" cy="5940088"/>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“In </a:t>
            </a:r>
            <a:r>
              <a:rPr lang="en-US" sz="2000" b="1" dirty="0">
                <a:latin typeface="Times New Roman" pitchFamily="18" charset="0"/>
                <a:cs typeface="Times New Roman" pitchFamily="18" charset="0"/>
              </a:rPr>
              <a:t>1844, during his first visit to the Monastery of Saint Catherine, Leipzig archaeologist </a:t>
            </a:r>
            <a:r>
              <a:rPr lang="en-US" sz="2000" b="1" dirty="0" err="1">
                <a:latin typeface="Times New Roman" pitchFamily="18" charset="0"/>
                <a:cs typeface="Times New Roman" pitchFamily="18" charset="0"/>
              </a:rPr>
              <a:t>Constantin</a:t>
            </a:r>
            <a:r>
              <a:rPr lang="en-US" sz="2000" b="1" dirty="0">
                <a:latin typeface="Times New Roman" pitchFamily="18" charset="0"/>
                <a:cs typeface="Times New Roman" pitchFamily="18" charset="0"/>
              </a:rPr>
              <a:t> von </a:t>
            </a:r>
            <a:r>
              <a:rPr lang="en-US" sz="2000" b="1" dirty="0" err="1">
                <a:latin typeface="Times New Roman" pitchFamily="18" charset="0"/>
                <a:cs typeface="Times New Roman" pitchFamily="18" charset="0"/>
              </a:rPr>
              <a:t>Tischendorf</a:t>
            </a:r>
            <a:r>
              <a:rPr lang="en-US" sz="2000" b="1" dirty="0">
                <a:latin typeface="Times New Roman" pitchFamily="18" charset="0"/>
                <a:cs typeface="Times New Roman" pitchFamily="18" charset="0"/>
              </a:rPr>
              <a:t> claimed that he saw some leaves of parchment in a waste-basket. He said they were "rubbish which was to be destroyed by burning it in the ovens of the monastery",</a:t>
            </a:r>
            <a:r>
              <a:rPr lang="en-US" sz="2000" b="1" baseline="30000" dirty="0">
                <a:latin typeface="Times New Roman" pitchFamily="18" charset="0"/>
                <a:cs typeface="Times New Roman" pitchFamily="18" charset="0"/>
              </a:rPr>
              <a:t>[74]</a:t>
            </a:r>
            <a:r>
              <a:rPr lang="en-US" sz="2000" b="1" dirty="0">
                <a:latin typeface="Times New Roman" pitchFamily="18" charset="0"/>
                <a:cs typeface="Times New Roman" pitchFamily="18" charset="0"/>
              </a:rPr>
              <a:t> although this is firmly denied by the Monastery. After examination he realized that they were part of the Septuagint, written in an early Greek uncial script. He retrieved from the basket 129 leaves in Greek which he identified as coming from a manuscript of the Septuagint. He asked if he might keep them, but at this point the attitude of the monks changed. They realized how valuable these old leaves were, and </a:t>
            </a:r>
            <a:r>
              <a:rPr lang="en-US" sz="2000" b="1" dirty="0" err="1">
                <a:latin typeface="Times New Roman" pitchFamily="18" charset="0"/>
                <a:cs typeface="Times New Roman" pitchFamily="18" charset="0"/>
              </a:rPr>
              <a:t>Tischendorf</a:t>
            </a:r>
            <a:r>
              <a:rPr lang="en-US" sz="2000" b="1" dirty="0">
                <a:latin typeface="Times New Roman" pitchFamily="18" charset="0"/>
                <a:cs typeface="Times New Roman" pitchFamily="18" charset="0"/>
              </a:rPr>
              <a:t> was permitted to take only one-third of the whole, i.e. 43 leaves. These leaves contained portions of 1 Chronicles, Jeremiah, Nehemiah, and Esther. After his return they were deposited in the Leipzig University Library, where they still remain</a:t>
            </a:r>
            <a:r>
              <a:rPr lang="en-US" sz="2000" b="1" dirty="0" smtClean="0">
                <a:latin typeface="Times New Roman" pitchFamily="18" charset="0"/>
                <a:cs typeface="Times New Roman" pitchFamily="18" charset="0"/>
              </a:rPr>
              <a:t>.” Wikipedia. </a:t>
            </a:r>
            <a:endParaRPr lang="en-US" sz="2000" b="1" dirty="0">
              <a:latin typeface="Times New Roman" pitchFamily="18" charset="0"/>
              <a:cs typeface="Times New Roman" pitchFamily="18" charset="0"/>
            </a:endParaRPr>
          </a:p>
        </p:txBody>
      </p:sp>
      <p:pic>
        <p:nvPicPr>
          <p:cNvPr id="4098" name="Picture 2" descr="File:Tischendorf um 187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3675" y="-74055"/>
            <a:ext cx="2600325" cy="377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380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4116" y="0"/>
            <a:ext cx="561576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vaticanus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3" name="Picture 2" descr="File:Codex Vaticanus B, 2Thess. 3,11-18, Hebr. 1,1-2,2.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10" t="2441" b="2671"/>
          <a:stretch/>
        </p:blipFill>
        <p:spPr bwMode="auto">
          <a:xfrm>
            <a:off x="3785784" y="1444170"/>
            <a:ext cx="5358216" cy="54138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1828800"/>
            <a:ext cx="3352800" cy="2954655"/>
          </a:xfrm>
          <a:prstGeom prst="rect">
            <a:avLst/>
          </a:prstGeom>
          <a:noFill/>
        </p:spPr>
        <p:txBody>
          <a:bodyPr wrap="square" rtlCol="0">
            <a:spAutoFit/>
          </a:bodyPr>
          <a:lstStyle/>
          <a:p>
            <a:r>
              <a:rPr lang="en-US" sz="2800" b="1" dirty="0">
                <a:latin typeface="Times New Roman" pitchFamily="18" charset="0"/>
                <a:cs typeface="Times New Roman" pitchFamily="18" charset="0"/>
              </a:rPr>
              <a:t>It is written on 759 leaves of vellum in uncial letters, and has been dated </a:t>
            </a:r>
            <a:r>
              <a:rPr lang="en-US" sz="2800" b="1" dirty="0" err="1">
                <a:latin typeface="Times New Roman" pitchFamily="18" charset="0"/>
                <a:cs typeface="Times New Roman" pitchFamily="18" charset="0"/>
              </a:rPr>
              <a:t>palaeographically</a:t>
            </a:r>
            <a:r>
              <a:rPr lang="en-US" sz="2800" b="1" dirty="0">
                <a:latin typeface="Times New Roman" pitchFamily="18" charset="0"/>
                <a:cs typeface="Times New Roman" pitchFamily="18" charset="0"/>
              </a:rPr>
              <a:t> to </a:t>
            </a:r>
            <a:r>
              <a:rPr lang="en-US" sz="2800" b="1" dirty="0" smtClean="0">
                <a:latin typeface="Times New Roman" pitchFamily="18" charset="0"/>
                <a:cs typeface="Times New Roman" pitchFamily="18" charset="0"/>
              </a:rPr>
              <a:t>the 4</a:t>
            </a:r>
            <a:r>
              <a:rPr lang="en-US" sz="2800" b="1" baseline="30000" dirty="0" smtClean="0">
                <a:latin typeface="Times New Roman" pitchFamily="18" charset="0"/>
                <a:cs typeface="Times New Roman" pitchFamily="18" charset="0"/>
              </a:rPr>
              <a:t>th</a:t>
            </a:r>
            <a:r>
              <a:rPr lang="en-US" sz="2800" b="1" dirty="0" smtClean="0">
                <a:latin typeface="Times New Roman" pitchFamily="18" charset="0"/>
                <a:cs typeface="Times New Roman" pitchFamily="18" charset="0"/>
              </a:rPr>
              <a:t> century AD.</a:t>
            </a:r>
            <a:endParaRPr lang="en-US" dirty="0"/>
          </a:p>
          <a:p>
            <a:endParaRPr lang="en-US" dirty="0"/>
          </a:p>
        </p:txBody>
      </p:sp>
    </p:spTree>
    <p:extLst>
      <p:ext uri="{BB962C8B-B14F-4D97-AF65-F5344CB8AC3E}">
        <p14:creationId xmlns:p14="http://schemas.microsoft.com/office/powerpoint/2010/main" val="36333235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3" y="0"/>
            <a:ext cx="9135687" cy="6904888"/>
          </a:xfrm>
          <a:prstGeom prst="rect">
            <a:avLst/>
          </a:prstGeom>
        </p:spPr>
      </p:pic>
      <p:sp>
        <p:nvSpPr>
          <p:cNvPr id="2" name="Rectangle 1"/>
          <p:cNvSpPr/>
          <p:nvPr/>
        </p:nvSpPr>
        <p:spPr>
          <a:xfrm>
            <a:off x="-7257" y="-14514"/>
            <a:ext cx="3472810"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p>
          <a:p>
            <a:pPr algn="ct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vaTICANUS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3501839" y="262484"/>
            <a:ext cx="5642161" cy="1200329"/>
          </a:xfrm>
          <a:prstGeom prst="rect">
            <a:avLst/>
          </a:prstGeom>
          <a:noFill/>
        </p:spPr>
        <p:txBody>
          <a:bodyPr wrap="square" rtlCol="0">
            <a:spAutoFit/>
          </a:bodyPr>
          <a:lstStyle/>
          <a:p>
            <a:r>
              <a:rPr lang="en-US" sz="2400" b="1" dirty="0">
                <a:latin typeface="Times New Roman" pitchFamily="18" charset="0"/>
                <a:cs typeface="Times New Roman" pitchFamily="18" charset="0"/>
              </a:rPr>
              <a:t>The Codex is named for the residence in the Vatican Library where it has been stored since at least the 15th century</a:t>
            </a:r>
            <a:r>
              <a:rPr lang="en-US" sz="2400" b="1" dirty="0" smtClean="0">
                <a:latin typeface="Times New Roman" pitchFamily="18" charset="0"/>
                <a:cs typeface="Times New Roman" pitchFamily="18" charset="0"/>
              </a:rPr>
              <a:t>.</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3613056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8629" y="1143000"/>
            <a:ext cx="7848600" cy="5324535"/>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manuscript became known to Western scholars as a result of correspondence between Erasmus and the prefects of the Vatican Library. Portions of the codex have been collated by several scholars, but numerous errors were made in the process. The Codex's relationship to the Latin Vulgate was unclear, and scholars initially were unaware of the Codex's value,</a:t>
            </a:r>
            <a:r>
              <a:rPr lang="en-US" sz="2000" b="1" baseline="30000" dirty="0">
                <a:latin typeface="Times New Roman" pitchFamily="18" charset="0"/>
                <a:cs typeface="Times New Roman" pitchFamily="18" charset="0"/>
              </a:rPr>
              <a:t>[4]</a:t>
            </a:r>
            <a:r>
              <a:rPr lang="en-US" sz="2000" b="1" dirty="0">
                <a:latin typeface="Times New Roman" pitchFamily="18" charset="0"/>
                <a:cs typeface="Times New Roman" pitchFamily="18" charset="0"/>
              </a:rPr>
              <a:t> which changed in the 19th century, when transcriptions of the full codex were completed.</a:t>
            </a:r>
            <a:r>
              <a:rPr lang="en-US" sz="2000" b="1" baseline="30000" dirty="0">
                <a:latin typeface="Times New Roman" pitchFamily="18" charset="0"/>
                <a:cs typeface="Times New Roman" pitchFamily="18" charset="0"/>
              </a:rPr>
              <a:t>[</a:t>
            </a:r>
            <a:r>
              <a:rPr lang="en-US" sz="2000" b="1" baseline="30000" dirty="0" smtClean="0">
                <a:latin typeface="Times New Roman" pitchFamily="18" charset="0"/>
                <a:cs typeface="Times New Roman" pitchFamily="18" charset="0"/>
              </a:rPr>
              <a:t>1]</a:t>
            </a:r>
            <a:r>
              <a:rPr lang="en-US" sz="2000" b="1" dirty="0" smtClean="0">
                <a:latin typeface="Times New Roman" pitchFamily="18" charset="0"/>
                <a:cs typeface="Times New Roman" pitchFamily="18" charset="0"/>
              </a:rPr>
              <a:t> At </a:t>
            </a:r>
            <a:r>
              <a:rPr lang="en-US" sz="2000" b="1" dirty="0">
                <a:latin typeface="Times New Roman" pitchFamily="18" charset="0"/>
                <a:cs typeface="Times New Roman" pitchFamily="18" charset="0"/>
              </a:rPr>
              <a:t>that point scholars </a:t>
            </a:r>
            <a:r>
              <a:rPr lang="en-US" sz="2000" b="1" dirty="0" err="1">
                <a:latin typeface="Times New Roman" pitchFamily="18" charset="0"/>
                <a:cs typeface="Times New Roman" pitchFamily="18" charset="0"/>
              </a:rPr>
              <a:t>realised</a:t>
            </a:r>
            <a:r>
              <a:rPr lang="en-US" sz="2000" b="1" dirty="0">
                <a:latin typeface="Times New Roman" pitchFamily="18" charset="0"/>
                <a:cs typeface="Times New Roman" pitchFamily="18" charset="0"/>
              </a:rPr>
              <a:t> the text differed from the Vulgate and the </a:t>
            </a:r>
            <a:r>
              <a:rPr lang="en-US" sz="2000" b="1" dirty="0" err="1">
                <a:latin typeface="Times New Roman" pitchFamily="18" charset="0"/>
                <a:cs typeface="Times New Roman" pitchFamily="18" charset="0"/>
              </a:rPr>
              <a:t>Textus</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Receptus</a:t>
            </a:r>
            <a:r>
              <a:rPr lang="en-US" sz="2000" b="1" dirty="0">
                <a:latin typeface="Times New Roman" pitchFamily="18" charset="0"/>
                <a:cs typeface="Times New Roman" pitchFamily="18" charset="0"/>
              </a:rPr>
              <a:t>.</a:t>
            </a:r>
            <a:r>
              <a:rPr lang="en-US" sz="2000" b="1" baseline="30000" dirty="0">
                <a:latin typeface="Times New Roman" pitchFamily="18" charset="0"/>
                <a:cs typeface="Times New Roman" pitchFamily="18" charset="0"/>
              </a:rPr>
              <a:t>[5]</a:t>
            </a:r>
            <a:endParaRPr lang="en-US" sz="2000" b="1" dirty="0">
              <a:latin typeface="Times New Roman" pitchFamily="18" charset="0"/>
              <a:cs typeface="Times New Roman" pitchFamily="18" charset="0"/>
            </a:endParaRPr>
          </a:p>
          <a:p>
            <a:r>
              <a:rPr lang="en-US" sz="2000" b="1" dirty="0">
                <a:latin typeface="Times New Roman" pitchFamily="18" charset="0"/>
                <a:cs typeface="Times New Roman" pitchFamily="18" charset="0"/>
              </a:rPr>
              <a:t>Current scholarship considers the Codex </a:t>
            </a:r>
            <a:r>
              <a:rPr lang="en-US" sz="2000" b="1" dirty="0" err="1">
                <a:latin typeface="Times New Roman" pitchFamily="18" charset="0"/>
                <a:cs typeface="Times New Roman" pitchFamily="18" charset="0"/>
              </a:rPr>
              <a:t>Vaticanus</a:t>
            </a:r>
            <a:r>
              <a:rPr lang="en-US" sz="2000" b="1" dirty="0">
                <a:latin typeface="Times New Roman" pitchFamily="18" charset="0"/>
                <a:cs typeface="Times New Roman" pitchFamily="18" charset="0"/>
              </a:rPr>
              <a:t> to be one of the best Greek texts of the New Testament,</a:t>
            </a:r>
            <a:r>
              <a:rPr lang="en-US" sz="2000" b="1" baseline="30000" dirty="0">
                <a:latin typeface="Times New Roman" pitchFamily="18" charset="0"/>
                <a:cs typeface="Times New Roman" pitchFamily="18" charset="0"/>
              </a:rPr>
              <a:t>[3]</a:t>
            </a:r>
            <a:r>
              <a:rPr lang="en-US" sz="2000" b="1" dirty="0">
                <a:latin typeface="Times New Roman" pitchFamily="18" charset="0"/>
                <a:cs typeface="Times New Roman" pitchFamily="18" charset="0"/>
              </a:rPr>
              <a:t> with that of the </a:t>
            </a:r>
            <a:r>
              <a:rPr lang="en-US" sz="2000" b="1" dirty="0" smtClean="0">
                <a:latin typeface="Times New Roman" pitchFamily="18" charset="0"/>
                <a:cs typeface="Times New Roman" pitchFamily="18" charset="0"/>
              </a:rPr>
              <a:t>Codex </a:t>
            </a:r>
            <a:r>
              <a:rPr lang="en-US" sz="2000" b="1" dirty="0" err="1" smtClean="0">
                <a:latin typeface="Times New Roman" pitchFamily="18" charset="0"/>
                <a:cs typeface="Times New Roman" pitchFamily="18" charset="0"/>
              </a:rPr>
              <a:t>Sinaiticus</a:t>
            </a: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as its only competitor. Until the discovery by </a:t>
            </a:r>
            <a:r>
              <a:rPr lang="en-US" sz="2000" b="1" dirty="0" err="1">
                <a:latin typeface="Times New Roman" pitchFamily="18" charset="0"/>
                <a:cs typeface="Times New Roman" pitchFamily="18" charset="0"/>
              </a:rPr>
              <a:t>Tischendorf</a:t>
            </a:r>
            <a:r>
              <a:rPr lang="en-US" sz="2000" b="1" dirty="0">
                <a:latin typeface="Times New Roman" pitchFamily="18" charset="0"/>
                <a:cs typeface="Times New Roman" pitchFamily="18" charset="0"/>
              </a:rPr>
              <a:t> of the </a:t>
            </a:r>
            <a:r>
              <a:rPr lang="en-US" sz="2000" b="1" dirty="0" err="1">
                <a:latin typeface="Times New Roman" pitchFamily="18" charset="0"/>
                <a:cs typeface="Times New Roman" pitchFamily="18" charset="0"/>
              </a:rPr>
              <a:t>Sinaiticus</a:t>
            </a:r>
            <a:r>
              <a:rPr lang="en-US" sz="2000" b="1" dirty="0">
                <a:latin typeface="Times New Roman" pitchFamily="18" charset="0"/>
                <a:cs typeface="Times New Roman" pitchFamily="18" charset="0"/>
              </a:rPr>
              <a:t> text, the Codex was unrivaled.</a:t>
            </a:r>
            <a:r>
              <a:rPr lang="en-US" sz="2000" b="1" baseline="30000" dirty="0">
                <a:latin typeface="Times New Roman" pitchFamily="18" charset="0"/>
                <a:cs typeface="Times New Roman" pitchFamily="18" charset="0"/>
              </a:rPr>
              <a:t>[6]</a:t>
            </a:r>
            <a:r>
              <a:rPr lang="en-US" sz="2000" b="1" dirty="0">
                <a:latin typeface="Times New Roman" pitchFamily="18" charset="0"/>
                <a:cs typeface="Times New Roman" pitchFamily="18" charset="0"/>
              </a:rPr>
              <a:t> It was extensively used by Westcott and </a:t>
            </a:r>
            <a:r>
              <a:rPr lang="en-US" sz="2000" b="1" dirty="0" err="1">
                <a:latin typeface="Times New Roman" pitchFamily="18" charset="0"/>
                <a:cs typeface="Times New Roman" pitchFamily="18" charset="0"/>
              </a:rPr>
              <a:t>Hort</a:t>
            </a:r>
            <a:r>
              <a:rPr lang="en-US" sz="2000" b="1" dirty="0">
                <a:latin typeface="Times New Roman" pitchFamily="18" charset="0"/>
                <a:cs typeface="Times New Roman" pitchFamily="18" charset="0"/>
              </a:rPr>
              <a:t> in their edition of The New Testament in the Original Greek in 1881.</a:t>
            </a:r>
            <a:r>
              <a:rPr lang="en-US" sz="2000" b="1" baseline="30000" dirty="0">
                <a:latin typeface="Times New Roman" pitchFamily="18" charset="0"/>
                <a:cs typeface="Times New Roman" pitchFamily="18" charset="0"/>
              </a:rPr>
              <a:t>[3]</a:t>
            </a:r>
            <a:r>
              <a:rPr lang="en-US" sz="2000" b="1" dirty="0">
                <a:latin typeface="Times New Roman" pitchFamily="18" charset="0"/>
                <a:cs typeface="Times New Roman" pitchFamily="18" charset="0"/>
              </a:rPr>
              <a:t> The most widely sold editions of the Greek New Testament are largely based on the text of the Codex </a:t>
            </a:r>
            <a:r>
              <a:rPr lang="en-US" sz="2000" b="1" dirty="0" err="1">
                <a:latin typeface="Times New Roman" pitchFamily="18" charset="0"/>
                <a:cs typeface="Times New Roman" pitchFamily="18" charset="0"/>
              </a:rPr>
              <a:t>Vaticanus</a:t>
            </a:r>
            <a:r>
              <a:rPr lang="en-US" sz="2000" b="1" dirty="0">
                <a:latin typeface="Times New Roman" pitchFamily="18" charset="0"/>
                <a:cs typeface="Times New Roman" pitchFamily="18" charset="0"/>
              </a:rPr>
              <a:t>.</a:t>
            </a:r>
            <a:r>
              <a:rPr lang="en-US" sz="2000" b="1" baseline="30000" dirty="0">
                <a:latin typeface="Times New Roman" pitchFamily="18" charset="0"/>
                <a:cs typeface="Times New Roman" pitchFamily="18" charset="0"/>
              </a:rPr>
              <a:t>[7</a:t>
            </a:r>
            <a:r>
              <a:rPr lang="en-US" sz="2000" b="1" baseline="30000"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Wikipedia.</a:t>
            </a:r>
            <a:endParaRPr lang="en-US" sz="2000" b="1" dirty="0">
              <a:latin typeface="Times New Roman" pitchFamily="18" charset="0"/>
              <a:cs typeface="Times New Roman" pitchFamily="18" charset="0"/>
            </a:endParaRPr>
          </a:p>
        </p:txBody>
      </p:sp>
      <p:sp>
        <p:nvSpPr>
          <p:cNvPr id="3" name="Rectangle 2"/>
          <p:cNvSpPr/>
          <p:nvPr/>
        </p:nvSpPr>
        <p:spPr>
          <a:xfrm>
            <a:off x="1878415" y="0"/>
            <a:ext cx="561576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vaticanus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595034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14" y="20935"/>
            <a:ext cx="9144000" cy="6837065"/>
          </a:xfrm>
          <a:prstGeom prst="rect">
            <a:avLst/>
          </a:prstGeom>
        </p:spPr>
      </p:pic>
      <p:sp>
        <p:nvSpPr>
          <p:cNvPr id="2" name="Rectangle 1"/>
          <p:cNvSpPr/>
          <p:nvPr/>
        </p:nvSpPr>
        <p:spPr>
          <a:xfrm>
            <a:off x="781031" y="20935"/>
            <a:ext cx="758194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Constantine the great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4514" y="3686629"/>
            <a:ext cx="4757057" cy="3108543"/>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It has been speculated that Codex </a:t>
            </a:r>
            <a:r>
              <a:rPr lang="en-US" sz="2800" b="1" dirty="0" err="1">
                <a:solidFill>
                  <a:schemeClr val="bg1"/>
                </a:solidFill>
                <a:latin typeface="Times New Roman" pitchFamily="18" charset="0"/>
                <a:cs typeface="Times New Roman" pitchFamily="18" charset="0"/>
              </a:rPr>
              <a:t>Sinaiticus</a:t>
            </a:r>
            <a:r>
              <a:rPr lang="en-US" sz="2800" b="1" dirty="0">
                <a:solidFill>
                  <a:schemeClr val="bg1"/>
                </a:solidFill>
                <a:latin typeface="Times New Roman" pitchFamily="18" charset="0"/>
                <a:cs typeface="Times New Roman" pitchFamily="18" charset="0"/>
              </a:rPr>
              <a:t> and Codex </a:t>
            </a:r>
            <a:r>
              <a:rPr lang="en-US" sz="2800" b="1" dirty="0" err="1">
                <a:solidFill>
                  <a:schemeClr val="bg1"/>
                </a:solidFill>
                <a:latin typeface="Times New Roman" pitchFamily="18" charset="0"/>
                <a:cs typeface="Times New Roman" pitchFamily="18" charset="0"/>
              </a:rPr>
              <a:t>Vaticanus</a:t>
            </a:r>
            <a:r>
              <a:rPr lang="en-US" sz="2800" b="1" dirty="0">
                <a:solidFill>
                  <a:schemeClr val="bg1"/>
                </a:solidFill>
                <a:latin typeface="Times New Roman" pitchFamily="18" charset="0"/>
                <a:cs typeface="Times New Roman" pitchFamily="18" charset="0"/>
              </a:rPr>
              <a:t> were part of a project ordered by Emperor Constantine the </a:t>
            </a:r>
            <a:r>
              <a:rPr lang="en-US" sz="2800" b="1" dirty="0" smtClean="0">
                <a:solidFill>
                  <a:schemeClr val="bg1"/>
                </a:solidFill>
                <a:latin typeface="Times New Roman" pitchFamily="18" charset="0"/>
                <a:cs typeface="Times New Roman" pitchFamily="18" charset="0"/>
              </a:rPr>
              <a:t>Great to </a:t>
            </a:r>
            <a:r>
              <a:rPr lang="en-US" sz="2800" b="1" dirty="0">
                <a:solidFill>
                  <a:schemeClr val="bg1"/>
                </a:solidFill>
                <a:latin typeface="Times New Roman" pitchFamily="18" charset="0"/>
                <a:cs typeface="Times New Roman" pitchFamily="18" charset="0"/>
              </a:rPr>
              <a:t>produce 50 copies of the </a:t>
            </a:r>
            <a:r>
              <a:rPr lang="en-US" sz="2800" b="1" dirty="0" smtClean="0">
                <a:solidFill>
                  <a:schemeClr val="bg1"/>
                </a:solidFill>
                <a:latin typeface="Times New Roman" pitchFamily="18" charset="0"/>
                <a:cs typeface="Times New Roman" pitchFamily="18" charset="0"/>
              </a:rPr>
              <a:t>Bible</a:t>
            </a:r>
            <a:r>
              <a:rPr lang="en-US" sz="2800" b="1" dirty="0">
                <a:solidFill>
                  <a:schemeClr val="bg1"/>
                </a:solidFill>
                <a:latin typeface="Times New Roman" pitchFamily="18" charset="0"/>
                <a:cs typeface="Times New Roman" pitchFamily="18" charset="0"/>
              </a:rPr>
              <a:t>.</a:t>
            </a:r>
          </a:p>
        </p:txBody>
      </p:sp>
    </p:spTree>
    <p:extLst>
      <p:ext uri="{BB962C8B-B14F-4D97-AF65-F5344CB8AC3E}">
        <p14:creationId xmlns:p14="http://schemas.microsoft.com/office/powerpoint/2010/main" val="4227554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400"/>
            <a:ext cx="9144000" cy="6857999"/>
          </a:xfrm>
          <a:prstGeom prst="rect">
            <a:avLst/>
          </a:prstGeom>
        </p:spPr>
      </p:pic>
      <p:sp>
        <p:nvSpPr>
          <p:cNvPr id="4" name="TextBox 3"/>
          <p:cNvSpPr txBox="1"/>
          <p:nvPr/>
        </p:nvSpPr>
        <p:spPr>
          <a:xfrm>
            <a:off x="228600" y="2300237"/>
            <a:ext cx="6096000" cy="3693319"/>
          </a:xfrm>
          <a:prstGeom prst="rect">
            <a:avLst/>
          </a:prstGeom>
          <a:noFill/>
        </p:spPr>
        <p:txBody>
          <a:bodyPr wrap="square" rtlCol="0">
            <a:spAutoFit/>
          </a:bodyPr>
          <a:lstStyle/>
          <a:p>
            <a:r>
              <a:rPr lang="en-US" sz="2400" b="1" dirty="0"/>
              <a:t>Codex </a:t>
            </a:r>
            <a:r>
              <a:rPr lang="en-US" sz="2400" b="1" dirty="0" err="1"/>
              <a:t>Alexandrinus</a:t>
            </a:r>
            <a:r>
              <a:rPr lang="en-US" sz="2400" b="1" dirty="0"/>
              <a:t> was the first of the greater manuscripts to be made accessible to scholars. It is a 5th century manuscript of the Greek Bible,</a:t>
            </a:r>
            <a:r>
              <a:rPr lang="en-US" sz="2400" b="1" baseline="30000" dirty="0"/>
              <a:t>[n 1]</a:t>
            </a:r>
            <a:r>
              <a:rPr lang="en-US" sz="2400" b="1" dirty="0"/>
              <a:t> containing the majority of the Septuagint and the New Testament.</a:t>
            </a:r>
            <a:r>
              <a:rPr lang="en-US" sz="2400" b="1" baseline="30000" dirty="0"/>
              <a:t>[1]</a:t>
            </a:r>
            <a:r>
              <a:rPr lang="en-US" sz="2400" b="1" dirty="0"/>
              <a:t> It received the name </a:t>
            </a:r>
            <a:r>
              <a:rPr lang="en-US" sz="2400" b="1" i="1" dirty="0" err="1"/>
              <a:t>Alexandrinus</a:t>
            </a:r>
            <a:r>
              <a:rPr lang="en-US" sz="2400" b="1" dirty="0"/>
              <a:t> from its having been brought by the Eastern Orthodox Patriarch Cyril </a:t>
            </a:r>
            <a:r>
              <a:rPr lang="en-US" sz="2400" b="1" dirty="0" err="1"/>
              <a:t>Lucaris</a:t>
            </a:r>
            <a:r>
              <a:rPr lang="en-US" sz="2400" b="1" dirty="0"/>
              <a:t> from Alexandria to Constantinople (17</a:t>
            </a:r>
            <a:r>
              <a:rPr lang="en-US" sz="2400" b="1" baseline="30000" dirty="0"/>
              <a:t>th</a:t>
            </a:r>
            <a:r>
              <a:rPr lang="en-US" sz="2400" b="1" dirty="0"/>
              <a:t> Century).</a:t>
            </a:r>
            <a:r>
              <a:rPr lang="en-US" sz="2400" b="1" baseline="30000" dirty="0"/>
              <a:t>[2] Wikipedia</a:t>
            </a:r>
            <a:endParaRPr lang="en-US" sz="2400" b="1" dirty="0"/>
          </a:p>
          <a:p>
            <a:endParaRPr lang="en-US" dirty="0"/>
          </a:p>
        </p:txBody>
      </p:sp>
      <p:sp>
        <p:nvSpPr>
          <p:cNvPr id="5" name="Rectangle 4"/>
          <p:cNvSpPr/>
          <p:nvPr/>
        </p:nvSpPr>
        <p:spPr>
          <a:xfrm>
            <a:off x="1295400" y="35449"/>
            <a:ext cx="688335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alexandrinus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TextBox 5"/>
          <p:cNvSpPr txBox="1"/>
          <p:nvPr/>
        </p:nvSpPr>
        <p:spPr>
          <a:xfrm>
            <a:off x="7964673" y="6322367"/>
            <a:ext cx="1143000" cy="461665"/>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Egypt</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9043873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9600" y="228600"/>
            <a:ext cx="688335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alexandrinus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7170" name="Picture 2" descr="File:CodeAlexandrinusFol65vExplLuk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250" y="2519900"/>
            <a:ext cx="3333750" cy="43434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1371600"/>
            <a:ext cx="5257800" cy="5170646"/>
          </a:xfrm>
          <a:prstGeom prst="rect">
            <a:avLst/>
          </a:prstGeom>
          <a:noFill/>
        </p:spPr>
        <p:txBody>
          <a:bodyPr wrap="square" rtlCol="0">
            <a:spAutoFit/>
          </a:bodyPr>
          <a:lstStyle/>
          <a:p>
            <a:r>
              <a:rPr lang="en-US" sz="2400" b="1" dirty="0">
                <a:latin typeface="Times New Roman" pitchFamily="18" charset="0"/>
                <a:cs typeface="Times New Roman" pitchFamily="18" charset="0"/>
              </a:rPr>
              <a:t>The codex </a:t>
            </a:r>
            <a:r>
              <a:rPr lang="en-US" sz="2400" b="1" dirty="0" err="1">
                <a:latin typeface="Times New Roman" pitchFamily="18" charset="0"/>
                <a:cs typeface="Times New Roman" pitchFamily="18" charset="0"/>
              </a:rPr>
              <a:t>Alexandrinus</a:t>
            </a:r>
            <a:r>
              <a:rPr lang="en-US" sz="2400" b="1" dirty="0">
                <a:latin typeface="Times New Roman" pitchFamily="18" charset="0"/>
                <a:cs typeface="Times New Roman" pitchFamily="18" charset="0"/>
              </a:rPr>
              <a:t> contains almost a complete copy of the LXX, including the deuterocanonical books 3 and 4 Maccabees, Psalm 151 and the 14 Odes. The "Epistle to </a:t>
            </a:r>
            <a:r>
              <a:rPr lang="en-US" sz="2400" b="1" dirty="0" err="1">
                <a:latin typeface="Times New Roman" pitchFamily="18" charset="0"/>
                <a:cs typeface="Times New Roman" pitchFamily="18" charset="0"/>
              </a:rPr>
              <a:t>Marcellinus</a:t>
            </a:r>
            <a:r>
              <a:rPr lang="en-US" sz="2400" b="1" dirty="0">
                <a:latin typeface="Times New Roman" pitchFamily="18" charset="0"/>
                <a:cs typeface="Times New Roman" pitchFamily="18" charset="0"/>
              </a:rPr>
              <a:t>" attributed to Saint Athanasius and the </a:t>
            </a:r>
            <a:r>
              <a:rPr lang="en-US" sz="2400" b="1" dirty="0" err="1">
                <a:latin typeface="Times New Roman" pitchFamily="18" charset="0"/>
                <a:cs typeface="Times New Roman" pitchFamily="18" charset="0"/>
              </a:rPr>
              <a:t>Eusebian</a:t>
            </a:r>
            <a:r>
              <a:rPr lang="en-US" sz="2400" b="1" dirty="0">
                <a:latin typeface="Times New Roman" pitchFamily="18" charset="0"/>
                <a:cs typeface="Times New Roman" pitchFamily="18" charset="0"/>
              </a:rPr>
              <a:t> summary of the Psalms are inserted before the Book of Psalms. It also contains all of the books of the New Testament, in addition to 1 Clement (lacking 57:7-63) and the homily known as 2 Clement (up to 12:5a). Wikipedia. </a:t>
            </a:r>
          </a:p>
          <a:p>
            <a:endParaRPr lang="en-US" dirty="0"/>
          </a:p>
        </p:txBody>
      </p:sp>
    </p:spTree>
    <p:extLst>
      <p:ext uri="{BB962C8B-B14F-4D97-AF65-F5344CB8AC3E}">
        <p14:creationId xmlns:p14="http://schemas.microsoft.com/office/powerpoint/2010/main" val="3086230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2150" y="2362200"/>
            <a:ext cx="3371849" cy="4495800"/>
          </a:xfrm>
          <a:prstGeom prst="rect">
            <a:avLst/>
          </a:prstGeom>
        </p:spPr>
      </p:pic>
      <p:sp>
        <p:nvSpPr>
          <p:cNvPr id="2" name="TextBox 1"/>
          <p:cNvSpPr txBox="1"/>
          <p:nvPr/>
        </p:nvSpPr>
        <p:spPr>
          <a:xfrm>
            <a:off x="264885" y="1066800"/>
            <a:ext cx="5638801" cy="5324535"/>
          </a:xfrm>
          <a:prstGeom prst="rect">
            <a:avLst/>
          </a:prstGeom>
          <a:noFill/>
        </p:spPr>
        <p:txBody>
          <a:bodyPr wrap="square" rtlCol="0">
            <a:spAutoFit/>
          </a:bodyPr>
          <a:lstStyle/>
          <a:p>
            <a:r>
              <a:rPr lang="en-US" sz="2000" b="1" dirty="0">
                <a:latin typeface="Times New Roman" pitchFamily="18" charset="0"/>
                <a:cs typeface="Times New Roman" pitchFamily="18" charset="0"/>
              </a:rPr>
              <a:t>Codex </a:t>
            </a:r>
            <a:r>
              <a:rPr lang="en-US" sz="2000" b="1" dirty="0" err="1">
                <a:latin typeface="Times New Roman" pitchFamily="18" charset="0"/>
                <a:cs typeface="Times New Roman" pitchFamily="18" charset="0"/>
              </a:rPr>
              <a:t>Ephraemi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Rescriptus</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housed in Paris</a:t>
            </a:r>
            <a:r>
              <a:rPr lang="en-US" sz="2000" b="1" dirty="0">
                <a:latin typeface="Times New Roman" pitchFamily="18" charset="0"/>
                <a:cs typeface="Times New Roman" pitchFamily="18" charset="0"/>
              </a:rPr>
              <a:t>, National Library of France, </a:t>
            </a:r>
            <a:r>
              <a:rPr lang="en-US" sz="2000" b="1" dirty="0" smtClean="0">
                <a:latin typeface="Times New Roman" pitchFamily="18" charset="0"/>
                <a:cs typeface="Times New Roman" pitchFamily="18" charset="0"/>
              </a:rPr>
              <a:t>is </a:t>
            </a:r>
            <a:r>
              <a:rPr lang="en-US" sz="2000" b="1" dirty="0">
                <a:latin typeface="Times New Roman" pitchFamily="18" charset="0"/>
                <a:cs typeface="Times New Roman" pitchFamily="18" charset="0"/>
              </a:rPr>
              <a:t>an early 5th century Greek manuscript of the </a:t>
            </a:r>
            <a:r>
              <a:rPr lang="en-US" sz="2000" b="1" dirty="0" smtClean="0">
                <a:latin typeface="Times New Roman" pitchFamily="18" charset="0"/>
                <a:cs typeface="Times New Roman" pitchFamily="18" charset="0"/>
              </a:rPr>
              <a:t>Bible,  </a:t>
            </a:r>
            <a:r>
              <a:rPr lang="en-US" sz="2000" b="1" dirty="0">
                <a:latin typeface="Times New Roman" pitchFamily="18" charset="0"/>
                <a:cs typeface="Times New Roman" pitchFamily="18" charset="0"/>
              </a:rPr>
              <a:t>the last in the group of the four great uncial manuscripts of the Greek </a:t>
            </a:r>
            <a:r>
              <a:rPr lang="en-US" sz="2000" b="1" dirty="0" smtClean="0">
                <a:latin typeface="Times New Roman" pitchFamily="18" charset="0"/>
                <a:cs typeface="Times New Roman" pitchFamily="18" charset="0"/>
              </a:rPr>
              <a:t>Bible. The </a:t>
            </a:r>
            <a:r>
              <a:rPr lang="en-US" sz="2000" b="1" dirty="0">
                <a:latin typeface="Times New Roman" pitchFamily="18" charset="0"/>
                <a:cs typeface="Times New Roman" pitchFamily="18" charset="0"/>
              </a:rPr>
              <a:t>manuscript is lacunose. Originally the whole Bible seems to have been contained in it.</a:t>
            </a:r>
          </a:p>
          <a:p>
            <a:r>
              <a:rPr lang="en-US" sz="2000" b="1" dirty="0">
                <a:latin typeface="Times New Roman" pitchFamily="18" charset="0"/>
                <a:cs typeface="Times New Roman" pitchFamily="18" charset="0"/>
              </a:rPr>
              <a:t>It receives its name, as a </a:t>
            </a:r>
            <a:r>
              <a:rPr lang="en-US" sz="2000" b="1" i="1" dirty="0">
                <a:latin typeface="Times New Roman" pitchFamily="18" charset="0"/>
                <a:cs typeface="Times New Roman" pitchFamily="18" charset="0"/>
              </a:rPr>
              <a:t>codex</a:t>
            </a:r>
            <a:r>
              <a:rPr lang="en-US" sz="2000" b="1" dirty="0">
                <a:latin typeface="Times New Roman" pitchFamily="18" charset="0"/>
                <a:cs typeface="Times New Roman" pitchFamily="18" charset="0"/>
              </a:rPr>
              <a:t> in which the treatises of </a:t>
            </a:r>
            <a:r>
              <a:rPr lang="en-US" sz="2000" b="1" dirty="0" err="1">
                <a:latin typeface="Times New Roman" pitchFamily="18" charset="0"/>
                <a:cs typeface="Times New Roman" pitchFamily="18" charset="0"/>
              </a:rPr>
              <a:t>Ephraem</a:t>
            </a:r>
            <a:r>
              <a:rPr lang="en-US" sz="2000" b="1" dirty="0">
                <a:latin typeface="Times New Roman" pitchFamily="18" charset="0"/>
                <a:cs typeface="Times New Roman" pitchFamily="18" charset="0"/>
              </a:rPr>
              <a:t> the Syrian, in Greek translations, were written over (</a:t>
            </a:r>
            <a:r>
              <a:rPr lang="en-US" sz="2000" b="1" i="1" dirty="0">
                <a:latin typeface="Times New Roman" pitchFamily="18" charset="0"/>
                <a:cs typeface="Times New Roman" pitchFamily="18" charset="0"/>
              </a:rPr>
              <a:t>"</a:t>
            </a:r>
            <a:r>
              <a:rPr lang="en-US" sz="2000" b="1" i="1" dirty="0" err="1">
                <a:latin typeface="Times New Roman" pitchFamily="18" charset="0"/>
                <a:cs typeface="Times New Roman" pitchFamily="18" charset="0"/>
              </a:rPr>
              <a:t>rescriptus</a:t>
            </a:r>
            <a:r>
              <a:rPr lang="en-US" sz="2000" b="1" i="1" dirty="0">
                <a:latin typeface="Times New Roman" pitchFamily="18" charset="0"/>
                <a:cs typeface="Times New Roman" pitchFamily="18" charset="0"/>
              </a:rPr>
              <a:t>"</a:t>
            </a:r>
            <a:r>
              <a:rPr lang="en-US" sz="2000" b="1" dirty="0">
                <a:latin typeface="Times New Roman" pitchFamily="18" charset="0"/>
                <a:cs typeface="Times New Roman" pitchFamily="18" charset="0"/>
              </a:rPr>
              <a:t>) a former text that had been washed off its vellum pages, thus forming a palimpsest.</a:t>
            </a:r>
            <a:r>
              <a:rPr lang="en-US" sz="2000" b="1" baseline="30000" dirty="0">
                <a:latin typeface="Times New Roman" pitchFamily="18" charset="0"/>
                <a:cs typeface="Times New Roman" pitchFamily="18" charset="0"/>
              </a:rPr>
              <a:t>[1]</a:t>
            </a:r>
            <a:r>
              <a:rPr lang="en-US" sz="2000" b="1" dirty="0">
                <a:latin typeface="Times New Roman" pitchFamily="18" charset="0"/>
                <a:cs typeface="Times New Roman" pitchFamily="18" charset="0"/>
              </a:rPr>
              <a:t> The later text was produced in the 12th century. The effacement of the original text was incomplete, for beneath the text of </a:t>
            </a:r>
            <a:r>
              <a:rPr lang="en-US" sz="2000" b="1" dirty="0" err="1">
                <a:latin typeface="Times New Roman" pitchFamily="18" charset="0"/>
                <a:cs typeface="Times New Roman" pitchFamily="18" charset="0"/>
              </a:rPr>
              <a:t>Ephraem</a:t>
            </a:r>
            <a:r>
              <a:rPr lang="en-US" sz="2000" b="1" dirty="0">
                <a:latin typeface="Times New Roman" pitchFamily="18" charset="0"/>
                <a:cs typeface="Times New Roman" pitchFamily="18" charset="0"/>
              </a:rPr>
              <a:t> are the remains of what was once a complete Bible, containing both the Old Testament and the </a:t>
            </a:r>
            <a:r>
              <a:rPr lang="en-US" sz="2000" b="1" dirty="0" smtClean="0">
                <a:latin typeface="Times New Roman" pitchFamily="18" charset="0"/>
                <a:cs typeface="Times New Roman" pitchFamily="18" charset="0"/>
              </a:rPr>
              <a:t>New. Wikipedia</a:t>
            </a:r>
            <a:endParaRPr lang="en-US" sz="2000" b="1" dirty="0">
              <a:latin typeface="Times New Roman" pitchFamily="18" charset="0"/>
              <a:cs typeface="Times New Roman" pitchFamily="18" charset="0"/>
            </a:endParaRPr>
          </a:p>
        </p:txBody>
      </p:sp>
      <p:sp>
        <p:nvSpPr>
          <p:cNvPr id="5" name="TextBox 4"/>
          <p:cNvSpPr txBox="1"/>
          <p:nvPr/>
        </p:nvSpPr>
        <p:spPr>
          <a:xfrm>
            <a:off x="6033211" y="2380734"/>
            <a:ext cx="3110788"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 Notre Dame</a:t>
            </a:r>
            <a:r>
              <a:rPr lang="en-US" b="1" dirty="0">
                <a:latin typeface="Times New Roman" pitchFamily="18" charset="0"/>
                <a:cs typeface="Times New Roman" pitchFamily="18" charset="0"/>
              </a:rPr>
              <a:t> </a:t>
            </a:r>
            <a:r>
              <a:rPr lang="en-US" b="1" dirty="0" smtClean="0">
                <a:latin typeface="Times New Roman" pitchFamily="18" charset="0"/>
                <a:cs typeface="Times New Roman" pitchFamily="18" charset="0"/>
              </a:rPr>
              <a:t>in Paris, France</a:t>
            </a:r>
            <a:endParaRPr lang="en-US" b="1" dirty="0">
              <a:latin typeface="Times New Roman" pitchFamily="18" charset="0"/>
              <a:cs typeface="Times New Roman" pitchFamily="18" charset="0"/>
            </a:endParaRPr>
          </a:p>
        </p:txBody>
      </p:sp>
      <p:sp>
        <p:nvSpPr>
          <p:cNvPr id="6" name="Rectangle 5"/>
          <p:cNvSpPr/>
          <p:nvPr/>
        </p:nvSpPr>
        <p:spPr>
          <a:xfrm>
            <a:off x="0" y="0"/>
            <a:ext cx="7401321" cy="76944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4400" b="1" cap="all" dirty="0" err="1">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Ephraemi</a:t>
            </a:r>
            <a:r>
              <a:rPr lang="en-US" sz="4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4400" b="1" cap="all" dirty="0" err="1">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rescriptus</a:t>
            </a:r>
            <a:endParaRPr lang="en-US" sz="4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0008357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9439" y="152400"/>
            <a:ext cx="8055923" cy="830997"/>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48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Ephraemi</a:t>
            </a:r>
            <a:r>
              <a:rPr lang="en-US" sz="4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48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rescriptus</a:t>
            </a:r>
            <a:endParaRPr lang="en-US" sz="4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9218" name="Picture 2" descr="File:Codex ephremi.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33889"/>
            <a:ext cx="7620000" cy="4238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69439" y="1001540"/>
            <a:ext cx="7620000" cy="1908215"/>
          </a:xfrm>
          <a:prstGeom prst="rect">
            <a:avLst/>
          </a:prstGeom>
          <a:noFill/>
        </p:spPr>
        <p:txBody>
          <a:bodyPr wrap="square" rtlCol="0">
            <a:spAutoFit/>
          </a:bodyPr>
          <a:lstStyle/>
          <a:p>
            <a:r>
              <a:rPr lang="en-US" sz="2000" b="1" dirty="0">
                <a:latin typeface="Times New Roman" pitchFamily="18" charset="0"/>
                <a:cs typeface="Times New Roman" pitchFamily="18" charset="0"/>
              </a:rPr>
              <a:t>There are only 209 leaves of the Codex surviving, of which 145 belong to the New Testament and 64 to the Old Testament. </a:t>
            </a: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text is written in a single column per page, 40-46 lines per page, on parchment leaves</a:t>
            </a: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The lower text of the palimpsest was deciphered by </a:t>
            </a:r>
            <a:r>
              <a:rPr lang="en-US" sz="2000" b="1" dirty="0" err="1">
                <a:latin typeface="Times New Roman" pitchFamily="18" charset="0"/>
                <a:cs typeface="Times New Roman" pitchFamily="18" charset="0"/>
              </a:rPr>
              <a:t>Tischendorf</a:t>
            </a:r>
            <a:r>
              <a:rPr lang="en-US" sz="2000" b="1" dirty="0">
                <a:latin typeface="Times New Roman" pitchFamily="18" charset="0"/>
                <a:cs typeface="Times New Roman" pitchFamily="18" charset="0"/>
              </a:rPr>
              <a:t> in </a:t>
            </a:r>
            <a:r>
              <a:rPr lang="en-US" sz="2000" b="1" dirty="0" smtClean="0">
                <a:latin typeface="Times New Roman" pitchFamily="18" charset="0"/>
                <a:cs typeface="Times New Roman" pitchFamily="18" charset="0"/>
              </a:rPr>
              <a:t>1840-1841.</a:t>
            </a:r>
            <a:endParaRPr lang="en-US" sz="2000" b="1"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8136240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52829" y="152400"/>
            <a:ext cx="543834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Textus</a:t>
            </a: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receptus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62000" y="1600200"/>
            <a:ext cx="7620000" cy="4401205"/>
          </a:xfrm>
          <a:prstGeom prst="rect">
            <a:avLst/>
          </a:prstGeom>
          <a:noFill/>
        </p:spPr>
        <p:txBody>
          <a:bodyPr wrap="square" rtlCol="0">
            <a:spAutoFit/>
          </a:bodyPr>
          <a:lstStyle/>
          <a:p>
            <a:r>
              <a:rPr lang="en-US" sz="2000" b="1" dirty="0" err="1">
                <a:latin typeface="Times New Roman" pitchFamily="18" charset="0"/>
                <a:cs typeface="Times New Roman" pitchFamily="18" charset="0"/>
              </a:rPr>
              <a:t>Textus</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Receptus</a:t>
            </a:r>
            <a:r>
              <a:rPr lang="en-US" sz="2000" b="1" dirty="0">
                <a:latin typeface="Times New Roman" pitchFamily="18" charset="0"/>
                <a:cs typeface="Times New Roman" pitchFamily="18" charset="0"/>
              </a:rPr>
              <a:t> (Latin: "received text") is the name subsequently given to the succession of printed Greek texts of the New Testament which constituted the translation base for the original German Luther Bible, the translation of the New Testament into English by William Tyndale, the King James Version, and for most other Reformation-era New Testament translations throughout Western and Central Europe. The series originated with the first printed Greek New Testament to be published; a work undertaken in Basel by the Dutch Catholic scholar and humanist </a:t>
            </a:r>
            <a:r>
              <a:rPr lang="en-US" sz="2000" b="1" dirty="0" err="1">
                <a:latin typeface="Times New Roman" pitchFamily="18" charset="0"/>
                <a:cs typeface="Times New Roman" pitchFamily="18" charset="0"/>
              </a:rPr>
              <a:t>Desiderius</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Erasmus</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in </a:t>
            </a:r>
            <a:r>
              <a:rPr lang="en-US" sz="2000" b="1" dirty="0">
                <a:latin typeface="Times New Roman" pitchFamily="18" charset="0"/>
                <a:cs typeface="Times New Roman" pitchFamily="18" charset="0"/>
              </a:rPr>
              <a:t>1516, on the basis of some six manuscripts, containing between them not quite the whole of the New Testament. The lacking text was translated from Vulgate. Although based mainly on late manuscripts of the Byzantine text-type, Erasmus's edition differed markedly from the classic form of that text</a:t>
            </a:r>
            <a:r>
              <a:rPr lang="en-US" sz="2000" b="1" dirty="0" smtClean="0">
                <a:latin typeface="Times New Roman" pitchFamily="18" charset="0"/>
                <a:cs typeface="Times New Roman" pitchFamily="18" charset="0"/>
              </a:rPr>
              <a:t>. Wikipedia</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39971000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129" y="1447800"/>
            <a:ext cx="5947320" cy="5324535"/>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Erasmus </a:t>
            </a:r>
            <a:r>
              <a:rPr lang="en-US" sz="2000" b="1" dirty="0">
                <a:latin typeface="Times New Roman" pitchFamily="18" charset="0"/>
                <a:cs typeface="Times New Roman" pitchFamily="18" charset="0"/>
              </a:rPr>
              <a:t>included the Greek text to prove the superiority of his Latin version. He wrote, "There remains the New Testament translated by me, with the Greek facing, and notes on it by me."</a:t>
            </a:r>
            <a:r>
              <a:rPr lang="en-US" sz="2000" b="1" baseline="30000" dirty="0">
                <a:latin typeface="Times New Roman" pitchFamily="18" charset="0"/>
                <a:cs typeface="Times New Roman" pitchFamily="18" charset="0"/>
              </a:rPr>
              <a:t>[3]</a:t>
            </a:r>
            <a:r>
              <a:rPr lang="en-US" sz="2000" b="1" dirty="0">
                <a:latin typeface="Times New Roman" pitchFamily="18" charset="0"/>
                <a:cs typeface="Times New Roman" pitchFamily="18" charset="0"/>
              </a:rPr>
              <a:t> He further demonstrated the reason for the inclusion of the Greek text when defending his work: "But one thing the facts cry out, and it can be clear, as they say, even to a blind man, that often through the translator’s clumsiness or inattention the Greek has been wrongly rendered; often the true and genuine reading has been corrupted by ignorant scribes, which we see happen every day, or altered by scribes who are half-taught and half-asleep."</a:t>
            </a:r>
            <a:r>
              <a:rPr lang="en-US" sz="2000" b="1" baseline="30000" dirty="0">
                <a:latin typeface="Times New Roman" pitchFamily="18" charset="0"/>
                <a:cs typeface="Times New Roman" pitchFamily="18" charset="0"/>
              </a:rPr>
              <a:t>[4]</a:t>
            </a:r>
            <a:r>
              <a:rPr lang="en-US" sz="2000" b="1" dirty="0">
                <a:latin typeface="Times New Roman" pitchFamily="18" charset="0"/>
                <a:cs typeface="Times New Roman" pitchFamily="18" charset="0"/>
              </a:rPr>
              <a:t> Erasmus's new work was published by </a:t>
            </a:r>
            <a:r>
              <a:rPr lang="en-US" sz="2000" b="1" dirty="0" err="1">
                <a:latin typeface="Times New Roman" pitchFamily="18" charset="0"/>
                <a:cs typeface="Times New Roman" pitchFamily="18" charset="0"/>
              </a:rPr>
              <a:t>Froben</a:t>
            </a:r>
            <a:r>
              <a:rPr lang="en-US" sz="2000" b="1" dirty="0">
                <a:latin typeface="Times New Roman" pitchFamily="18" charset="0"/>
                <a:cs typeface="Times New Roman" pitchFamily="18" charset="0"/>
              </a:rPr>
              <a:t> of </a:t>
            </a:r>
            <a:r>
              <a:rPr lang="en-US" sz="2000" b="1" dirty="0" smtClean="0">
                <a:latin typeface="Times New Roman" pitchFamily="18" charset="0"/>
                <a:cs typeface="Times New Roman" pitchFamily="18" charset="0"/>
              </a:rPr>
              <a:t>Basel in </a:t>
            </a:r>
            <a:r>
              <a:rPr lang="en-US" sz="2000" b="1" dirty="0">
                <a:latin typeface="Times New Roman" pitchFamily="18" charset="0"/>
                <a:cs typeface="Times New Roman" pitchFamily="18" charset="0"/>
              </a:rPr>
              <a:t>1516 and thence became the first published Greek New Testament, the </a:t>
            </a:r>
            <a:r>
              <a:rPr lang="en-US" sz="2000" b="1" i="1" dirty="0" err="1">
                <a:latin typeface="Times New Roman" pitchFamily="18" charset="0"/>
                <a:cs typeface="Times New Roman" pitchFamily="18" charset="0"/>
              </a:rPr>
              <a:t>Novum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Instrumentum</a:t>
            </a:r>
            <a:r>
              <a:rPr lang="en-US" sz="2000" b="1" i="1" dirty="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omne</a:t>
            </a:r>
            <a:r>
              <a:rPr lang="en-US" sz="2000" b="1" i="1" dirty="0" smtClean="0">
                <a:latin typeface="Times New Roman" pitchFamily="18" charset="0"/>
                <a:cs typeface="Times New Roman" pitchFamily="18" charset="0"/>
              </a:rPr>
              <a:t>. Wikipedia</a:t>
            </a:r>
            <a:endParaRPr lang="en-US" sz="2000" b="1" dirty="0">
              <a:latin typeface="Times New Roman" pitchFamily="18" charset="0"/>
              <a:cs typeface="Times New Roman" pitchFamily="18" charset="0"/>
            </a:endParaRPr>
          </a:p>
        </p:txBody>
      </p:sp>
      <p:pic>
        <p:nvPicPr>
          <p:cNvPr id="10242" name="Picture 2" descr="File:Hans Holbein d. J. 04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7320" y="-453"/>
            <a:ext cx="3222079" cy="426765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527578" y="304800"/>
            <a:ext cx="304442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erasmus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2934256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936172"/>
            <a:ext cx="5213100" cy="5940088"/>
          </a:xfrm>
          <a:prstGeom prst="rect">
            <a:avLst/>
          </a:prstGeom>
          <a:noFill/>
        </p:spPr>
        <p:txBody>
          <a:bodyPr wrap="square" rtlCol="0">
            <a:spAutoFit/>
          </a:bodyPr>
          <a:lstStyle/>
          <a:p>
            <a:r>
              <a:rPr lang="en-US" sz="2000" b="1" dirty="0">
                <a:latin typeface="Times New Roman" pitchFamily="18" charset="0"/>
                <a:cs typeface="Times New Roman" pitchFamily="18" charset="0"/>
              </a:rPr>
              <a:t>Typographical errors (attributed to the rush to complete the work) abounded in the </a:t>
            </a:r>
            <a:r>
              <a:rPr lang="en-US" sz="2000" b="1" dirty="0" smtClean="0">
                <a:latin typeface="Times New Roman" pitchFamily="18" charset="0"/>
                <a:cs typeface="Times New Roman" pitchFamily="18" charset="0"/>
              </a:rPr>
              <a:t>(first)published </a:t>
            </a:r>
            <a:r>
              <a:rPr lang="en-US" sz="2000" b="1" dirty="0">
                <a:latin typeface="Times New Roman" pitchFamily="18" charset="0"/>
                <a:cs typeface="Times New Roman" pitchFamily="18" charset="0"/>
              </a:rPr>
              <a:t>text. Erasmus also lacked a complete copy of the book of Revelation and was forced to translate the last six verses back into Greek from the Latin Vulgate in order to finish his edition. Erasmus adjusted the text in many places to correspond with readings found in the Vulgate, or as quoted in the Church Fathers; consequently, although the </a:t>
            </a:r>
            <a:r>
              <a:rPr lang="en-US" sz="2000" b="1" dirty="0" err="1">
                <a:latin typeface="Times New Roman" pitchFamily="18" charset="0"/>
                <a:cs typeface="Times New Roman" pitchFamily="18" charset="0"/>
              </a:rPr>
              <a:t>Textus</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Receptus</a:t>
            </a:r>
            <a:r>
              <a:rPr lang="en-US" sz="2000" b="1" dirty="0">
                <a:latin typeface="Times New Roman" pitchFamily="18" charset="0"/>
                <a:cs typeface="Times New Roman" pitchFamily="18" charset="0"/>
              </a:rPr>
              <a:t> is classified by scholars as a late Byzantine text, it differs in nearly two thousand readings from the standard form of that text-type, as represented by the "Majority Text" of Hodges and </a:t>
            </a:r>
            <a:r>
              <a:rPr lang="en-US" sz="2000" b="1" dirty="0" err="1">
                <a:latin typeface="Times New Roman" pitchFamily="18" charset="0"/>
                <a:cs typeface="Times New Roman" pitchFamily="18" charset="0"/>
              </a:rPr>
              <a:t>Farstad</a:t>
            </a:r>
            <a:r>
              <a:rPr lang="en-US" sz="2000" b="1" dirty="0">
                <a:latin typeface="Times New Roman" pitchFamily="18" charset="0"/>
                <a:cs typeface="Times New Roman" pitchFamily="18" charset="0"/>
              </a:rPr>
              <a:t> (Wallace 1989). The </a:t>
            </a:r>
            <a:r>
              <a:rPr lang="en-US" sz="2000" b="1" dirty="0" smtClean="0">
                <a:latin typeface="Times New Roman" pitchFamily="18" charset="0"/>
                <a:cs typeface="Times New Roman" pitchFamily="18" charset="0"/>
              </a:rPr>
              <a:t>edition </a:t>
            </a:r>
            <a:r>
              <a:rPr lang="en-US" sz="2000" b="1" dirty="0">
                <a:latin typeface="Times New Roman" pitchFamily="18" charset="0"/>
                <a:cs typeface="Times New Roman" pitchFamily="18" charset="0"/>
              </a:rPr>
              <a:t>was a sell-out commercial success and was reprinted in 1519, with most—though not all—the typographical errors corrected.</a:t>
            </a:r>
            <a:r>
              <a:rPr lang="en-US" sz="2000" b="1" baseline="30000" dirty="0">
                <a:latin typeface="Times New Roman" pitchFamily="18" charset="0"/>
                <a:cs typeface="Times New Roman" pitchFamily="18" charset="0"/>
              </a:rPr>
              <a:t>[6</a:t>
            </a:r>
            <a:r>
              <a:rPr lang="en-US" sz="2000" b="1" baseline="30000" dirty="0" smtClean="0">
                <a:latin typeface="Times New Roman" pitchFamily="18" charset="0"/>
                <a:cs typeface="Times New Roman" pitchFamily="18" charset="0"/>
              </a:rPr>
              <a:t>] Wikipedia</a:t>
            </a:r>
            <a:endParaRPr lang="en-US" sz="2000" b="1" dirty="0">
              <a:latin typeface="Times New Roman" pitchFamily="18" charset="0"/>
              <a:cs typeface="Times New Roman" pitchFamily="18" charset="0"/>
            </a:endParaRPr>
          </a:p>
        </p:txBody>
      </p:sp>
      <p:sp>
        <p:nvSpPr>
          <p:cNvPr id="3" name="Rectangle 2"/>
          <p:cNvSpPr/>
          <p:nvPr/>
        </p:nvSpPr>
        <p:spPr>
          <a:xfrm>
            <a:off x="1676400" y="12842"/>
            <a:ext cx="543834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Textus</a:t>
            </a: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54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receptus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1266" name="Picture 2" descr="File:ErasmusText LastPage Rev22 8 2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7900" y="1371599"/>
            <a:ext cx="3626099" cy="54573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70300" y="6400800"/>
            <a:ext cx="3473700" cy="369332"/>
          </a:xfrm>
          <a:prstGeom prst="rect">
            <a:avLst/>
          </a:prstGeom>
          <a:noFill/>
        </p:spPr>
        <p:txBody>
          <a:bodyPr wrap="square" rtlCol="0">
            <a:spAutoFit/>
          </a:bodyPr>
          <a:lstStyle/>
          <a:p>
            <a:r>
              <a:rPr lang="en-US" b="1" dirty="0"/>
              <a:t>Erasmus Text of the </a:t>
            </a:r>
            <a:r>
              <a:rPr lang="en-US" b="1" dirty="0" smtClean="0"/>
              <a:t>NT, </a:t>
            </a:r>
            <a:r>
              <a:rPr lang="en-US" b="1" dirty="0"/>
              <a:t>last </a:t>
            </a:r>
            <a:r>
              <a:rPr lang="en-US" b="1" dirty="0" smtClean="0"/>
              <a:t>page.</a:t>
            </a:r>
            <a:endParaRPr lang="en-US" b="1" dirty="0"/>
          </a:p>
        </p:txBody>
      </p:sp>
    </p:spTree>
    <p:extLst>
      <p:ext uri="{BB962C8B-B14F-4D97-AF65-F5344CB8AC3E}">
        <p14:creationId xmlns:p14="http://schemas.microsoft.com/office/powerpoint/2010/main" val="23587743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828800"/>
            <a:ext cx="7696200" cy="4524315"/>
          </a:xfrm>
          <a:prstGeom prst="rect">
            <a:avLst/>
          </a:prstGeom>
          <a:noFill/>
        </p:spPr>
        <p:txBody>
          <a:bodyPr wrap="square" rtlCol="0">
            <a:spAutoFit/>
          </a:bodyPr>
          <a:lstStyle/>
          <a:p>
            <a:r>
              <a:rPr lang="en-US" sz="2400" b="1" dirty="0">
                <a:latin typeface="Times New Roman" pitchFamily="18" charset="0"/>
                <a:cs typeface="Times New Roman" pitchFamily="18" charset="0"/>
              </a:rPr>
              <a:t>The origin of the term "</a:t>
            </a:r>
            <a:r>
              <a:rPr lang="en-US" sz="2400" b="1" dirty="0" err="1">
                <a:latin typeface="Times New Roman" pitchFamily="18" charset="0"/>
                <a:cs typeface="Times New Roman" pitchFamily="18" charset="0"/>
              </a:rPr>
              <a:t>Textus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Receptus</a:t>
            </a:r>
            <a:r>
              <a:rPr lang="en-US" sz="2400" b="1" dirty="0">
                <a:latin typeface="Times New Roman" pitchFamily="18" charset="0"/>
                <a:cs typeface="Times New Roman" pitchFamily="18" charset="0"/>
              </a:rPr>
              <a:t>" comes from the publisher's preface to the 1633 edition produced by Bonaventure and his nephew Abraham </a:t>
            </a:r>
            <a:r>
              <a:rPr lang="en-US" sz="2400" b="1" dirty="0" err="1">
                <a:latin typeface="Times New Roman" pitchFamily="18" charset="0"/>
                <a:cs typeface="Times New Roman" pitchFamily="18" charset="0"/>
              </a:rPr>
              <a:t>Elzevir</a:t>
            </a:r>
            <a:r>
              <a:rPr lang="en-US" sz="2400" b="1" dirty="0">
                <a:latin typeface="Times New Roman" pitchFamily="18" charset="0"/>
                <a:cs typeface="Times New Roman" pitchFamily="18" charset="0"/>
              </a:rPr>
              <a:t> who were partners in a printing business at Leiden: </a:t>
            </a:r>
            <a:r>
              <a:rPr lang="en-US" sz="2400" b="1" i="1" dirty="0" err="1">
                <a:latin typeface="Times New Roman" pitchFamily="18" charset="0"/>
                <a:cs typeface="Times New Roman" pitchFamily="18" charset="0"/>
              </a:rPr>
              <a:t>textum</a:t>
            </a:r>
            <a:r>
              <a:rPr lang="en-US" sz="2400" b="1" i="1" dirty="0">
                <a:latin typeface="Times New Roman" pitchFamily="18" charset="0"/>
                <a:cs typeface="Times New Roman" pitchFamily="18" charset="0"/>
              </a:rPr>
              <a:t> ergo </a:t>
            </a:r>
            <a:r>
              <a:rPr lang="en-US" sz="2400" b="1" i="1" dirty="0" err="1">
                <a:latin typeface="Times New Roman" pitchFamily="18" charset="0"/>
                <a:cs typeface="Times New Roman" pitchFamily="18" charset="0"/>
              </a:rPr>
              <a:t>habes</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nunc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ab</a:t>
            </a:r>
            <a:r>
              <a:rPr lang="en-US" sz="2400" b="1" i="1" dirty="0">
                <a:latin typeface="Times New Roman" pitchFamily="18" charset="0"/>
                <a:cs typeface="Times New Roman" pitchFamily="18" charset="0"/>
              </a:rPr>
              <a:t> omnibus </a:t>
            </a:r>
            <a:r>
              <a:rPr lang="en-US" sz="2400" b="1" i="1" dirty="0" err="1">
                <a:latin typeface="Times New Roman" pitchFamily="18" charset="0"/>
                <a:cs typeface="Times New Roman" pitchFamily="18" charset="0"/>
              </a:rPr>
              <a:t>receptum</a:t>
            </a:r>
            <a:r>
              <a:rPr lang="en-US" sz="2400" b="1" i="1" dirty="0">
                <a:latin typeface="Times New Roman" pitchFamily="18" charset="0"/>
                <a:cs typeface="Times New Roman" pitchFamily="18" charset="0"/>
              </a:rPr>
              <a:t>, in quo </a:t>
            </a:r>
            <a:r>
              <a:rPr lang="en-US" sz="2400" b="1" i="1" dirty="0" err="1">
                <a:latin typeface="Times New Roman" pitchFamily="18" charset="0"/>
                <a:cs typeface="Times New Roman" pitchFamily="18" charset="0"/>
              </a:rPr>
              <a:t>nihil</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immulatum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aut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corruptum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damus</a:t>
            </a:r>
            <a:r>
              <a:rPr lang="en-US" sz="2400" b="1" dirty="0">
                <a:latin typeface="Times New Roman" pitchFamily="18" charset="0"/>
                <a:cs typeface="Times New Roman" pitchFamily="18" charset="0"/>
              </a:rPr>
              <a:t>, translated "so you hold the text, now received by all, in which nothing corrupt." The two words, </a:t>
            </a:r>
            <a:r>
              <a:rPr lang="en-US" sz="2400" b="1" i="1" dirty="0" err="1">
                <a:latin typeface="Times New Roman" pitchFamily="18" charset="0"/>
                <a:cs typeface="Times New Roman" pitchFamily="18" charset="0"/>
              </a:rPr>
              <a:t>textum</a:t>
            </a:r>
            <a:r>
              <a:rPr lang="en-US" sz="2400" b="1" dirty="0">
                <a:latin typeface="Times New Roman" pitchFamily="18" charset="0"/>
                <a:cs typeface="Times New Roman" pitchFamily="18" charset="0"/>
              </a:rPr>
              <a:t> and </a:t>
            </a:r>
            <a:r>
              <a:rPr lang="en-US" sz="2400" b="1" i="1" dirty="0" err="1">
                <a:latin typeface="Times New Roman" pitchFamily="18" charset="0"/>
                <a:cs typeface="Times New Roman" pitchFamily="18" charset="0"/>
              </a:rPr>
              <a:t>receptum</a:t>
            </a:r>
            <a:r>
              <a:rPr lang="en-US" sz="2400" b="1" dirty="0">
                <a:latin typeface="Times New Roman" pitchFamily="18" charset="0"/>
                <a:cs typeface="Times New Roman" pitchFamily="18" charset="0"/>
              </a:rPr>
              <a:t>, were modified from the accusative to the </a:t>
            </a:r>
            <a:r>
              <a:rPr lang="en-US" sz="2400" b="1" dirty="0" smtClean="0">
                <a:latin typeface="Times New Roman" pitchFamily="18" charset="0"/>
                <a:cs typeface="Times New Roman" pitchFamily="18" charset="0"/>
              </a:rPr>
              <a:t>nominative </a:t>
            </a:r>
            <a:r>
              <a:rPr lang="en-US" sz="2400" b="1" dirty="0">
                <a:latin typeface="Times New Roman" pitchFamily="18" charset="0"/>
                <a:cs typeface="Times New Roman" pitchFamily="18" charset="0"/>
              </a:rPr>
              <a:t>case to render </a:t>
            </a:r>
            <a:r>
              <a:rPr lang="en-US" sz="2400" b="1" i="1" dirty="0" err="1">
                <a:latin typeface="Times New Roman" pitchFamily="18" charset="0"/>
                <a:cs typeface="Times New Roman" pitchFamily="18" charset="0"/>
              </a:rPr>
              <a:t>textus</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receptus</a:t>
            </a:r>
            <a:r>
              <a:rPr lang="en-US" sz="2400" b="1" dirty="0">
                <a:latin typeface="Times New Roman" pitchFamily="18" charset="0"/>
                <a:cs typeface="Times New Roman" pitchFamily="18" charset="0"/>
              </a:rPr>
              <a:t>. Over time, this term has been retroactively applied to Erasmus' editions, as his work served as the basis of the others.</a:t>
            </a:r>
            <a:r>
              <a:rPr lang="en-US" sz="2400" b="1" baseline="30000" dirty="0">
                <a:latin typeface="Times New Roman" pitchFamily="18" charset="0"/>
                <a:cs typeface="Times New Roman" pitchFamily="18" charset="0"/>
              </a:rPr>
              <a:t>[10</a:t>
            </a:r>
            <a:r>
              <a:rPr lang="en-US" sz="2400" b="1" baseline="30000" dirty="0" smtClean="0">
                <a:latin typeface="Times New Roman" pitchFamily="18" charset="0"/>
                <a:cs typeface="Times New Roman" pitchFamily="18" charset="0"/>
              </a:rPr>
              <a:t>] Wikipedia</a:t>
            </a:r>
            <a:endParaRPr lang="en-US" sz="2400" b="1" dirty="0">
              <a:latin typeface="Times New Roman" pitchFamily="18" charset="0"/>
              <a:cs typeface="Times New Roman" pitchFamily="18" charset="0"/>
            </a:endParaRPr>
          </a:p>
        </p:txBody>
      </p:sp>
      <p:sp>
        <p:nvSpPr>
          <p:cNvPr id="3" name="Rectangle 2"/>
          <p:cNvSpPr/>
          <p:nvPr/>
        </p:nvSpPr>
        <p:spPr>
          <a:xfrm>
            <a:off x="1852829" y="381000"/>
            <a:ext cx="543834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Textus</a:t>
            </a: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receptus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1652430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14165" y="20935"/>
            <a:ext cx="551567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Gutenberg bible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85800" y="1447800"/>
            <a:ext cx="4114800" cy="5016758"/>
          </a:xfrm>
          <a:prstGeom prst="rect">
            <a:avLst/>
          </a:prstGeom>
          <a:noFill/>
        </p:spPr>
        <p:txBody>
          <a:bodyPr wrap="square" rtlCol="0">
            <a:spAutoFit/>
          </a:bodyPr>
          <a:lstStyle/>
          <a:p>
            <a:r>
              <a:rPr lang="en-US" sz="2000" b="1" dirty="0">
                <a:latin typeface="Times New Roman" pitchFamily="18" charset="0"/>
                <a:cs typeface="Times New Roman" pitchFamily="18" charset="0"/>
              </a:rPr>
              <a:t>The Gutenberg Bible </a:t>
            </a:r>
            <a:r>
              <a:rPr lang="en-US" sz="2000" b="1" dirty="0" smtClean="0">
                <a:latin typeface="Times New Roman" pitchFamily="18" charset="0"/>
                <a:cs typeface="Times New Roman" pitchFamily="18" charset="0"/>
              </a:rPr>
              <a:t>was </a:t>
            </a:r>
            <a:r>
              <a:rPr lang="en-US" sz="2000" b="1" dirty="0">
                <a:latin typeface="Times New Roman" pitchFamily="18" charset="0"/>
                <a:cs typeface="Times New Roman" pitchFamily="18" charset="0"/>
              </a:rPr>
              <a:t>the first major book printed with a movable type printing press, marking the start of the "Gutenberg Revolution" and the age of the printed book. Widely praised for its high aesthetic and artistic qualities,</a:t>
            </a:r>
            <a:r>
              <a:rPr lang="en-US" sz="2000" b="1" baseline="30000" dirty="0">
                <a:latin typeface="Times New Roman" pitchFamily="18" charset="0"/>
                <a:cs typeface="Times New Roman" pitchFamily="18" charset="0"/>
              </a:rPr>
              <a:t>[1]</a:t>
            </a:r>
            <a:r>
              <a:rPr lang="en-US" sz="2000" b="1" dirty="0">
                <a:latin typeface="Times New Roman" pitchFamily="18" charset="0"/>
                <a:cs typeface="Times New Roman" pitchFamily="18" charset="0"/>
              </a:rPr>
              <a:t> the book has an iconic status. It is an edition of the Vulgate, printed by </a:t>
            </a:r>
            <a:r>
              <a:rPr lang="en-US" sz="2000" b="1" dirty="0" smtClean="0">
                <a:latin typeface="Times New Roman" pitchFamily="18" charset="0"/>
                <a:cs typeface="Times New Roman" pitchFamily="18" charset="0"/>
              </a:rPr>
              <a:t>Johannes </a:t>
            </a:r>
            <a:r>
              <a:rPr lang="en-US" sz="2000" b="1" dirty="0">
                <a:latin typeface="Times New Roman" pitchFamily="18" charset="0"/>
                <a:cs typeface="Times New Roman" pitchFamily="18" charset="0"/>
              </a:rPr>
              <a:t>Gutenberg, in Mainz, Germany, in the 1450s. Only 21 complete copies survive, and they are considered by many sources to be the most valuable books in the </a:t>
            </a:r>
            <a:r>
              <a:rPr lang="en-US" sz="2000" b="1" dirty="0" smtClean="0">
                <a:latin typeface="Times New Roman" pitchFamily="18" charset="0"/>
                <a:cs typeface="Times New Roman" pitchFamily="18" charset="0"/>
              </a:rPr>
              <a:t>world. Wikipedia</a:t>
            </a:r>
            <a:endParaRPr lang="en-US" sz="2000" b="1" dirty="0">
              <a:latin typeface="Times New Roman" pitchFamily="18" charset="0"/>
              <a:cs typeface="Times New Roman" pitchFamily="18" charset="0"/>
            </a:endParaRPr>
          </a:p>
        </p:txBody>
      </p:sp>
      <p:pic>
        <p:nvPicPr>
          <p:cNvPr id="16386" name="Picture 2" descr="http://www.bibleandscience.com/store/catalog/images/GutenbergBibleActs2.jpg"/>
          <p:cNvPicPr>
            <a:picLocks noChangeAspect="1" noChangeArrowheads="1"/>
          </p:cNvPicPr>
          <p:nvPr/>
        </p:nvPicPr>
        <p:blipFill rotWithShape="1">
          <a:blip r:embed="rId2">
            <a:extLst>
              <a:ext uri="{28A0092B-C50C-407E-A947-70E740481C1C}">
                <a14:useLocalDpi xmlns:a14="http://schemas.microsoft.com/office/drawing/2010/main" val="0"/>
              </a:ext>
            </a:extLst>
          </a:blip>
          <a:srcRect l="14966" r="10204"/>
          <a:stretch/>
        </p:blipFill>
        <p:spPr bwMode="auto">
          <a:xfrm>
            <a:off x="5733269" y="1668463"/>
            <a:ext cx="3193143" cy="3200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3204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8228" y="228600"/>
            <a:ext cx="7194983"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English Translations</a:t>
            </a: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Of the Bible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143000" y="2667000"/>
            <a:ext cx="6705600" cy="2246769"/>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John Wycliffe Translation from Latin</a:t>
            </a:r>
          </a:p>
          <a:p>
            <a:r>
              <a:rPr lang="en-US" sz="2800" b="1" dirty="0" smtClean="0">
                <a:latin typeface="Times New Roman" pitchFamily="18" charset="0"/>
                <a:cs typeface="Times New Roman" pitchFamily="18" charset="0"/>
              </a:rPr>
              <a:t>William Tyndale Translation from Greek</a:t>
            </a:r>
          </a:p>
          <a:p>
            <a:r>
              <a:rPr lang="en-US" sz="2800" b="1" dirty="0" smtClean="0">
                <a:latin typeface="Times New Roman" pitchFamily="18" charset="0"/>
                <a:cs typeface="Times New Roman" pitchFamily="18" charset="0"/>
              </a:rPr>
              <a:t>Geneva Bible with notes</a:t>
            </a:r>
          </a:p>
          <a:p>
            <a:r>
              <a:rPr lang="en-US" sz="2800" b="1" dirty="0" smtClean="0">
                <a:latin typeface="Times New Roman" pitchFamily="18" charset="0"/>
                <a:cs typeface="Times New Roman" pitchFamily="18" charset="0"/>
              </a:rPr>
              <a:t>King James Version 1611</a:t>
            </a:r>
          </a:p>
          <a:p>
            <a:r>
              <a:rPr lang="en-US" sz="2800" b="1" dirty="0" smtClean="0">
                <a:latin typeface="Times New Roman" pitchFamily="18" charset="0"/>
                <a:cs typeface="Times New Roman" pitchFamily="18" charset="0"/>
              </a:rPr>
              <a:t>NIV</a:t>
            </a:r>
          </a:p>
        </p:txBody>
      </p:sp>
    </p:spTree>
    <p:extLst>
      <p:ext uri="{BB962C8B-B14F-4D97-AF65-F5344CB8AC3E}">
        <p14:creationId xmlns:p14="http://schemas.microsoft.com/office/powerpoint/2010/main" val="23932454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ile:Wycliffe John Gospe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9471" y="1152524"/>
            <a:ext cx="3390900" cy="57054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85800" y="250129"/>
            <a:ext cx="471173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John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wycliffe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457200" y="1676400"/>
            <a:ext cx="4724400" cy="4708981"/>
          </a:xfrm>
          <a:prstGeom prst="rect">
            <a:avLst/>
          </a:prstGeom>
          <a:noFill/>
        </p:spPr>
        <p:txBody>
          <a:bodyPr wrap="square" rtlCol="0">
            <a:spAutoFit/>
          </a:bodyPr>
          <a:lstStyle/>
          <a:p>
            <a:r>
              <a:rPr lang="en-US" sz="2000" b="1" dirty="0" smtClean="0"/>
              <a:t>John Wycliffe is called the “morning star” of the reformation.</a:t>
            </a:r>
          </a:p>
          <a:p>
            <a:r>
              <a:rPr lang="en-US" sz="2000" b="1" dirty="0" smtClean="0"/>
              <a:t>Wycliffe's </a:t>
            </a:r>
            <a:r>
              <a:rPr lang="en-US" sz="2000" b="1" dirty="0"/>
              <a:t>Bible</a:t>
            </a:r>
            <a:r>
              <a:rPr lang="en-US" sz="2000" dirty="0"/>
              <a:t> is the name now given to a group of Bible translations into Middle English that were made under the direction of, or at the instigation of, John Wycliffe. They appeared over a period from approximately 1382 to 1395.</a:t>
            </a:r>
            <a:r>
              <a:rPr lang="en-US" sz="2000" baseline="30000" dirty="0"/>
              <a:t>[1]</a:t>
            </a:r>
            <a:r>
              <a:rPr lang="en-US" sz="2000" dirty="0"/>
              <a:t> Long thought to be the work of Wycliffe himself, it is now generally believed that the </a:t>
            </a:r>
            <a:r>
              <a:rPr lang="en-US" sz="2000" dirty="0" smtClean="0"/>
              <a:t>Wycliffe </a:t>
            </a:r>
            <a:r>
              <a:rPr lang="en-US" sz="2000" dirty="0"/>
              <a:t>translations were the work of several hands. The translators worked from the Vulgate, the Latin Bible that was the standard Biblical text of Western </a:t>
            </a:r>
            <a:r>
              <a:rPr lang="en-US" sz="2000" dirty="0" smtClean="0"/>
              <a:t>Christianity.  Wikipedia</a:t>
            </a:r>
            <a:endParaRPr lang="en-US" sz="2000" dirty="0"/>
          </a:p>
        </p:txBody>
      </p:sp>
    </p:spTree>
    <p:extLst>
      <p:ext uri="{BB962C8B-B14F-4D97-AF65-F5344CB8AC3E}">
        <p14:creationId xmlns:p14="http://schemas.microsoft.com/office/powerpoint/2010/main" val="15069649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ile:William Tyndal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679"/>
            <a:ext cx="4705350" cy="57054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562216" y="-22679"/>
            <a:ext cx="558178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William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tyndale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4800600" y="1158482"/>
            <a:ext cx="4191000" cy="5355312"/>
          </a:xfrm>
          <a:prstGeom prst="rect">
            <a:avLst/>
          </a:prstGeom>
          <a:noFill/>
        </p:spPr>
        <p:txBody>
          <a:bodyPr wrap="square" rtlCol="0">
            <a:spAutoFit/>
          </a:bodyPr>
          <a:lstStyle/>
          <a:p>
            <a:r>
              <a:rPr lang="en-US" b="1" dirty="0"/>
              <a:t>William Tyndale </a:t>
            </a:r>
            <a:r>
              <a:rPr lang="en-US" b="1" dirty="0" smtClean="0"/>
              <a:t>(1494 </a:t>
            </a:r>
            <a:r>
              <a:rPr lang="en-US" b="1" dirty="0"/>
              <a:t>– 1536) was an English scholar and translator who became a leading figure in </a:t>
            </a:r>
            <a:r>
              <a:rPr lang="en-US" b="1" dirty="0" smtClean="0"/>
              <a:t>the Protestant reformation </a:t>
            </a:r>
            <a:r>
              <a:rPr lang="en-US" b="1" dirty="0"/>
              <a:t>towards the end of his life</a:t>
            </a:r>
            <a:r>
              <a:rPr lang="en-US" b="1" dirty="0" smtClean="0"/>
              <a:t>. </a:t>
            </a:r>
            <a:r>
              <a:rPr lang="en-US" b="1" dirty="0"/>
              <a:t>Tyndale was the first to translate considerable parts of the Bible from the original languages (Greek and Hebrew) into English, for a public, lay readership. While a number of partial and complete translations had been made from the seventh century onward, particularly during the 14th century, Tyndale's was the first English translation to draw directly from Hebrew and Greek texts</a:t>
            </a:r>
            <a:r>
              <a:rPr lang="en-US" b="1" dirty="0" smtClean="0"/>
              <a:t>, </a:t>
            </a:r>
            <a:r>
              <a:rPr lang="en-US" b="1" dirty="0"/>
              <a:t>In 1535, Tyndale was arrested and jailed in the castle of </a:t>
            </a:r>
            <a:r>
              <a:rPr lang="en-US" b="1" dirty="0" err="1"/>
              <a:t>Vilvoorde</a:t>
            </a:r>
            <a:r>
              <a:rPr lang="en-US" b="1" dirty="0"/>
              <a:t> outside Brussels for over a year. He was tried for heresy, strangled and burnt at the stake in 1536</a:t>
            </a:r>
            <a:r>
              <a:rPr lang="en-US" b="1" dirty="0" smtClean="0"/>
              <a:t>. Wikipedia </a:t>
            </a:r>
            <a:endParaRPr lang="en-US" b="1" dirty="0"/>
          </a:p>
        </p:txBody>
      </p:sp>
    </p:spTree>
    <p:extLst>
      <p:ext uri="{BB962C8B-B14F-4D97-AF65-F5344CB8AC3E}">
        <p14:creationId xmlns:p14="http://schemas.microsoft.com/office/powerpoint/2010/main" val="29787699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526" t="1696" r="3195"/>
          <a:stretch/>
        </p:blipFill>
        <p:spPr>
          <a:xfrm>
            <a:off x="4586514" y="52714"/>
            <a:ext cx="4557486" cy="6731200"/>
          </a:xfrm>
          <a:prstGeom prst="rect">
            <a:avLst/>
          </a:prstGeom>
        </p:spPr>
      </p:pic>
      <p:sp>
        <p:nvSpPr>
          <p:cNvPr id="2" name="Rectangle 1"/>
          <p:cNvSpPr/>
          <p:nvPr/>
        </p:nvSpPr>
        <p:spPr>
          <a:xfrm>
            <a:off x="152400" y="52714"/>
            <a:ext cx="429957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Geneva bible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268232" y="1204686"/>
            <a:ext cx="4205514" cy="5324535"/>
          </a:xfrm>
          <a:prstGeom prst="rect">
            <a:avLst/>
          </a:prstGeom>
          <a:noFill/>
        </p:spPr>
        <p:txBody>
          <a:bodyPr wrap="square" rtlCol="0">
            <a:spAutoFit/>
          </a:bodyPr>
          <a:lstStyle/>
          <a:p>
            <a:r>
              <a:rPr lang="en-US" sz="2000" b="1" dirty="0"/>
              <a:t>The Geneva Bible is one of the most historically significant translations of the Bible into the English language, preceding the King James translation by 51 years. It was the primary Bible of the 16th century Protestant movement and was the Bible used by William Shakespeare, Oliver </a:t>
            </a:r>
            <a:r>
              <a:rPr lang="en-US" sz="2000" b="1" dirty="0" smtClean="0"/>
              <a:t>Cromwell, </a:t>
            </a:r>
            <a:r>
              <a:rPr lang="en-US" sz="2000" b="1" dirty="0"/>
              <a:t>John Milton, John Knox, John Donne, and John Bunyan, author of </a:t>
            </a:r>
            <a:r>
              <a:rPr lang="en-US" sz="2000" b="1" i="1" dirty="0"/>
              <a:t>Pilgrim's Progress</a:t>
            </a:r>
            <a:r>
              <a:rPr lang="en-US" sz="2000" b="1" dirty="0"/>
              <a:t>.</a:t>
            </a:r>
            <a:r>
              <a:rPr lang="en-US" sz="2000" b="1" baseline="30000" dirty="0"/>
              <a:t>[1]</a:t>
            </a:r>
            <a:r>
              <a:rPr lang="en-US" sz="2000" b="1" dirty="0"/>
              <a:t> It was one of the Bibles taken to America on the </a:t>
            </a:r>
            <a:r>
              <a:rPr lang="en-US" sz="2000" b="1" i="1" dirty="0"/>
              <a:t>Mayflower</a:t>
            </a:r>
            <a:r>
              <a:rPr lang="en-US" sz="2000" b="1" dirty="0"/>
              <a:t>, it was used by many English </a:t>
            </a:r>
            <a:r>
              <a:rPr lang="en-US" sz="2000" b="1" dirty="0" smtClean="0"/>
              <a:t>Dissenters. </a:t>
            </a:r>
            <a:r>
              <a:rPr lang="en-US" sz="2000" b="1" dirty="0"/>
              <a:t>The Geneva Bible remained popular among Puritans and remained in widespread use until after the English Civil War. </a:t>
            </a:r>
            <a:r>
              <a:rPr lang="en-US" sz="2000" b="1" dirty="0" smtClean="0"/>
              <a:t>Wikipedia</a:t>
            </a:r>
          </a:p>
        </p:txBody>
      </p:sp>
    </p:spTree>
    <p:extLst>
      <p:ext uri="{BB962C8B-B14F-4D97-AF65-F5344CB8AC3E}">
        <p14:creationId xmlns:p14="http://schemas.microsoft.com/office/powerpoint/2010/main" val="8571432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2214" y="0"/>
            <a:ext cx="429957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Geneva bible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381000" y="1371600"/>
            <a:ext cx="8382000" cy="4093428"/>
          </a:xfrm>
          <a:prstGeom prst="rect">
            <a:avLst/>
          </a:prstGeom>
          <a:noFill/>
        </p:spPr>
        <p:txBody>
          <a:bodyPr wrap="square" rtlCol="0">
            <a:spAutoFit/>
          </a:bodyPr>
          <a:lstStyle/>
          <a:p>
            <a:r>
              <a:rPr lang="en-US" sz="2000" b="1" dirty="0" smtClean="0"/>
              <a:t>What </a:t>
            </a:r>
            <a:r>
              <a:rPr lang="en-US" sz="2000" b="1" dirty="0"/>
              <a:t>makes this version of the Holy Bible significant is that, for the very first time, a mechanically printed, mass-produced Bible was made available directly to the general public which came with a variety of scriptural study guides and aids (collectively called an apparatus), which included verse citations which allow the reader to cross-reference one verse with numerous relevant verses in the rest of the Bible, introductions to each book of the Bible which acted to summarize all of the material that each book would cover, maps, tables, woodcut illustrations, indexes, as well as other included features — all of which would eventually lead to the reputation of the Geneva Bible as history's very first study bible</a:t>
            </a:r>
            <a:r>
              <a:rPr lang="en-US" sz="2000" b="1" dirty="0" smtClean="0"/>
              <a:t>. It is best known for its Calvinistic footnotes. The King James Bible was meant to supplant the Geneva Bible and get rid of its Calvinistic notes. More </a:t>
            </a:r>
            <a:r>
              <a:rPr lang="en-US" sz="2000" b="1" dirty="0"/>
              <a:t>than 80 percent of the language in the </a:t>
            </a:r>
            <a:r>
              <a:rPr lang="en-US" sz="2000" b="1" dirty="0" smtClean="0"/>
              <a:t>Geneva </a:t>
            </a:r>
            <a:r>
              <a:rPr lang="en-US" sz="2000" b="1" dirty="0"/>
              <a:t>Bible is from </a:t>
            </a:r>
            <a:r>
              <a:rPr lang="en-US" sz="2000" b="1" dirty="0" smtClean="0"/>
              <a:t>Tyndale. Wikipedia</a:t>
            </a:r>
            <a:endParaRPr lang="en-US" sz="2000" b="1" dirty="0"/>
          </a:p>
        </p:txBody>
      </p:sp>
    </p:spTree>
    <p:extLst>
      <p:ext uri="{BB962C8B-B14F-4D97-AF65-F5344CB8AC3E}">
        <p14:creationId xmlns:p14="http://schemas.microsoft.com/office/powerpoint/2010/main" val="9376919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ile:KJV-King-James-Version-Bible-first-edition-title-page-161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150" y="1152524"/>
            <a:ext cx="3752850" cy="57054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79471" y="6421"/>
            <a:ext cx="798507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King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james</a:t>
            </a: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version 1611</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380999" y="1152524"/>
            <a:ext cx="4811679" cy="5632311"/>
          </a:xfrm>
          <a:prstGeom prst="rect">
            <a:avLst/>
          </a:prstGeom>
          <a:noFill/>
        </p:spPr>
        <p:txBody>
          <a:bodyPr wrap="square" rtlCol="0">
            <a:spAutoFit/>
          </a:bodyPr>
          <a:lstStyle/>
          <a:p>
            <a:r>
              <a:rPr lang="en-US" dirty="0" smtClean="0"/>
              <a:t>King James Version is also known as the Authorized Version (AV). First </a:t>
            </a:r>
            <a:r>
              <a:rPr lang="en-US" dirty="0"/>
              <a:t>printed by the King's Printer, Robert Barker,</a:t>
            </a:r>
            <a:r>
              <a:rPr lang="en-US" baseline="30000" dirty="0"/>
              <a:t>[4][5]</a:t>
            </a:r>
            <a:r>
              <a:rPr lang="en-US" dirty="0"/>
              <a:t> this was the third such official translation into English; the first having been the </a:t>
            </a:r>
            <a:r>
              <a:rPr lang="en-US" i="1" dirty="0"/>
              <a:t>Great Bible</a:t>
            </a:r>
            <a:r>
              <a:rPr lang="en-US" dirty="0"/>
              <a:t> commissioned by the Church of England in the reign of King Henry VIII, and the second having been the </a:t>
            </a:r>
            <a:r>
              <a:rPr lang="en-US" i="1" dirty="0"/>
              <a:t>Bishop's Bible</a:t>
            </a:r>
            <a:r>
              <a:rPr lang="en-US" dirty="0"/>
              <a:t> of 1568.</a:t>
            </a:r>
            <a:r>
              <a:rPr lang="en-US" baseline="30000" dirty="0"/>
              <a:t>[6]</a:t>
            </a:r>
            <a:r>
              <a:rPr lang="en-US" dirty="0"/>
              <a:t> In January 1604, King James I of England convened the Hampton Court Conference where a new English version was conceived in response to the perceived problems of the earlier translations as detected by the Puritans,</a:t>
            </a:r>
            <a:r>
              <a:rPr lang="en-US" baseline="30000" dirty="0"/>
              <a:t>[7]</a:t>
            </a:r>
            <a:r>
              <a:rPr lang="en-US" dirty="0"/>
              <a:t> a faction within the Church of England.</a:t>
            </a:r>
            <a:r>
              <a:rPr lang="en-US" baseline="30000" dirty="0"/>
              <a:t>[8]</a:t>
            </a:r>
            <a:endParaRPr lang="en-US" dirty="0"/>
          </a:p>
          <a:p>
            <a:r>
              <a:rPr lang="en-US" dirty="0"/>
              <a:t>James gave the translators instructions intended to guarantee that the new version would conform to the </a:t>
            </a:r>
            <a:r>
              <a:rPr lang="en-US" dirty="0" smtClean="0"/>
              <a:t>ecclesiology and </a:t>
            </a:r>
            <a:r>
              <a:rPr lang="en-US" dirty="0"/>
              <a:t>reflect the episcopal structure of the Church of England and its beliefs about an ordained clergy.</a:t>
            </a:r>
            <a:r>
              <a:rPr lang="en-US" baseline="30000" dirty="0"/>
              <a:t>[9]</a:t>
            </a:r>
            <a:r>
              <a:rPr lang="en-US" dirty="0"/>
              <a:t> The translation was done by 47 scholars, all of whom were members of the Church of England.</a:t>
            </a:r>
            <a:r>
              <a:rPr lang="en-US" baseline="30000" dirty="0"/>
              <a:t>[10]</a:t>
            </a:r>
            <a:r>
              <a:rPr lang="en-US" dirty="0"/>
              <a:t> </a:t>
            </a:r>
            <a:r>
              <a:rPr lang="en-US" dirty="0" smtClean="0"/>
              <a:t>Wikipedia</a:t>
            </a:r>
            <a:endParaRPr lang="en-US" dirty="0"/>
          </a:p>
        </p:txBody>
      </p:sp>
    </p:spTree>
    <p:extLst>
      <p:ext uri="{BB962C8B-B14F-4D97-AF65-F5344CB8AC3E}">
        <p14:creationId xmlns:p14="http://schemas.microsoft.com/office/powerpoint/2010/main" val="17405831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839200" cy="6186309"/>
          </a:xfrm>
          <a:prstGeom prst="rect">
            <a:avLst/>
          </a:prstGeom>
          <a:noFill/>
        </p:spPr>
        <p:txBody>
          <a:bodyPr wrap="square" rtlCol="0">
            <a:spAutoFit/>
          </a:bodyPr>
          <a:lstStyle/>
          <a:p>
            <a:r>
              <a:rPr lang="en-US" b="1" dirty="0">
                <a:latin typeface="Times New Roman" pitchFamily="18" charset="0"/>
                <a:cs typeface="Times New Roman" pitchFamily="18" charset="0"/>
              </a:rPr>
              <a:t>The </a:t>
            </a:r>
            <a:r>
              <a:rPr lang="en-US" b="1" dirty="0" smtClean="0">
                <a:latin typeface="Times New Roman" pitchFamily="18" charset="0"/>
                <a:cs typeface="Times New Roman" pitchFamily="18" charset="0"/>
              </a:rPr>
              <a:t>47 </a:t>
            </a:r>
            <a:r>
              <a:rPr lang="en-US" b="1" dirty="0">
                <a:latin typeface="Times New Roman" pitchFamily="18" charset="0"/>
                <a:cs typeface="Times New Roman" pitchFamily="18" charset="0"/>
              </a:rPr>
              <a:t>independent scholars who created the King James Version of the bible in 1611 drew significantly on Tyndale's translations. One estimation suggests the New Testament in the King James Version is 83% Tyndale's, and the Old Testament 76%.</a:t>
            </a:r>
            <a:r>
              <a:rPr lang="en-US" b="1" baseline="30000" dirty="0">
                <a:latin typeface="Times New Roman" pitchFamily="18" charset="0"/>
                <a:cs typeface="Times New Roman" pitchFamily="18" charset="0"/>
              </a:rPr>
              <a:t>[3</a:t>
            </a:r>
            <a:r>
              <a:rPr lang="en-US" b="1" baseline="30000" dirty="0" smtClean="0">
                <a:latin typeface="Times New Roman" pitchFamily="18" charset="0"/>
                <a:cs typeface="Times New Roman" pitchFamily="18" charset="0"/>
              </a:rPr>
              <a:t>] </a:t>
            </a:r>
            <a:r>
              <a:rPr lang="en-US" b="1" dirty="0">
                <a:latin typeface="Times New Roman" pitchFamily="18" charset="0"/>
                <a:cs typeface="Times New Roman" pitchFamily="18" charset="0"/>
              </a:rPr>
              <a:t>Two editions of the whole Bible are recognized as having been produced in 1611, which may be distinguished by their rendering of Ruth 3:15; the first edition reading "he went into the city", where the second reads "she went into the city.";</a:t>
            </a:r>
            <a:r>
              <a:rPr lang="en-US" b="1" baseline="30000" dirty="0">
                <a:latin typeface="Times New Roman" pitchFamily="18" charset="0"/>
                <a:cs typeface="Times New Roman" pitchFamily="18" charset="0"/>
              </a:rPr>
              <a:t>[65]</a:t>
            </a:r>
            <a:r>
              <a:rPr lang="en-US" b="1" dirty="0">
                <a:latin typeface="Times New Roman" pitchFamily="18" charset="0"/>
                <a:cs typeface="Times New Roman" pitchFamily="18" charset="0"/>
              </a:rPr>
              <a:t> these are known colloquially as the "He" and "She" Bibles.</a:t>
            </a:r>
            <a:r>
              <a:rPr lang="en-US" b="1" baseline="30000" dirty="0">
                <a:latin typeface="Times New Roman" pitchFamily="18" charset="0"/>
                <a:cs typeface="Times New Roman" pitchFamily="18" charset="0"/>
              </a:rPr>
              <a:t>[66]</a:t>
            </a:r>
            <a:r>
              <a:rPr lang="en-US" b="1" dirty="0">
                <a:latin typeface="Times New Roman" pitchFamily="18" charset="0"/>
                <a:cs typeface="Times New Roman" pitchFamily="18" charset="0"/>
              </a:rPr>
              <a:t> However, Bibles in all the early editions were made up using sheets originating from several printers, and consequently there is very considerable variation within any one edition. It is only in 1613 that an edition is found,</a:t>
            </a:r>
            <a:r>
              <a:rPr lang="en-US" b="1" baseline="30000" dirty="0">
                <a:latin typeface="Times New Roman" pitchFamily="18" charset="0"/>
                <a:cs typeface="Times New Roman" pitchFamily="18" charset="0"/>
              </a:rPr>
              <a:t>[67]</a:t>
            </a:r>
            <a:r>
              <a:rPr lang="en-US" b="1" dirty="0">
                <a:latin typeface="Times New Roman" pitchFamily="18" charset="0"/>
                <a:cs typeface="Times New Roman" pitchFamily="18" charset="0"/>
              </a:rPr>
              <a:t> all of whose surviving representatives have substantially the same text.</a:t>
            </a:r>
            <a:r>
              <a:rPr lang="en-US" b="1" baseline="30000" dirty="0">
                <a:latin typeface="Times New Roman" pitchFamily="18" charset="0"/>
                <a:cs typeface="Times New Roman" pitchFamily="18" charset="0"/>
              </a:rPr>
              <a:t>[68]</a:t>
            </a:r>
            <a:endParaRPr lang="en-US" b="1" dirty="0">
              <a:latin typeface="Times New Roman" pitchFamily="18" charset="0"/>
              <a:cs typeface="Times New Roman" pitchFamily="18" charset="0"/>
            </a:endParaRPr>
          </a:p>
          <a:p>
            <a:r>
              <a:rPr lang="en-US" b="1" dirty="0">
                <a:latin typeface="Times New Roman" pitchFamily="18" charset="0"/>
                <a:cs typeface="Times New Roman" pitchFamily="18" charset="0"/>
              </a:rPr>
              <a:t>The original printing was made before English spelling was </a:t>
            </a:r>
            <a:r>
              <a:rPr lang="en-US" b="1" dirty="0" smtClean="0">
                <a:latin typeface="Times New Roman" pitchFamily="18" charset="0"/>
                <a:cs typeface="Times New Roman" pitchFamily="18" charset="0"/>
              </a:rPr>
              <a:t>standardized</a:t>
            </a:r>
            <a:r>
              <a:rPr lang="en-US" b="1" dirty="0">
                <a:latin typeface="Times New Roman" pitchFamily="18" charset="0"/>
                <a:cs typeface="Times New Roman" pitchFamily="18" charset="0"/>
              </a:rPr>
              <a:t>, and when printers, as a matter of course, expanded and contracted the spelling of the same words in different places, so as to achieve an even column of text.</a:t>
            </a:r>
            <a:r>
              <a:rPr lang="en-US" b="1" baseline="30000" dirty="0">
                <a:latin typeface="Times New Roman" pitchFamily="18" charset="0"/>
                <a:cs typeface="Times New Roman" pitchFamily="18" charset="0"/>
              </a:rPr>
              <a:t>[69]</a:t>
            </a:r>
            <a:r>
              <a:rPr lang="en-US" b="1" dirty="0">
                <a:latin typeface="Times New Roman" pitchFamily="18" charset="0"/>
                <a:cs typeface="Times New Roman" pitchFamily="18" charset="0"/>
              </a:rPr>
              <a:t> They set v for initial u and v, and u for u and v everywhere else. They used long </a:t>
            </a:r>
            <a:r>
              <a:rPr lang="en-US" b="1" dirty="0" smtClean="0">
                <a:latin typeface="Times New Roman" pitchFamily="18" charset="0"/>
                <a:cs typeface="Times New Roman" pitchFamily="18" charset="0"/>
              </a:rPr>
              <a:t>ſ for </a:t>
            </a:r>
            <a:r>
              <a:rPr lang="en-US" b="1" dirty="0">
                <a:latin typeface="Times New Roman" pitchFamily="18" charset="0"/>
                <a:cs typeface="Times New Roman" pitchFamily="18" charset="0"/>
              </a:rPr>
              <a:t>non-final s.</a:t>
            </a:r>
            <a:r>
              <a:rPr lang="en-US" b="1" baseline="30000" dirty="0">
                <a:latin typeface="Times New Roman" pitchFamily="18" charset="0"/>
                <a:cs typeface="Times New Roman" pitchFamily="18" charset="0"/>
              </a:rPr>
              <a:t>[</a:t>
            </a:r>
            <a:r>
              <a:rPr lang="en-US" b="1" baseline="30000" dirty="0" smtClean="0">
                <a:latin typeface="Times New Roman" pitchFamily="18" charset="0"/>
                <a:cs typeface="Times New Roman" pitchFamily="18" charset="0"/>
              </a:rPr>
              <a:t>70]</a:t>
            </a:r>
            <a:r>
              <a:rPr lang="en-US" b="1" dirty="0" smtClean="0">
                <a:latin typeface="Times New Roman" pitchFamily="18" charset="0"/>
                <a:cs typeface="Times New Roman" pitchFamily="18" charset="0"/>
              </a:rPr>
              <a:t> The </a:t>
            </a:r>
            <a:r>
              <a:rPr lang="en-US" b="1" dirty="0">
                <a:latin typeface="Times New Roman" pitchFamily="18" charset="0"/>
                <a:cs typeface="Times New Roman" pitchFamily="18" charset="0"/>
              </a:rPr>
              <a:t>glyph j occurs only after i, as in the final letter in a Roman numeral. Punctuation was relatively heavy, and differed from current practice. When space needed to be saved, the printers sometimes used </a:t>
            </a:r>
            <a:r>
              <a:rPr lang="en-US" b="1" i="1" dirty="0">
                <a:latin typeface="Times New Roman" pitchFamily="18" charset="0"/>
                <a:cs typeface="Times New Roman" pitchFamily="18" charset="0"/>
              </a:rPr>
              <a:t>ye</a:t>
            </a:r>
            <a:r>
              <a:rPr lang="en-US" b="1" dirty="0">
                <a:latin typeface="Times New Roman" pitchFamily="18" charset="0"/>
                <a:cs typeface="Times New Roman" pitchFamily="18" charset="0"/>
              </a:rPr>
              <a:t> for </a:t>
            </a:r>
            <a:r>
              <a:rPr lang="en-US" b="1" i="1" dirty="0">
                <a:latin typeface="Times New Roman" pitchFamily="18" charset="0"/>
                <a:cs typeface="Times New Roman" pitchFamily="18" charset="0"/>
              </a:rPr>
              <a:t>the</a:t>
            </a:r>
            <a:r>
              <a:rPr lang="en-US" b="1" dirty="0">
                <a:latin typeface="Times New Roman" pitchFamily="18" charset="0"/>
                <a:cs typeface="Times New Roman" pitchFamily="18" charset="0"/>
              </a:rPr>
              <a:t>, (replacing the Middle English thorn with the continental y), set ã for </a:t>
            </a:r>
            <a:r>
              <a:rPr lang="en-US" b="1" i="1" dirty="0">
                <a:latin typeface="Times New Roman" pitchFamily="18" charset="0"/>
                <a:cs typeface="Times New Roman" pitchFamily="18" charset="0"/>
              </a:rPr>
              <a:t>an</a:t>
            </a:r>
            <a:r>
              <a:rPr lang="en-US" b="1" dirty="0">
                <a:latin typeface="Times New Roman" pitchFamily="18" charset="0"/>
                <a:cs typeface="Times New Roman" pitchFamily="18" charset="0"/>
              </a:rPr>
              <a:t> or </a:t>
            </a:r>
            <a:r>
              <a:rPr lang="en-US" b="1" i="1" dirty="0">
                <a:latin typeface="Times New Roman" pitchFamily="18" charset="0"/>
                <a:cs typeface="Times New Roman" pitchFamily="18" charset="0"/>
              </a:rPr>
              <a:t>am</a:t>
            </a:r>
            <a:r>
              <a:rPr lang="en-US" b="1" dirty="0">
                <a:latin typeface="Times New Roman" pitchFamily="18" charset="0"/>
                <a:cs typeface="Times New Roman" pitchFamily="18" charset="0"/>
              </a:rPr>
              <a:t> (in the style of scribe's shorthand), and set &amp; for </a:t>
            </a:r>
            <a:r>
              <a:rPr lang="en-US" b="1" i="1" dirty="0">
                <a:latin typeface="Times New Roman" pitchFamily="18" charset="0"/>
                <a:cs typeface="Times New Roman" pitchFamily="18" charset="0"/>
              </a:rPr>
              <a:t>and</a:t>
            </a:r>
            <a:r>
              <a:rPr lang="en-US" b="1" dirty="0">
                <a:latin typeface="Times New Roman" pitchFamily="18" charset="0"/>
                <a:cs typeface="Times New Roman" pitchFamily="18" charset="0"/>
              </a:rPr>
              <a:t>. On the contrary, on a few occasions, they appear to have inserted these words when they thought a line needed to be padded. Current printings remove most, but not all, of the variant spellings; the punctuation has also been changed, but still varies from current usage norms</a:t>
            </a:r>
            <a:r>
              <a:rPr lang="en-US" b="1" dirty="0" smtClean="0">
                <a:latin typeface="Times New Roman" pitchFamily="18" charset="0"/>
                <a:cs typeface="Times New Roman" pitchFamily="18" charset="0"/>
              </a:rPr>
              <a:t>. Wikipedia</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8426291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2210" y="228600"/>
            <a:ext cx="716330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Today’s Translations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68581" y="1295400"/>
            <a:ext cx="7163308" cy="5386090"/>
          </a:xfrm>
          <a:prstGeom prst="rect">
            <a:avLst/>
          </a:prstGeom>
          <a:noFill/>
        </p:spPr>
        <p:txBody>
          <a:bodyPr wrap="square" rtlCol="0">
            <a:spAutoFit/>
          </a:bodyPr>
          <a:lstStyle/>
          <a:p>
            <a:r>
              <a:rPr lang="en-US" sz="2400" b="1" dirty="0"/>
              <a:t>3</a:t>
            </a:r>
            <a:r>
              <a:rPr lang="en-US" sz="2400" b="1" dirty="0" smtClean="0"/>
              <a:t> different ways of translating the text:</a:t>
            </a:r>
          </a:p>
          <a:p>
            <a:endParaRPr lang="en-US" sz="2000" dirty="0"/>
          </a:p>
          <a:p>
            <a:r>
              <a:rPr lang="en-US" sz="2000" b="1" dirty="0" smtClean="0"/>
              <a:t>Formal equivalence</a:t>
            </a:r>
            <a:r>
              <a:rPr lang="en-US" sz="2000" dirty="0" smtClean="0"/>
              <a:t>, Literal translation, or Word-for-word translation. One Hebrew, Aramaic, or Greek word is translated into English with one English word. The King James Bible and The New American Standard Bible.</a:t>
            </a:r>
          </a:p>
          <a:p>
            <a:endParaRPr lang="en-US" sz="2000" dirty="0" smtClean="0"/>
          </a:p>
          <a:p>
            <a:r>
              <a:rPr lang="en-US" sz="2000" b="1" dirty="0" smtClean="0"/>
              <a:t>Dynamic equivalence </a:t>
            </a:r>
            <a:r>
              <a:rPr lang="en-US" sz="2000" dirty="0" smtClean="0"/>
              <a:t>or Thought-for-thought translation. The New International Version. </a:t>
            </a:r>
          </a:p>
          <a:p>
            <a:endParaRPr lang="en-US" sz="2000" dirty="0" smtClean="0"/>
          </a:p>
          <a:p>
            <a:r>
              <a:rPr lang="en-US" sz="2000" b="1" dirty="0" err="1" smtClean="0"/>
              <a:t>Paraphrastic</a:t>
            </a:r>
            <a:r>
              <a:rPr lang="en-US" sz="2000" dirty="0" smtClean="0"/>
              <a:t> or Idiomatic translation. The Living Bible by Kenneth Taylor.</a:t>
            </a:r>
          </a:p>
          <a:p>
            <a:endParaRPr lang="en-US" sz="2000" dirty="0"/>
          </a:p>
          <a:p>
            <a:r>
              <a:rPr lang="en-US" sz="2000" dirty="0"/>
              <a:t>The terms "dynamic equivalence" and "formal equivalence" are associated with the translator Eugene </a:t>
            </a:r>
            <a:r>
              <a:rPr lang="en-US" sz="2000" dirty="0" err="1"/>
              <a:t>Nida</a:t>
            </a:r>
            <a:r>
              <a:rPr lang="en-US" sz="2000" dirty="0"/>
              <a:t>, and were originally coined to describe ways of translating the Bible, but the two approaches are applicable to any translation</a:t>
            </a:r>
            <a:r>
              <a:rPr lang="en-US" sz="2000" dirty="0" smtClean="0"/>
              <a:t>.</a:t>
            </a:r>
            <a:endParaRPr lang="en-US" sz="2000" dirty="0"/>
          </a:p>
        </p:txBody>
      </p:sp>
    </p:spTree>
    <p:extLst>
      <p:ext uri="{BB962C8B-B14F-4D97-AF65-F5344CB8AC3E}">
        <p14:creationId xmlns:p14="http://schemas.microsoft.com/office/powerpoint/2010/main" val="39832631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7061" y="49964"/>
            <a:ext cx="8547596" cy="76944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NIV-New International Version</a:t>
            </a:r>
            <a:endParaRPr 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286090" y="1219200"/>
            <a:ext cx="8547596" cy="5016758"/>
          </a:xfrm>
          <a:prstGeom prst="rect">
            <a:avLst/>
          </a:prstGeom>
          <a:noFill/>
        </p:spPr>
        <p:txBody>
          <a:bodyPr wrap="square" rtlCol="0">
            <a:spAutoFit/>
          </a:bodyPr>
          <a:lstStyle/>
          <a:p>
            <a:r>
              <a:rPr lang="en-US" sz="2000" b="1" dirty="0"/>
              <a:t>The New International Version is an English translation of the Christian Bible. Published by Zondervan in the United States, it has become one of the most popular modern translations in history.</a:t>
            </a:r>
            <a:r>
              <a:rPr lang="en-US" sz="2000" b="1" baseline="30000" dirty="0"/>
              <a:t>[3</a:t>
            </a:r>
            <a:r>
              <a:rPr lang="en-US" sz="2000" b="1" baseline="30000" dirty="0" smtClean="0"/>
              <a:t>] </a:t>
            </a:r>
            <a:r>
              <a:rPr lang="en-US" sz="2000" b="1" dirty="0"/>
              <a:t>The New International Version project was started after a meeting in 1965 at Trinity Christian College in Palos Heights, Illinois, between the Christian Reformed Church, National Association of Evangelicals, and a group of international scholars.</a:t>
            </a:r>
            <a:r>
              <a:rPr lang="en-US" sz="2000" b="1" baseline="30000" dirty="0"/>
              <a:t>[4]</a:t>
            </a:r>
            <a:r>
              <a:rPr lang="en-US" sz="2000" b="1" dirty="0"/>
              <a:t> The New York Bible Society (now </a:t>
            </a:r>
            <a:r>
              <a:rPr lang="en-US" sz="2000" b="1" dirty="0" err="1"/>
              <a:t>Biblica</a:t>
            </a:r>
            <a:r>
              <a:rPr lang="en-US" sz="2000" b="1" dirty="0"/>
              <a:t>) was selected to do the translation. The New Testament was released in 1973 and the full Bible in 1978. </a:t>
            </a:r>
            <a:r>
              <a:rPr lang="en-US" sz="2000" b="1" dirty="0" smtClean="0"/>
              <a:t>It </a:t>
            </a:r>
            <a:r>
              <a:rPr lang="en-US" sz="2000" b="1" dirty="0"/>
              <a:t>underwent a minor revision in 1984 and another revision in 2011.</a:t>
            </a:r>
            <a:r>
              <a:rPr lang="en-US" sz="2000" b="1" baseline="30000" dirty="0"/>
              <a:t>[5][6</a:t>
            </a:r>
            <a:r>
              <a:rPr lang="en-US" sz="2000" b="1" baseline="30000" dirty="0" smtClean="0"/>
              <a:t>] </a:t>
            </a:r>
            <a:r>
              <a:rPr lang="en-US" sz="2000" b="1" dirty="0"/>
              <a:t>The manuscript base for the Old Testament was the </a:t>
            </a:r>
            <a:r>
              <a:rPr lang="en-US" sz="2000" b="1" dirty="0" err="1"/>
              <a:t>Biblia</a:t>
            </a:r>
            <a:r>
              <a:rPr lang="en-US" sz="2000" b="1" dirty="0"/>
              <a:t> </a:t>
            </a:r>
            <a:r>
              <a:rPr lang="en-US" sz="2000" b="1" dirty="0" err="1"/>
              <a:t>Hebraica</a:t>
            </a:r>
            <a:r>
              <a:rPr lang="en-US" sz="2000" b="1" dirty="0"/>
              <a:t> </a:t>
            </a:r>
            <a:r>
              <a:rPr lang="en-US" sz="2000" b="1" dirty="0" err="1"/>
              <a:t>Stuttgartensia</a:t>
            </a:r>
            <a:r>
              <a:rPr lang="en-US" sz="2000" b="1" dirty="0"/>
              <a:t> Masoretic Hebrew Text. </a:t>
            </a:r>
            <a:r>
              <a:rPr lang="en-US" sz="2000" b="1" dirty="0" smtClean="0"/>
              <a:t>The </a:t>
            </a:r>
            <a:r>
              <a:rPr lang="en-US" sz="2000" b="1" dirty="0"/>
              <a:t>manuscript base of the NIV was the </a:t>
            </a:r>
            <a:r>
              <a:rPr lang="en-US" sz="2000" b="1" dirty="0" err="1"/>
              <a:t>Koine</a:t>
            </a:r>
            <a:r>
              <a:rPr lang="en-US" sz="2000" b="1" dirty="0"/>
              <a:t> Greek language editions of the United Bible Societies and of Nestle-Aland for the New Testament.</a:t>
            </a:r>
            <a:r>
              <a:rPr lang="en-US" sz="2000" b="1" baseline="30000" dirty="0"/>
              <a:t>[8</a:t>
            </a:r>
            <a:r>
              <a:rPr lang="en-US" sz="2000" b="1" baseline="30000" dirty="0" smtClean="0"/>
              <a:t>] </a:t>
            </a:r>
            <a:r>
              <a:rPr lang="en-US" sz="2000" b="1" dirty="0"/>
              <a:t>The translation is a balance between word-for-word and thought-for-thought.</a:t>
            </a:r>
            <a:r>
              <a:rPr lang="en-US" sz="2000" b="1" baseline="30000" dirty="0"/>
              <a:t>[12][13][7]</a:t>
            </a:r>
            <a:r>
              <a:rPr lang="en-US" sz="2000" b="1" dirty="0"/>
              <a:t> Recent archaeological and linguistic discoveries helped in understanding traditionally difficult passages to translate. Familiar spellings of traditional translations were generally retained.</a:t>
            </a:r>
            <a:r>
              <a:rPr lang="en-US" sz="2000" b="1" baseline="30000" dirty="0"/>
              <a:t>[14</a:t>
            </a:r>
            <a:r>
              <a:rPr lang="en-US" sz="2000" b="1" baseline="30000" dirty="0" smtClean="0"/>
              <a:t>] Wikipedia</a:t>
            </a:r>
            <a:endParaRPr lang="en-US" sz="2000" b="1" dirty="0"/>
          </a:p>
        </p:txBody>
      </p:sp>
    </p:spTree>
    <p:extLst>
      <p:ext uri="{BB962C8B-B14F-4D97-AF65-F5344CB8AC3E}">
        <p14:creationId xmlns:p14="http://schemas.microsoft.com/office/powerpoint/2010/main" val="13141079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676400"/>
            <a:ext cx="6858000" cy="4708981"/>
          </a:xfrm>
          <a:prstGeom prst="rect">
            <a:avLst/>
          </a:prstGeom>
          <a:noFill/>
        </p:spPr>
        <p:txBody>
          <a:bodyPr wrap="square" rtlCol="0">
            <a:spAutoFit/>
          </a:bodyPr>
          <a:lstStyle/>
          <a:p>
            <a:endParaRPr lang="en-US" b="1" dirty="0"/>
          </a:p>
          <a:p>
            <a:r>
              <a:rPr lang="en-US" sz="2400" b="1" dirty="0"/>
              <a:t>Lower Criticism or Textual Criticism does not mean one hates the text, but it is a technical term. Textual Criticism is the weighing of the evidence for the most likely textual reading. Since the translation of the KJV many ancient manuscripts have been found. The most important has been the Dead Sea Scrolls. Some thought this would prove how different the Bible was, but it showed how accurately it had been preserved. Even in the Dead Sea Scrolls and other ancient manuscripts there are textual differences that must be looked at. </a:t>
            </a:r>
          </a:p>
          <a:p>
            <a:endParaRPr lang="en-US" dirty="0"/>
          </a:p>
        </p:txBody>
      </p:sp>
      <p:sp>
        <p:nvSpPr>
          <p:cNvPr id="3" name="Rectangle 2"/>
          <p:cNvSpPr/>
          <p:nvPr/>
        </p:nvSpPr>
        <p:spPr>
          <a:xfrm>
            <a:off x="1724643" y="152400"/>
            <a:ext cx="584711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Textual criticism</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9996888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7486" y="1447800"/>
            <a:ext cx="7467600" cy="4462760"/>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There </a:t>
            </a:r>
            <a:r>
              <a:rPr lang="en-US" sz="2800" b="1" dirty="0">
                <a:latin typeface="Times New Roman" pitchFamily="18" charset="0"/>
                <a:cs typeface="Times New Roman" pitchFamily="18" charset="0"/>
              </a:rPr>
              <a:t>are four main groups of common causes of textual corruption</a:t>
            </a:r>
            <a:r>
              <a:rPr lang="en-US" sz="2800" b="1" dirty="0" smtClean="0">
                <a:latin typeface="Times New Roman" pitchFamily="18" charset="0"/>
                <a:cs typeface="Times New Roman" pitchFamily="18" charset="0"/>
              </a:rPr>
              <a:t>.</a:t>
            </a:r>
          </a:p>
          <a:p>
            <a:endParaRPr lang="en-US" dirty="0"/>
          </a:p>
          <a:p>
            <a:pPr marL="342900" indent="-342900">
              <a:buAutoNum type="arabicPeriod"/>
            </a:pPr>
            <a:r>
              <a:rPr lang="en-US" sz="2400" b="1" dirty="0" smtClean="0">
                <a:latin typeface="Times New Roman" pitchFamily="18" charset="0"/>
                <a:cs typeface="Times New Roman" pitchFamily="18" charset="0"/>
              </a:rPr>
              <a:t>First </a:t>
            </a:r>
            <a:r>
              <a:rPr lang="en-US" sz="2400" b="1" dirty="0">
                <a:latin typeface="Times New Roman" pitchFamily="18" charset="0"/>
                <a:cs typeface="Times New Roman" pitchFamily="18" charset="0"/>
              </a:rPr>
              <a:t>there are changes that expand the text. </a:t>
            </a:r>
            <a:endParaRPr lang="en-US" sz="2400" b="1" dirty="0" smtClean="0">
              <a:latin typeface="Times New Roman" pitchFamily="18" charset="0"/>
              <a:cs typeface="Times New Roman" pitchFamily="18" charset="0"/>
            </a:endParaRPr>
          </a:p>
          <a:p>
            <a:pPr marL="342900" indent="-342900">
              <a:buAutoNum type="arabicPeriod"/>
            </a:pPr>
            <a:endParaRPr lang="en-US" sz="2400" b="1" dirty="0">
              <a:latin typeface="Times New Roman" pitchFamily="18" charset="0"/>
              <a:cs typeface="Times New Roman" pitchFamily="18" charset="0"/>
            </a:endParaRPr>
          </a:p>
          <a:p>
            <a:pPr marL="342900" indent="-342900">
              <a:buAutoNum type="arabicPeriod"/>
            </a:pPr>
            <a:r>
              <a:rPr lang="en-US" sz="2400" b="1" dirty="0" smtClean="0">
                <a:latin typeface="Times New Roman" pitchFamily="18" charset="0"/>
                <a:cs typeface="Times New Roman" pitchFamily="18" charset="0"/>
              </a:rPr>
              <a:t>Secondly</a:t>
            </a:r>
            <a:r>
              <a:rPr lang="en-US" sz="2400" b="1" dirty="0">
                <a:latin typeface="Times New Roman" pitchFamily="18" charset="0"/>
                <a:cs typeface="Times New Roman" pitchFamily="18" charset="0"/>
              </a:rPr>
              <a:t>, there are changes the shorten the text. </a:t>
            </a:r>
            <a:endParaRPr lang="en-US" sz="2400" b="1" dirty="0" smtClean="0">
              <a:latin typeface="Times New Roman" pitchFamily="18" charset="0"/>
              <a:cs typeface="Times New Roman" pitchFamily="18" charset="0"/>
            </a:endParaRPr>
          </a:p>
          <a:p>
            <a:pPr marL="342900" indent="-342900">
              <a:buAutoNum type="arabicPeriod"/>
            </a:pPr>
            <a:endParaRPr lang="en-US" sz="2400" b="1" dirty="0">
              <a:latin typeface="Times New Roman" pitchFamily="18" charset="0"/>
              <a:cs typeface="Times New Roman" pitchFamily="18" charset="0"/>
            </a:endParaRPr>
          </a:p>
          <a:p>
            <a:pPr marL="342900" indent="-342900">
              <a:buAutoNum type="arabicPeriod"/>
            </a:pPr>
            <a:r>
              <a:rPr lang="en-US" sz="2400" b="1" dirty="0" smtClean="0">
                <a:latin typeface="Times New Roman" pitchFamily="18" charset="0"/>
                <a:cs typeface="Times New Roman" pitchFamily="18" charset="0"/>
              </a:rPr>
              <a:t>Thirdly</a:t>
            </a:r>
            <a:r>
              <a:rPr lang="en-US" sz="2400" b="1" dirty="0">
                <a:latin typeface="Times New Roman" pitchFamily="18" charset="0"/>
                <a:cs typeface="Times New Roman" pitchFamily="18" charset="0"/>
              </a:rPr>
              <a:t>, there are changes that do not add or shorten the text. </a:t>
            </a:r>
            <a:endParaRPr lang="en-US" sz="2400" b="1" dirty="0" smtClean="0">
              <a:latin typeface="Times New Roman" pitchFamily="18" charset="0"/>
              <a:cs typeface="Times New Roman" pitchFamily="18" charset="0"/>
            </a:endParaRPr>
          </a:p>
          <a:p>
            <a:pPr marL="342900" indent="-342900">
              <a:buAutoNum type="arabicPeriod"/>
            </a:pPr>
            <a:endParaRPr lang="en-US" sz="2400" b="1" dirty="0">
              <a:latin typeface="Times New Roman" pitchFamily="18" charset="0"/>
              <a:cs typeface="Times New Roman" pitchFamily="18" charset="0"/>
            </a:endParaRPr>
          </a:p>
          <a:p>
            <a:pPr marL="342900" indent="-342900">
              <a:buAutoNum type="arabicPeriod"/>
            </a:pPr>
            <a:r>
              <a:rPr lang="en-US" sz="2400" b="1" dirty="0" smtClean="0">
                <a:latin typeface="Times New Roman" pitchFamily="18" charset="0"/>
                <a:cs typeface="Times New Roman" pitchFamily="18" charset="0"/>
              </a:rPr>
              <a:t>Finally</a:t>
            </a:r>
            <a:r>
              <a:rPr lang="en-US" sz="2400" b="1" dirty="0">
                <a:latin typeface="Times New Roman" pitchFamily="18" charset="0"/>
                <a:cs typeface="Times New Roman" pitchFamily="18" charset="0"/>
              </a:rPr>
              <a:t>, there are deliberate changes in the text. </a:t>
            </a:r>
          </a:p>
          <a:p>
            <a:endParaRPr lang="en-US" dirty="0"/>
          </a:p>
        </p:txBody>
      </p:sp>
      <p:sp>
        <p:nvSpPr>
          <p:cNvPr id="3" name="Rectangle 2"/>
          <p:cNvSpPr/>
          <p:nvPr/>
        </p:nvSpPr>
        <p:spPr>
          <a:xfrm>
            <a:off x="1828800" y="135376"/>
            <a:ext cx="588013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Textual troubles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2369873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600200"/>
            <a:ext cx="7543800" cy="4401205"/>
          </a:xfrm>
          <a:prstGeom prst="rect">
            <a:avLst/>
          </a:prstGeom>
          <a:noFill/>
        </p:spPr>
        <p:txBody>
          <a:bodyPr wrap="square" rtlCol="0">
            <a:spAutoFit/>
          </a:bodyPr>
          <a:lstStyle/>
          <a:p>
            <a:r>
              <a:rPr lang="en-US" sz="2000" dirty="0">
                <a:latin typeface="Times New Roman" pitchFamily="18" charset="0"/>
                <a:cs typeface="Times New Roman" pitchFamily="18" charset="0"/>
              </a:rPr>
              <a:t>Let us look at reasons for the expansion of the text. (1) </a:t>
            </a:r>
            <a:r>
              <a:rPr lang="en-US" sz="2000" b="1" dirty="0">
                <a:latin typeface="Times New Roman" pitchFamily="18" charset="0"/>
                <a:cs typeface="Times New Roman" pitchFamily="18" charset="0"/>
              </a:rPr>
              <a:t>Simple additions</a:t>
            </a:r>
            <a:r>
              <a:rPr lang="en-US" sz="2000" dirty="0">
                <a:latin typeface="Times New Roman" pitchFamily="18" charset="0"/>
                <a:cs typeface="Times New Roman" pitchFamily="18" charset="0"/>
              </a:rPr>
              <a:t> to the text usually to explain it. This may be done for clarity or emphasis. For example in Joshua 9:24 </a:t>
            </a:r>
            <a:r>
              <a:rPr lang="en-US" sz="2000" dirty="0" err="1">
                <a:latin typeface="Times New Roman" pitchFamily="18" charset="0"/>
                <a:cs typeface="Times New Roman" pitchFamily="18" charset="0"/>
              </a:rPr>
              <a:t>lk</a:t>
            </a:r>
            <a:r>
              <a:rPr lang="en-US" sz="2000" dirty="0">
                <a:latin typeface="Times New Roman" pitchFamily="18" charset="0"/>
                <a:cs typeface="Times New Roman" pitchFamily="18" charset="0"/>
              </a:rPr>
              <a:t>, meaning "all" is added to the text. (2) </a:t>
            </a:r>
            <a:r>
              <a:rPr lang="en-US" sz="2000" b="1" dirty="0">
                <a:latin typeface="Times New Roman" pitchFamily="18" charset="0"/>
                <a:cs typeface="Times New Roman" pitchFamily="18" charset="0"/>
              </a:rPr>
              <a:t>Dittography</a:t>
            </a:r>
            <a:r>
              <a:rPr lang="en-US" sz="2000" dirty="0">
                <a:latin typeface="Times New Roman" pitchFamily="18" charset="0"/>
                <a:cs typeface="Times New Roman" pitchFamily="18" charset="0"/>
              </a:rPr>
              <a:t> which means "double writing." This is seen in Jeremiah 51:3 (draw 2x), and Ezekiel 48:16 (five 2x). The KJV omits these doubles, but leaves the one in Leviticus 20:10. (3) </a:t>
            </a:r>
            <a:r>
              <a:rPr lang="en-US" sz="2000" b="1" dirty="0">
                <a:latin typeface="Times New Roman" pitchFamily="18" charset="0"/>
                <a:cs typeface="Times New Roman" pitchFamily="18" charset="0"/>
              </a:rPr>
              <a:t>Glosses</a:t>
            </a:r>
            <a:r>
              <a:rPr lang="en-US" sz="2000" dirty="0">
                <a:latin typeface="Times New Roman" pitchFamily="18" charset="0"/>
                <a:cs typeface="Times New Roman" pitchFamily="18" charset="0"/>
              </a:rPr>
              <a:t> which are like an explanatory note. One example of a gloss is with obscure or ambiguous place-names like "On" in Jeremiah 43:13 in the LXX. The city of Dan mentioned in Genesis 14:14 must be a gloss. Some cities are just updated with their new name. (4) </a:t>
            </a:r>
            <a:r>
              <a:rPr lang="en-US" sz="2000" b="1" dirty="0" err="1">
                <a:latin typeface="Times New Roman" pitchFamily="18" charset="0"/>
                <a:cs typeface="Times New Roman" pitchFamily="18" charset="0"/>
              </a:rPr>
              <a:t>Explicitation</a:t>
            </a:r>
            <a:r>
              <a:rPr lang="en-US" sz="2000" dirty="0">
                <a:latin typeface="Times New Roman" pitchFamily="18" charset="0"/>
                <a:cs typeface="Times New Roman" pitchFamily="18" charset="0"/>
              </a:rPr>
              <a:t> is making the implicit explicit which expands the text. In Genesis 29:25 the LXX adds "Jacob" to show who is speaking. (5) </a:t>
            </a:r>
            <a:r>
              <a:rPr lang="en-US" sz="2000" b="1" dirty="0">
                <a:latin typeface="Times New Roman" pitchFamily="18" charset="0"/>
                <a:cs typeface="Times New Roman" pitchFamily="18" charset="0"/>
              </a:rPr>
              <a:t>Conflation </a:t>
            </a:r>
            <a:r>
              <a:rPr lang="en-US" sz="2000" dirty="0">
                <a:latin typeface="Times New Roman" pitchFamily="18" charset="0"/>
                <a:cs typeface="Times New Roman" pitchFamily="18" charset="0"/>
              </a:rPr>
              <a:t>is the combination of two or (rarely) more readings. This is seen in 2 Samuel 22: 38-9 and 43 when the MT is compared to 4QSama and the LXX.</a:t>
            </a:r>
          </a:p>
        </p:txBody>
      </p:sp>
      <p:sp>
        <p:nvSpPr>
          <p:cNvPr id="3" name="Rectangle 2"/>
          <p:cNvSpPr/>
          <p:nvPr/>
        </p:nvSpPr>
        <p:spPr>
          <a:xfrm>
            <a:off x="1076897" y="228600"/>
            <a:ext cx="722890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Additions to the text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42631940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905000"/>
            <a:ext cx="7010400" cy="4154984"/>
          </a:xfrm>
          <a:prstGeom prst="rect">
            <a:avLst/>
          </a:prstGeom>
          <a:noFill/>
        </p:spPr>
        <p:txBody>
          <a:bodyPr wrap="square" rtlCol="0">
            <a:spAutoFit/>
          </a:bodyPr>
          <a:lstStyle/>
          <a:p>
            <a:r>
              <a:rPr lang="en-US" sz="2400" dirty="0">
                <a:latin typeface="Times New Roman" pitchFamily="18" charset="0"/>
                <a:cs typeface="Times New Roman" pitchFamily="18" charset="0"/>
              </a:rPr>
              <a:t>Secondly, let us look at reasons for the shortening of the text. (1) </a:t>
            </a:r>
            <a:r>
              <a:rPr lang="en-US" sz="2400" b="1" dirty="0">
                <a:latin typeface="Times New Roman" pitchFamily="18" charset="0"/>
                <a:cs typeface="Times New Roman" pitchFamily="18" charset="0"/>
              </a:rPr>
              <a:t>Haplography</a:t>
            </a:r>
            <a:r>
              <a:rPr lang="en-US" sz="2400" dirty="0">
                <a:latin typeface="Times New Roman" pitchFamily="18" charset="0"/>
                <a:cs typeface="Times New Roman" pitchFamily="18" charset="0"/>
              </a:rPr>
              <a:t> which means "single writing" when it should be repeated (Judges 20:13). (2) </a:t>
            </a:r>
            <a:r>
              <a:rPr lang="en-US" sz="2400" b="1" dirty="0" err="1">
                <a:latin typeface="Times New Roman" pitchFamily="18" charset="0"/>
                <a:cs typeface="Times New Roman" pitchFamily="18" charset="0"/>
              </a:rPr>
              <a:t>Parablepsis</a:t>
            </a:r>
            <a:r>
              <a:rPr lang="en-US" sz="2400" dirty="0">
                <a:latin typeface="Times New Roman" pitchFamily="18" charset="0"/>
                <a:cs typeface="Times New Roman" pitchFamily="18" charset="0"/>
              </a:rPr>
              <a:t> meaning "oversight" is when a scribe skips over part of the text. An example is Judges 16:13-14 when MT is compared to the LXX. (3) </a:t>
            </a:r>
            <a:r>
              <a:rPr lang="en-US" sz="2400" b="1" dirty="0" err="1">
                <a:latin typeface="Times New Roman" pitchFamily="18" charset="0"/>
                <a:cs typeface="Times New Roman" pitchFamily="18" charset="0"/>
              </a:rPr>
              <a:t>Homoioarkton</a:t>
            </a:r>
            <a:r>
              <a:rPr lang="en-US" sz="2400" dirty="0">
                <a:latin typeface="Times New Roman" pitchFamily="18" charset="0"/>
                <a:cs typeface="Times New Roman" pitchFamily="18" charset="0"/>
              </a:rPr>
              <a:t> which means "like beginning" is when a similar beginning of words is skipped over (Genesis 31:18). (4) </a:t>
            </a:r>
            <a:r>
              <a:rPr lang="en-US" sz="2400" b="1" dirty="0" err="1">
                <a:latin typeface="Times New Roman" pitchFamily="18" charset="0"/>
                <a:cs typeface="Times New Roman" pitchFamily="18" charset="0"/>
              </a:rPr>
              <a:t>Homeioteleuton</a:t>
            </a:r>
            <a:r>
              <a:rPr lang="en-US" sz="2400" dirty="0">
                <a:latin typeface="Times New Roman" pitchFamily="18" charset="0"/>
                <a:cs typeface="Times New Roman" pitchFamily="18" charset="0"/>
              </a:rPr>
              <a:t> which means "like ending" is when a similar ending is skipped over. An example is in Genesis 4:8 and Leviticus 15:3. </a:t>
            </a:r>
          </a:p>
        </p:txBody>
      </p:sp>
      <p:sp>
        <p:nvSpPr>
          <p:cNvPr id="3" name="Rectangle 2"/>
          <p:cNvSpPr/>
          <p:nvPr/>
        </p:nvSpPr>
        <p:spPr>
          <a:xfrm>
            <a:off x="1066800" y="304800"/>
            <a:ext cx="685925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Shortening the text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6320227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676400"/>
            <a:ext cx="7239000" cy="4893647"/>
          </a:xfrm>
          <a:prstGeom prst="rect">
            <a:avLst/>
          </a:prstGeom>
          <a:noFill/>
        </p:spPr>
        <p:txBody>
          <a:bodyPr wrap="square" rtlCol="0">
            <a:spAutoFit/>
          </a:bodyPr>
          <a:lstStyle/>
          <a:p>
            <a:r>
              <a:rPr lang="en-US" sz="2400" dirty="0">
                <a:latin typeface="Times New Roman" pitchFamily="18" charset="0"/>
                <a:cs typeface="Times New Roman" pitchFamily="18" charset="0"/>
              </a:rPr>
              <a:t>Thirdly, let us look at the reasons for changes in the text that do not change the length of the text. (1) </a:t>
            </a:r>
            <a:r>
              <a:rPr lang="en-US" sz="2400" b="1" dirty="0">
                <a:latin typeface="Times New Roman" pitchFamily="18" charset="0"/>
                <a:cs typeface="Times New Roman" pitchFamily="18" charset="0"/>
              </a:rPr>
              <a:t>Letters are confused.</a:t>
            </a:r>
            <a:r>
              <a:rPr lang="en-US" sz="2400" dirty="0">
                <a:latin typeface="Times New Roman" pitchFamily="18" charset="0"/>
                <a:cs typeface="Times New Roman" pitchFamily="18" charset="0"/>
              </a:rPr>
              <a:t> Since some Hebrew words look very similar, it is easy to confuse them like h for j and d for r (Genesis 10:4). (2) </a:t>
            </a:r>
            <a:r>
              <a:rPr lang="en-US" sz="2400" b="1" dirty="0" err="1">
                <a:latin typeface="Times New Roman" pitchFamily="18" charset="0"/>
                <a:cs typeface="Times New Roman" pitchFamily="18" charset="0"/>
              </a:rPr>
              <a:t>Misdivision</a:t>
            </a:r>
            <a:r>
              <a:rPr lang="en-US" sz="2400" dirty="0">
                <a:latin typeface="Times New Roman" pitchFamily="18" charset="0"/>
                <a:cs typeface="Times New Roman" pitchFamily="18" charset="0"/>
              </a:rPr>
              <a:t> of the words sometimes occurs Genesis 49:19-20. (3) </a:t>
            </a:r>
            <a:r>
              <a:rPr lang="en-US" sz="2400" b="1" dirty="0">
                <a:latin typeface="Times New Roman" pitchFamily="18" charset="0"/>
                <a:cs typeface="Times New Roman" pitchFamily="18" charset="0"/>
              </a:rPr>
              <a:t>Metathesis</a:t>
            </a:r>
            <a:r>
              <a:rPr lang="en-US" sz="2400" dirty="0">
                <a:latin typeface="Times New Roman" pitchFamily="18" charset="0"/>
                <a:cs typeface="Times New Roman" pitchFamily="18" charset="0"/>
              </a:rPr>
              <a:t> which is the switching of letters occurs (Leviticus 3:7). (4) </a:t>
            </a:r>
            <a:r>
              <a:rPr lang="en-US" sz="2400" b="1" dirty="0">
                <a:latin typeface="Times New Roman" pitchFamily="18" charset="0"/>
                <a:cs typeface="Times New Roman" pitchFamily="18" charset="0"/>
              </a:rPr>
              <a:t>Modernization</a:t>
            </a:r>
            <a:r>
              <a:rPr lang="en-US" sz="2400" dirty="0">
                <a:latin typeface="Times New Roman" pitchFamily="18" charset="0"/>
                <a:cs typeface="Times New Roman" pitchFamily="18" charset="0"/>
              </a:rPr>
              <a:t> of grammar, spelling and pronunciation occurs. In Isaiah 24:23 the LXX understood different spelling for the same Hebrew words moon/brick and sun/wall.. (5) </a:t>
            </a:r>
            <a:r>
              <a:rPr lang="en-US" sz="2400" b="1" dirty="0" err="1">
                <a:latin typeface="Times New Roman" pitchFamily="18" charset="0"/>
                <a:cs typeface="Times New Roman" pitchFamily="18" charset="0"/>
              </a:rPr>
              <a:t>Prosaizing</a:t>
            </a:r>
            <a:r>
              <a:rPr lang="en-US" sz="2400" dirty="0">
                <a:latin typeface="Times New Roman" pitchFamily="18" charset="0"/>
                <a:cs typeface="Times New Roman" pitchFamily="18" charset="0"/>
              </a:rPr>
              <a:t> is when the scribe changes the poetry to prose (Psalm 31:22). (6) </a:t>
            </a:r>
            <a:r>
              <a:rPr lang="en-US" sz="2400" b="1" dirty="0">
                <a:latin typeface="Times New Roman" pitchFamily="18" charset="0"/>
                <a:cs typeface="Times New Roman" pitchFamily="18" charset="0"/>
              </a:rPr>
              <a:t>Interpretative</a:t>
            </a:r>
            <a:r>
              <a:rPr lang="en-US" sz="2400" dirty="0">
                <a:latin typeface="Times New Roman" pitchFamily="18" charset="0"/>
                <a:cs typeface="Times New Roman" pitchFamily="18" charset="0"/>
              </a:rPr>
              <a:t> errors occur with </a:t>
            </a:r>
            <a:r>
              <a:rPr lang="en-US" sz="2400" dirty="0" err="1">
                <a:latin typeface="Times New Roman" pitchFamily="18" charset="0"/>
                <a:cs typeface="Times New Roman" pitchFamily="18" charset="0"/>
              </a:rPr>
              <a:t>misdivision</a:t>
            </a:r>
            <a:r>
              <a:rPr lang="en-US" sz="2400" dirty="0">
                <a:latin typeface="Times New Roman" pitchFamily="18" charset="0"/>
                <a:cs typeface="Times New Roman" pitchFamily="18" charset="0"/>
              </a:rPr>
              <a:t> of verses and </a:t>
            </a:r>
            <a:r>
              <a:rPr lang="en-US" sz="2400" dirty="0" err="1">
                <a:latin typeface="Times New Roman" pitchFamily="18" charset="0"/>
                <a:cs typeface="Times New Roman" pitchFamily="18" charset="0"/>
              </a:rPr>
              <a:t>misvocalization</a:t>
            </a:r>
            <a:r>
              <a:rPr lang="en-US" sz="2400" dirty="0">
                <a:latin typeface="Times New Roman" pitchFamily="18" charset="0"/>
                <a:cs typeface="Times New Roman" pitchFamily="18" charset="0"/>
              </a:rPr>
              <a:t> (Isaiah 7:11). </a:t>
            </a:r>
          </a:p>
        </p:txBody>
      </p:sp>
      <p:sp>
        <p:nvSpPr>
          <p:cNvPr id="4" name="Rectangle 3"/>
          <p:cNvSpPr/>
          <p:nvPr/>
        </p:nvSpPr>
        <p:spPr>
          <a:xfrm>
            <a:off x="2048167" y="228600"/>
            <a:ext cx="508395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Other changes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9930207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828800"/>
            <a:ext cx="7162800" cy="3785652"/>
          </a:xfrm>
          <a:prstGeom prst="rect">
            <a:avLst/>
          </a:prstGeom>
          <a:noFill/>
        </p:spPr>
        <p:txBody>
          <a:bodyPr wrap="square" rtlCol="0">
            <a:spAutoFit/>
          </a:bodyPr>
          <a:lstStyle/>
          <a:p>
            <a:r>
              <a:rPr lang="en-US" sz="2400" dirty="0">
                <a:latin typeface="Times New Roman" pitchFamily="18" charset="0"/>
                <a:cs typeface="Times New Roman" pitchFamily="18" charset="0"/>
              </a:rPr>
              <a:t>Lastly, let us look at the reasons for deliberate changes. (1) A scribe </a:t>
            </a:r>
            <a:r>
              <a:rPr lang="en-US" sz="2400" b="1" dirty="0">
                <a:latin typeface="Times New Roman" pitchFamily="18" charset="0"/>
                <a:cs typeface="Times New Roman" pitchFamily="18" charset="0"/>
              </a:rPr>
              <a:t>deliberately changes</a:t>
            </a:r>
            <a:r>
              <a:rPr lang="en-US" sz="2400" dirty="0">
                <a:latin typeface="Times New Roman" pitchFamily="18" charset="0"/>
                <a:cs typeface="Times New Roman" pitchFamily="18" charset="0"/>
              </a:rPr>
              <a:t> one or more letters to disguise the text. In I Samuel 3:13 Eli’s sons blaspheme "for themselves" rather than the LXX blaspheme "God" which is too dishonorable. (2) </a:t>
            </a:r>
            <a:r>
              <a:rPr lang="en-US" sz="2400" b="1" dirty="0">
                <a:latin typeface="Times New Roman" pitchFamily="18" charset="0"/>
                <a:cs typeface="Times New Roman" pitchFamily="18" charset="0"/>
              </a:rPr>
              <a:t>Euphemistic insertions</a:t>
            </a:r>
            <a:r>
              <a:rPr lang="en-US" sz="2400" dirty="0">
                <a:latin typeface="Times New Roman" pitchFamily="18" charset="0"/>
                <a:cs typeface="Times New Roman" pitchFamily="18" charset="0"/>
              </a:rPr>
              <a:t> to avoid dishonor (2 Samuel 12:9). (3) </a:t>
            </a:r>
            <a:r>
              <a:rPr lang="en-US" sz="2400" b="1" dirty="0">
                <a:latin typeface="Times New Roman" pitchFamily="18" charset="0"/>
                <a:cs typeface="Times New Roman" pitchFamily="18" charset="0"/>
              </a:rPr>
              <a:t>Euphemistic substitutions</a:t>
            </a:r>
            <a:r>
              <a:rPr lang="en-US" sz="2400" dirty="0">
                <a:latin typeface="Times New Roman" pitchFamily="18" charset="0"/>
                <a:cs typeface="Times New Roman" pitchFamily="18" charset="0"/>
              </a:rPr>
              <a:t> (2 Samuel 2:8). (4) </a:t>
            </a:r>
            <a:r>
              <a:rPr lang="en-US" sz="2400" b="1" dirty="0">
                <a:latin typeface="Times New Roman" pitchFamily="18" charset="0"/>
                <a:cs typeface="Times New Roman" pitchFamily="18" charset="0"/>
              </a:rPr>
              <a:t>Harmonizing</a:t>
            </a:r>
            <a:r>
              <a:rPr lang="en-US" sz="2400" dirty="0">
                <a:latin typeface="Times New Roman" pitchFamily="18" charset="0"/>
                <a:cs typeface="Times New Roman" pitchFamily="18" charset="0"/>
              </a:rPr>
              <a:t> the text (Genesis 2:2). (5) </a:t>
            </a:r>
            <a:r>
              <a:rPr lang="en-US" sz="2400" b="1" dirty="0">
                <a:latin typeface="Times New Roman" pitchFamily="18" charset="0"/>
                <a:cs typeface="Times New Roman" pitchFamily="18" charset="0"/>
              </a:rPr>
              <a:t>Suppressed readings</a:t>
            </a:r>
            <a:r>
              <a:rPr lang="en-US" sz="2400" dirty="0">
                <a:latin typeface="Times New Roman" pitchFamily="18" charset="0"/>
                <a:cs typeface="Times New Roman" pitchFamily="18" charset="0"/>
              </a:rPr>
              <a:t> (I Samuel 13:1). These are some of the things that can happen to a text (for more examples see McCarter 1986).</a:t>
            </a:r>
          </a:p>
        </p:txBody>
      </p:sp>
      <p:sp>
        <p:nvSpPr>
          <p:cNvPr id="3" name="Rectangle 2"/>
          <p:cNvSpPr/>
          <p:nvPr/>
        </p:nvSpPr>
        <p:spPr>
          <a:xfrm>
            <a:off x="1306918" y="304800"/>
            <a:ext cx="653743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Deliberate changes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1160262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4600" y="0"/>
            <a:ext cx="394024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Key Debates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62000" y="1143000"/>
            <a:ext cx="7620000" cy="5324535"/>
          </a:xfrm>
          <a:prstGeom prst="rect">
            <a:avLst/>
          </a:prstGeom>
          <a:noFill/>
        </p:spPr>
        <p:txBody>
          <a:bodyPr wrap="square" rtlCol="0">
            <a:spAutoFit/>
          </a:bodyPr>
          <a:lstStyle/>
          <a:p>
            <a:r>
              <a:rPr lang="en-US" sz="2800" b="1" dirty="0" smtClean="0"/>
              <a:t>Do I use older manuscripts or majority texts?  </a:t>
            </a:r>
            <a:r>
              <a:rPr lang="en-US" sz="2400" dirty="0" smtClean="0"/>
              <a:t>For example, should I use the older Dead Sea Scroll manuscripts, or the later Codex </a:t>
            </a:r>
            <a:r>
              <a:rPr lang="en-US" sz="2400" dirty="0" err="1" smtClean="0"/>
              <a:t>Leningradensis</a:t>
            </a:r>
            <a:r>
              <a:rPr lang="en-US" sz="2400" dirty="0" smtClean="0"/>
              <a:t>. Should I use the older Codex </a:t>
            </a:r>
            <a:r>
              <a:rPr lang="en-US" sz="2400" dirty="0" err="1" smtClean="0"/>
              <a:t>Vaticanus</a:t>
            </a:r>
            <a:r>
              <a:rPr lang="en-US" sz="2400" dirty="0" smtClean="0"/>
              <a:t>, or the later Byzantine texts?  It is best to decide on a case by case basis. Usually the older text reading is preferred. </a:t>
            </a:r>
          </a:p>
          <a:p>
            <a:endParaRPr lang="en-US" sz="2400" dirty="0"/>
          </a:p>
          <a:p>
            <a:r>
              <a:rPr lang="en-US" sz="2400" b="1" dirty="0" smtClean="0"/>
              <a:t>King James Only! </a:t>
            </a:r>
            <a:r>
              <a:rPr lang="en-US" sz="2400" dirty="0" smtClean="0"/>
              <a:t>Some believe that you should only use the inspired King James Version. All other versions are corrupt, but this ignores the evidence of better ancient manuscripts. </a:t>
            </a:r>
          </a:p>
          <a:p>
            <a:endParaRPr lang="en-US" sz="2400" dirty="0"/>
          </a:p>
          <a:p>
            <a:r>
              <a:rPr lang="en-US" sz="2400" b="1" dirty="0" smtClean="0"/>
              <a:t>Do I use literal or dynamic translations? </a:t>
            </a:r>
            <a:r>
              <a:rPr lang="en-US" sz="2400" dirty="0" smtClean="0"/>
              <a:t>NIV has a good balance of both.</a:t>
            </a:r>
            <a:endParaRPr lang="en-US" sz="2400" dirty="0"/>
          </a:p>
        </p:txBody>
      </p:sp>
    </p:spTree>
    <p:extLst>
      <p:ext uri="{BB962C8B-B14F-4D97-AF65-F5344CB8AC3E}">
        <p14:creationId xmlns:p14="http://schemas.microsoft.com/office/powerpoint/2010/main" val="18178508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6421"/>
            <a:ext cx="314682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Key Texts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1219200" y="1676400"/>
            <a:ext cx="6781800" cy="3539430"/>
          </a:xfrm>
          <a:prstGeom prst="rect">
            <a:avLst/>
          </a:prstGeom>
          <a:noFill/>
        </p:spPr>
        <p:txBody>
          <a:bodyPr wrap="square" rtlCol="0">
            <a:spAutoFit/>
          </a:bodyPr>
          <a:lstStyle/>
          <a:p>
            <a:r>
              <a:rPr lang="en-US" sz="2800" b="1" dirty="0">
                <a:latin typeface="Times New Roman" pitchFamily="18" charset="0"/>
                <a:cs typeface="Times New Roman" pitchFamily="18" charset="0"/>
              </a:rPr>
              <a:t>The k</a:t>
            </a:r>
            <a:r>
              <a:rPr lang="en-US" sz="2800" b="1" dirty="0" smtClean="0">
                <a:latin typeface="Times New Roman" pitchFamily="18" charset="0"/>
                <a:cs typeface="Times New Roman" pitchFamily="18" charset="0"/>
              </a:rPr>
              <a:t>ey texts for </a:t>
            </a:r>
            <a:r>
              <a:rPr lang="en-US" sz="2800" b="1" dirty="0">
                <a:latin typeface="Times New Roman" pitchFamily="18" charset="0"/>
                <a:cs typeface="Times New Roman" pitchFamily="18" charset="0"/>
              </a:rPr>
              <a:t>the Old Testament </a:t>
            </a:r>
            <a:r>
              <a:rPr lang="en-US" sz="2800" b="1" dirty="0" smtClean="0">
                <a:latin typeface="Times New Roman" pitchFamily="18" charset="0"/>
                <a:cs typeface="Times New Roman" pitchFamily="18" charset="0"/>
              </a:rPr>
              <a:t>are </a:t>
            </a:r>
            <a:r>
              <a:rPr lang="en-US" sz="2800" b="1" dirty="0">
                <a:latin typeface="Times New Roman" pitchFamily="18" charset="0"/>
                <a:cs typeface="Times New Roman" pitchFamily="18" charset="0"/>
              </a:rPr>
              <a:t>the </a:t>
            </a:r>
            <a:r>
              <a:rPr lang="en-US" sz="2800" b="1" dirty="0" err="1">
                <a:latin typeface="Times New Roman" pitchFamily="18" charset="0"/>
                <a:cs typeface="Times New Roman" pitchFamily="18" charset="0"/>
              </a:rPr>
              <a:t>Biblia</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Hebraica</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Stuttgartensia</a:t>
            </a:r>
            <a:r>
              <a:rPr lang="en-US" sz="2800" b="1" dirty="0">
                <a:latin typeface="Times New Roman" pitchFamily="18" charset="0"/>
                <a:cs typeface="Times New Roman" pitchFamily="18" charset="0"/>
              </a:rPr>
              <a:t> Masoretic Hebrew </a:t>
            </a:r>
            <a:r>
              <a:rPr lang="en-US" sz="2800" b="1" dirty="0" smtClean="0">
                <a:latin typeface="Times New Roman" pitchFamily="18" charset="0"/>
                <a:cs typeface="Times New Roman" pitchFamily="18" charset="0"/>
              </a:rPr>
              <a:t>Text</a:t>
            </a: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and the Aleppo Text. </a:t>
            </a:r>
          </a:p>
          <a:p>
            <a:endParaRPr lang="en-US" sz="2800" b="1" dirty="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The key texts for the New Testament are </a:t>
            </a:r>
            <a:r>
              <a:rPr lang="en-US" sz="2800" b="1" dirty="0">
                <a:latin typeface="Times New Roman" pitchFamily="18" charset="0"/>
                <a:cs typeface="Times New Roman" pitchFamily="18" charset="0"/>
              </a:rPr>
              <a:t>the </a:t>
            </a:r>
            <a:r>
              <a:rPr lang="en-US" sz="2800" b="1" dirty="0" err="1">
                <a:latin typeface="Times New Roman" pitchFamily="18" charset="0"/>
                <a:cs typeface="Times New Roman" pitchFamily="18" charset="0"/>
              </a:rPr>
              <a:t>Koine</a:t>
            </a:r>
            <a:r>
              <a:rPr lang="en-US" sz="2800" b="1" dirty="0">
                <a:latin typeface="Times New Roman" pitchFamily="18" charset="0"/>
                <a:cs typeface="Times New Roman" pitchFamily="18" charset="0"/>
              </a:rPr>
              <a:t> Greek language editions of the United Bible Societies and of Nestle-Aland for the New </a:t>
            </a:r>
            <a:r>
              <a:rPr lang="en-US" sz="2800" b="1" dirty="0" smtClean="0">
                <a:latin typeface="Times New Roman" pitchFamily="18" charset="0"/>
                <a:cs typeface="Times New Roman" pitchFamily="18" charset="0"/>
              </a:rPr>
              <a:t>Testament.</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5227859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8400" y="228600"/>
            <a:ext cx="377827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references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246537" y="2438400"/>
            <a:ext cx="7805263" cy="2985433"/>
          </a:xfrm>
          <a:prstGeom prst="rect">
            <a:avLst/>
          </a:prstGeom>
          <a:noFill/>
        </p:spPr>
        <p:txBody>
          <a:bodyPr wrap="square" rtlCol="0">
            <a:spAutoFit/>
          </a:bodyPr>
          <a:lstStyle/>
          <a:p>
            <a:r>
              <a:rPr lang="en-US" sz="2400" b="1" i="1" dirty="0">
                <a:latin typeface="Times New Roman" pitchFamily="18" charset="0"/>
                <a:cs typeface="Times New Roman" pitchFamily="18" charset="0"/>
              </a:rPr>
              <a:t>The Text of the Old Testament</a:t>
            </a:r>
            <a:r>
              <a:rPr lang="en-US" sz="2400" b="1" dirty="0">
                <a:latin typeface="Times New Roman" pitchFamily="18" charset="0"/>
                <a:cs typeface="Times New Roman" pitchFamily="18" charset="0"/>
              </a:rPr>
              <a:t> by Ernst </a:t>
            </a:r>
            <a:r>
              <a:rPr lang="en-US" sz="2400" b="1" dirty="0" err="1">
                <a:latin typeface="Times New Roman" pitchFamily="18" charset="0"/>
                <a:cs typeface="Times New Roman" pitchFamily="18" charset="0"/>
              </a:rPr>
              <a:t>Wurthwein</a:t>
            </a:r>
            <a:r>
              <a:rPr lang="en-US" sz="2400" b="1" dirty="0">
                <a:latin typeface="Times New Roman" pitchFamily="18" charset="0"/>
                <a:cs typeface="Times New Roman" pitchFamily="18" charset="0"/>
              </a:rPr>
              <a:t> </a:t>
            </a:r>
          </a:p>
          <a:p>
            <a:endParaRPr lang="en-US" sz="2400" b="1" i="1" dirty="0" smtClean="0">
              <a:latin typeface="Times New Roman" pitchFamily="18" charset="0"/>
              <a:cs typeface="Times New Roman" pitchFamily="18" charset="0"/>
            </a:endParaRPr>
          </a:p>
          <a:p>
            <a:r>
              <a:rPr lang="en-US" sz="2400" b="1" i="1" dirty="0">
                <a:latin typeface="Times New Roman" pitchFamily="18" charset="0"/>
                <a:cs typeface="Times New Roman" pitchFamily="18" charset="0"/>
              </a:rPr>
              <a:t>The Text of the New Testament: Its Transmission, Corruption, and Restoration </a:t>
            </a:r>
            <a:r>
              <a:rPr lang="en-US" sz="2400" b="1" dirty="0" smtClean="0">
                <a:latin typeface="Times New Roman" pitchFamily="18" charset="0"/>
                <a:cs typeface="Times New Roman" pitchFamily="18" charset="0"/>
              </a:rPr>
              <a:t>by Bruce Metzger and Bart </a:t>
            </a:r>
            <a:r>
              <a:rPr lang="en-US" sz="2400" b="1" dirty="0" err="1" smtClean="0">
                <a:latin typeface="Times New Roman" pitchFamily="18" charset="0"/>
                <a:cs typeface="Times New Roman" pitchFamily="18" charset="0"/>
              </a:rPr>
              <a:t>Ehrman</a:t>
            </a:r>
            <a:r>
              <a:rPr lang="en-US" sz="2400" b="1" dirty="0" smtClean="0">
                <a:latin typeface="Times New Roman" pitchFamily="18" charset="0"/>
                <a:cs typeface="Times New Roman" pitchFamily="18" charset="0"/>
              </a:rPr>
              <a:t>.</a:t>
            </a:r>
            <a:endParaRPr lang="en-US" sz="2400" b="1"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p>
          <a:p>
            <a:r>
              <a:rPr lang="en-US" sz="2400" b="1" i="1" dirty="0">
                <a:latin typeface="Times New Roman" pitchFamily="18" charset="0"/>
                <a:cs typeface="Times New Roman" pitchFamily="18" charset="0"/>
              </a:rPr>
              <a:t>The English Bible, from KJV to NIV: A History and Evaluation </a:t>
            </a:r>
            <a:r>
              <a:rPr lang="en-US" sz="2400" b="1" i="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by Jack Lewis</a:t>
            </a:r>
            <a:endParaRPr lang="en-US" sz="2400" dirty="0">
              <a:latin typeface="Times New Roman" pitchFamily="18" charset="0"/>
              <a:cs typeface="Times New Roman" pitchFamily="18" charset="0"/>
            </a:endParaRPr>
          </a:p>
        </p:txBody>
      </p:sp>
      <p:pic>
        <p:nvPicPr>
          <p:cNvPr id="18434" name="Picture 2" descr="The English Bible, from KJV to NIV: A History and Evaluation">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699" t="3809" r="15746" b="4254"/>
          <a:stretch/>
        </p:blipFill>
        <p:spPr bwMode="auto">
          <a:xfrm>
            <a:off x="7086600" y="134256"/>
            <a:ext cx="1930400" cy="2627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0170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523999"/>
            <a:ext cx="6781800" cy="2954655"/>
          </a:xfrm>
          <a:prstGeom prst="rect">
            <a:avLst/>
          </a:prstGeom>
          <a:noFill/>
        </p:spPr>
        <p:txBody>
          <a:bodyPr wrap="square" rtlCol="0">
            <a:spAutoFit/>
          </a:bodyPr>
          <a:lstStyle/>
          <a:p>
            <a:pPr algn="ctr"/>
            <a:r>
              <a:rPr lang="en-US" sz="2400" b="1" dirty="0" smtClean="0">
                <a:latin typeface="Times New Roman" pitchFamily="18" charset="0"/>
                <a:cs typeface="Times New Roman" pitchFamily="18" charset="0"/>
              </a:rPr>
              <a:t>Thank you for taking the course in </a:t>
            </a:r>
            <a:r>
              <a:rPr lang="en-US" sz="2400" b="1" dirty="0" err="1" smtClean="0">
                <a:latin typeface="Times New Roman" pitchFamily="18" charset="0"/>
                <a:cs typeface="Times New Roman" pitchFamily="18" charset="0"/>
              </a:rPr>
              <a:t>Bibliology</a:t>
            </a:r>
            <a:r>
              <a:rPr lang="en-US" sz="2400" b="1" dirty="0" smtClean="0">
                <a:latin typeface="Times New Roman" pitchFamily="18" charset="0"/>
                <a:cs typeface="Times New Roman" pitchFamily="18" charset="0"/>
              </a:rPr>
              <a:t> &amp; Textual History </a:t>
            </a:r>
          </a:p>
          <a:p>
            <a:pPr algn="ctr"/>
            <a:endParaRPr lang="en-US" sz="2400" b="1" dirty="0">
              <a:latin typeface="Times New Roman" pitchFamily="18" charset="0"/>
              <a:cs typeface="Times New Roman" pitchFamily="18" charset="0"/>
            </a:endParaRPr>
          </a:p>
          <a:p>
            <a:pPr algn="ctr"/>
            <a:r>
              <a:rPr lang="en-US" sz="2400" b="1" dirty="0" smtClean="0">
                <a:latin typeface="Times New Roman" pitchFamily="18" charset="0"/>
                <a:cs typeface="Times New Roman" pitchFamily="18" charset="0"/>
              </a:rPr>
              <a:t>Institute </a:t>
            </a:r>
            <a:r>
              <a:rPr lang="en-US" sz="2400" b="1" dirty="0">
                <a:latin typeface="Times New Roman" pitchFamily="18" charset="0"/>
                <a:cs typeface="Times New Roman" pitchFamily="18" charset="0"/>
              </a:rPr>
              <a:t>for Biblical &amp; Scientific Studies</a:t>
            </a:r>
          </a:p>
          <a:p>
            <a:pPr algn="ctr"/>
            <a:r>
              <a:rPr lang="en-US" sz="2400" b="1" dirty="0">
                <a:latin typeface="Times New Roman" pitchFamily="18" charset="0"/>
                <a:cs typeface="Times New Roman" pitchFamily="18" charset="0"/>
                <a:hlinkClick r:id="rId2"/>
              </a:rPr>
              <a:t>www.bibleandscience.com</a:t>
            </a:r>
            <a:r>
              <a:rPr lang="en-US" sz="2400" b="1" dirty="0">
                <a:latin typeface="Times New Roman" pitchFamily="18" charset="0"/>
                <a:cs typeface="Times New Roman" pitchFamily="18" charset="0"/>
              </a:rPr>
              <a:t> </a:t>
            </a:r>
          </a:p>
          <a:p>
            <a:pPr algn="ctr"/>
            <a:r>
              <a:rPr lang="en-US" sz="2400" b="1" dirty="0">
                <a:latin typeface="Times New Roman" pitchFamily="18" charset="0"/>
                <a:cs typeface="Times New Roman" pitchFamily="18" charset="0"/>
              </a:rPr>
              <a:t>By </a:t>
            </a:r>
          </a:p>
          <a:p>
            <a:pPr algn="ctr"/>
            <a:r>
              <a:rPr lang="en-US" sz="2400" b="1" dirty="0">
                <a:latin typeface="Times New Roman" pitchFamily="18" charset="0"/>
                <a:cs typeface="Times New Roman" pitchFamily="18" charset="0"/>
              </a:rPr>
              <a:t>Dr. Stephen Meyers</a:t>
            </a:r>
          </a:p>
          <a:p>
            <a:endParaRPr lang="en-US" dirty="0"/>
          </a:p>
        </p:txBody>
      </p:sp>
    </p:spTree>
    <p:extLst>
      <p:ext uri="{BB962C8B-B14F-4D97-AF65-F5344CB8AC3E}">
        <p14:creationId xmlns:p14="http://schemas.microsoft.com/office/powerpoint/2010/main" val="3795491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670</TotalTime>
  <Words>6847</Words>
  <Application>Microsoft Office PowerPoint</Application>
  <PresentationFormat>On-screen Show (4:3)</PresentationFormat>
  <Paragraphs>293</Paragraphs>
  <Slides>70</Slides>
  <Notes>15</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Meyers</dc:creator>
  <cp:lastModifiedBy>Stephen Meyers</cp:lastModifiedBy>
  <cp:revision>51</cp:revision>
  <dcterms:created xsi:type="dcterms:W3CDTF">2011-09-08T14:07:29Z</dcterms:created>
  <dcterms:modified xsi:type="dcterms:W3CDTF">2011-09-11T01:48:26Z</dcterms:modified>
</cp:coreProperties>
</file>