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2" r:id="rId6"/>
    <p:sldId id="263" r:id="rId7"/>
    <p:sldId id="274" r:id="rId8"/>
    <p:sldId id="264" r:id="rId9"/>
    <p:sldId id="265" r:id="rId10"/>
    <p:sldId id="266" r:id="rId11"/>
    <p:sldId id="267" r:id="rId12"/>
    <p:sldId id="268" r:id="rId13"/>
    <p:sldId id="269" r:id="rId14"/>
    <p:sldId id="270" r:id="rId15"/>
    <p:sldId id="271" r:id="rId16"/>
    <p:sldId id="273" r:id="rId17"/>
    <p:sldId id="260" r:id="rId18"/>
    <p:sldId id="275" r:id="rId19"/>
    <p:sldId id="276" r:id="rId20"/>
    <p:sldId id="277" r:id="rId21"/>
    <p:sldId id="278" r:id="rId22"/>
    <p:sldId id="272" r:id="rId23"/>
    <p:sldId id="279" r:id="rId24"/>
    <p:sldId id="286" r:id="rId25"/>
    <p:sldId id="280" r:id="rId26"/>
    <p:sldId id="282" r:id="rId27"/>
    <p:sldId id="284" r:id="rId28"/>
    <p:sldId id="285" r:id="rId29"/>
    <p:sldId id="287" r:id="rId30"/>
    <p:sldId id="288" r:id="rId31"/>
    <p:sldId id="289" r:id="rId32"/>
    <p:sldId id="281" r:id="rId33"/>
    <p:sldId id="290" r:id="rId34"/>
    <p:sldId id="283" r:id="rId35"/>
    <p:sldId id="291" r:id="rId36"/>
    <p:sldId id="292" r:id="rId37"/>
  </p:sldIdLst>
  <p:sldSz cx="9144000" cy="6858000" type="screen4x3"/>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88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1634750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2014965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335638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1663460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405013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1980412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63906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442220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234445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4178495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2CEAF-8EF7-48D4-A820-AED14074E750}" type="datetimeFigureOut">
              <a:rPr lang="en-US" smtClean="0"/>
              <a:t>8/27/2011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760C8C-C9EE-499A-9D2D-CFB78C1FF990}" type="slidenum">
              <a:rPr lang="en-US" smtClean="0"/>
              <a:t>‹#›</a:t>
            </a:fld>
            <a:endParaRPr lang="en-US" dirty="0"/>
          </a:p>
        </p:txBody>
      </p:sp>
    </p:spTree>
    <p:extLst>
      <p:ext uri="{BB962C8B-B14F-4D97-AF65-F5344CB8AC3E}">
        <p14:creationId xmlns:p14="http://schemas.microsoft.com/office/powerpoint/2010/main" val="2664529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A2CEAF-8EF7-48D4-A820-AED14074E750}" type="datetimeFigureOut">
              <a:rPr lang="en-US" smtClean="0"/>
              <a:t>8/27/2011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760C8C-C9EE-499A-9D2D-CFB78C1FF990}" type="slidenum">
              <a:rPr lang="en-US" smtClean="0"/>
              <a:t>‹#›</a:t>
            </a:fld>
            <a:endParaRPr lang="en-US" dirty="0"/>
          </a:p>
        </p:txBody>
      </p:sp>
    </p:spTree>
    <p:extLst>
      <p:ext uri="{BB962C8B-B14F-4D97-AF65-F5344CB8AC3E}">
        <p14:creationId xmlns:p14="http://schemas.microsoft.com/office/powerpoint/2010/main" val="2458893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bibleandscience.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youtu.be/Gf-lzUBzr-A"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www.nida.nih.gov/nidahome.html" TargetMode="External"/><Relationship Id="rId2" Type="http://schemas.openxmlformats.org/officeDocument/2006/relationships/hyperlink" Target="http://www.acde.org/" TargetMode="External"/><Relationship Id="rId1" Type="http://schemas.openxmlformats.org/officeDocument/2006/relationships/slideLayout" Target="../slideLayouts/slideLayout7.xml"/><Relationship Id="rId5" Type="http://schemas.openxmlformats.org/officeDocument/2006/relationships/hyperlink" Target="http://www.prideprevention.org/" TargetMode="External"/><Relationship Id="rId4" Type="http://schemas.openxmlformats.org/officeDocument/2006/relationships/hyperlink" Target="http://www.nacoa.org/" TargetMode="External"/></Relationships>
</file>

<file path=ppt/slides/_rels/slide36.xml.rels><?xml version="1.0" encoding="UTF-8" standalone="yes"?>
<Relationships xmlns="http://schemas.openxmlformats.org/package/2006/relationships"><Relationship Id="rId2" Type="http://schemas.openxmlformats.org/officeDocument/2006/relationships/hyperlink" Target="http://teenchallengeusa.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2536" y="381000"/>
            <a:ext cx="568636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Drug Addictions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1905000" y="2362200"/>
            <a:ext cx="5473900" cy="2954655"/>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Institute for Biblical &amp; Scientific Studies</a:t>
            </a:r>
          </a:p>
          <a:p>
            <a:pPr algn="ctr"/>
            <a:r>
              <a:rPr lang="en-US" sz="2800" b="1" dirty="0" smtClean="0">
                <a:latin typeface="Times New Roman" pitchFamily="18" charset="0"/>
                <a:cs typeface="Times New Roman" pitchFamily="18" charset="0"/>
                <a:hlinkClick r:id="rId2"/>
              </a:rPr>
              <a:t>www.bibleandscience.com</a:t>
            </a:r>
            <a:endParaRPr lang="en-US" sz="2800" b="1" dirty="0" smtClean="0">
              <a:latin typeface="Times New Roman" pitchFamily="18" charset="0"/>
              <a:cs typeface="Times New Roman" pitchFamily="18" charset="0"/>
            </a:endParaRPr>
          </a:p>
          <a:p>
            <a:pPr algn="ctr"/>
            <a:endParaRPr lang="en-US" sz="2800" b="1" dirty="0" smtClean="0">
              <a:latin typeface="Times New Roman" pitchFamily="18" charset="0"/>
              <a:cs typeface="Times New Roman" pitchFamily="18" charset="0"/>
            </a:endParaRPr>
          </a:p>
          <a:p>
            <a:pPr algn="ctr"/>
            <a:r>
              <a:rPr lang="en-US" sz="2800" b="1" dirty="0" smtClean="0">
                <a:latin typeface="Times New Roman" pitchFamily="18" charset="0"/>
                <a:cs typeface="Times New Roman" pitchFamily="18" charset="0"/>
              </a:rPr>
              <a:t>By </a:t>
            </a:r>
          </a:p>
          <a:p>
            <a:pPr algn="ctr"/>
            <a:r>
              <a:rPr lang="en-US" sz="2800" b="1" dirty="0" smtClean="0">
                <a:latin typeface="Times New Roman" pitchFamily="18" charset="0"/>
                <a:cs typeface="Times New Roman" pitchFamily="18" charset="0"/>
              </a:rPr>
              <a:t>Dr. Stephen Meyers</a:t>
            </a:r>
            <a:endParaRPr lang="en-US" sz="2800" b="1"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2359938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8820" y="533400"/>
            <a:ext cx="568636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Drug Addictions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914400" y="2385697"/>
            <a:ext cx="6500785" cy="3416320"/>
          </a:xfrm>
          <a:prstGeom prst="rect">
            <a:avLst/>
          </a:prstGeom>
          <a:noFill/>
        </p:spPr>
        <p:txBody>
          <a:bodyPr wrap="square" rtlCol="0">
            <a:spAutoFit/>
          </a:bodyPr>
          <a:lstStyle/>
          <a:p>
            <a:r>
              <a:rPr lang="en-US" sz="3600" b="1" dirty="0" smtClean="0">
                <a:latin typeface="Times New Roman" pitchFamily="18" charset="0"/>
                <a:cs typeface="Times New Roman" pitchFamily="18" charset="0"/>
              </a:rPr>
              <a:t>Introduction</a:t>
            </a:r>
          </a:p>
          <a:p>
            <a:r>
              <a:rPr lang="en-US" sz="3600" b="1" dirty="0" smtClean="0">
                <a:latin typeface="Times New Roman" pitchFamily="18" charset="0"/>
                <a:cs typeface="Times New Roman" pitchFamily="18" charset="0"/>
              </a:rPr>
              <a:t>Causes of addiction</a:t>
            </a:r>
          </a:p>
          <a:p>
            <a:r>
              <a:rPr lang="en-US" sz="3600" b="1" dirty="0" smtClean="0">
                <a:latin typeface="Times New Roman" pitchFamily="18" charset="0"/>
                <a:cs typeface="Times New Roman" pitchFamily="18" charset="0"/>
              </a:rPr>
              <a:t>Information on drugs</a:t>
            </a:r>
            <a:endParaRPr lang="en-US" sz="3600" b="1" dirty="0" smtClean="0">
              <a:latin typeface="Times New Roman" pitchFamily="18" charset="0"/>
              <a:cs typeface="Times New Roman" pitchFamily="18" charset="0"/>
            </a:endParaRPr>
          </a:p>
          <a:p>
            <a:r>
              <a:rPr lang="en-US" sz="3600" b="1" dirty="0" smtClean="0">
                <a:latin typeface="Times New Roman" pitchFamily="18" charset="0"/>
                <a:cs typeface="Times New Roman" pitchFamily="18" charset="0"/>
              </a:rPr>
              <a:t>Treatment for addiction</a:t>
            </a:r>
          </a:p>
          <a:p>
            <a:r>
              <a:rPr lang="en-US" sz="3600" b="1" dirty="0" smtClean="0">
                <a:latin typeface="Times New Roman" pitchFamily="18" charset="0"/>
                <a:cs typeface="Times New Roman" pitchFamily="18" charset="0"/>
              </a:rPr>
              <a:t>Quiz</a:t>
            </a:r>
          </a:p>
          <a:p>
            <a:r>
              <a:rPr lang="en-US" sz="3600" b="1" dirty="0" smtClean="0">
                <a:latin typeface="Times New Roman" pitchFamily="18" charset="0"/>
                <a:cs typeface="Times New Roman" pitchFamily="18" charset="0"/>
              </a:rPr>
              <a:t>Resources</a:t>
            </a:r>
            <a:endParaRPr lang="en-US"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1876393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7400" y="457200"/>
            <a:ext cx="473065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Introduction</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457200" y="2514600"/>
            <a:ext cx="5562600" cy="3539430"/>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I worked with street people, drug addicts, and alcoholics for over 10 years with the Kensington Outreach Center in Philadelphia, PA. You can view the video about the Kensington Outreach Center on YouTube at </a:t>
            </a:r>
            <a:r>
              <a:rPr lang="en-US" sz="2800" b="1" dirty="0" smtClean="0">
                <a:latin typeface="Times New Roman" pitchFamily="18" charset="0"/>
                <a:cs typeface="Times New Roman" pitchFamily="18" charset="0"/>
                <a:hlinkClick r:id="rId2"/>
              </a:rPr>
              <a:t>http://youtu.be/Gf-lzUBzr-A</a:t>
            </a:r>
            <a:r>
              <a:rPr lang="en-US" sz="2800" b="1" dirty="0" smtClean="0">
                <a:latin typeface="Times New Roman" pitchFamily="18" charset="0"/>
                <a:cs typeface="Times New Roman" pitchFamily="18" charset="0"/>
              </a:rPr>
              <a:t> </a:t>
            </a:r>
            <a:endParaRPr lang="en-US" sz="2800" b="1"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3514" y="1559898"/>
            <a:ext cx="3174904" cy="34051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41429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134" y="228600"/>
            <a:ext cx="857574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Why do people do drugs?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870864" y="1295400"/>
            <a:ext cx="7696200" cy="5170646"/>
          </a:xfrm>
          <a:prstGeom prst="rect">
            <a:avLst/>
          </a:prstGeom>
          <a:noFill/>
        </p:spPr>
        <p:txBody>
          <a:bodyPr wrap="square" rtlCol="0">
            <a:spAutoFit/>
          </a:bodyPr>
          <a:lstStyle/>
          <a:p>
            <a:pPr algn="ctr"/>
            <a:r>
              <a:rPr lang="en-US" sz="3200" b="1" dirty="0" smtClean="0"/>
              <a:t>6 Major Factors</a:t>
            </a:r>
          </a:p>
          <a:p>
            <a:endParaRPr lang="en-US" dirty="0"/>
          </a:p>
          <a:p>
            <a:r>
              <a:rPr lang="en-US" sz="2000" b="1" u="sng" dirty="0" smtClean="0"/>
              <a:t>Family Problems</a:t>
            </a:r>
            <a:r>
              <a:rPr lang="en-US" sz="2000" b="1" dirty="0" smtClean="0"/>
              <a:t>: An absent father is most likely to produce an addict.</a:t>
            </a:r>
          </a:p>
          <a:p>
            <a:r>
              <a:rPr lang="en-US" sz="2000" b="1" dirty="0" smtClean="0"/>
              <a:t>Discipline is too harsh or too lenient. Lack of bonding between parent &amp; child.</a:t>
            </a:r>
          </a:p>
          <a:p>
            <a:r>
              <a:rPr lang="en-US" sz="2000" b="1" u="sng" dirty="0" smtClean="0"/>
              <a:t>Lack of self-esteem</a:t>
            </a:r>
            <a:r>
              <a:rPr lang="en-US" sz="2000" b="1" dirty="0" smtClean="0"/>
              <a:t>: A child growing up in a troubled family can’t feel good about himself. They feel something is wrong with them. They feel guilty and responsible for their parents’ problems. Love based on performance. </a:t>
            </a:r>
          </a:p>
          <a:p>
            <a:r>
              <a:rPr lang="en-US" sz="2000" b="1" u="sng" dirty="0" smtClean="0"/>
              <a:t>Peer pressure</a:t>
            </a:r>
            <a:r>
              <a:rPr lang="en-US" sz="2000" b="1" dirty="0" smtClean="0"/>
              <a:t>: We don’t want to be square. We want to fit it. </a:t>
            </a:r>
          </a:p>
          <a:p>
            <a:r>
              <a:rPr lang="en-US" sz="2000" b="1" u="sng" dirty="0" smtClean="0"/>
              <a:t>Experimentation</a:t>
            </a:r>
            <a:r>
              <a:rPr lang="en-US" sz="2000" b="1" dirty="0" smtClean="0"/>
              <a:t>: Teenager wants to find out for himself if drugs are really bad.</a:t>
            </a:r>
          </a:p>
          <a:p>
            <a:r>
              <a:rPr lang="en-US" sz="2000" b="1" u="sng" dirty="0" smtClean="0"/>
              <a:t>Cultural Influence</a:t>
            </a:r>
            <a:r>
              <a:rPr lang="en-US" sz="2000" b="1" dirty="0" smtClean="0"/>
              <a:t>: 25% of TV adds are about drugs. If you don’t feel good take this medication. </a:t>
            </a:r>
          </a:p>
          <a:p>
            <a:r>
              <a:rPr lang="en-US" sz="2000" b="1" u="sng" dirty="0" smtClean="0"/>
              <a:t>Parental drug use</a:t>
            </a:r>
            <a:r>
              <a:rPr lang="en-US" sz="2000" b="1" dirty="0" smtClean="0"/>
              <a:t>: 40% of drug addicts have parents who have problems with drugs or alcohol. </a:t>
            </a:r>
          </a:p>
        </p:txBody>
      </p:sp>
    </p:spTree>
    <p:extLst>
      <p:ext uri="{BB962C8B-B14F-4D97-AF65-F5344CB8AC3E}">
        <p14:creationId xmlns:p14="http://schemas.microsoft.com/office/powerpoint/2010/main" val="1332424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1728" y="381000"/>
            <a:ext cx="628781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Steps to Addiction</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727534" y="1905000"/>
            <a:ext cx="7696200" cy="4708981"/>
          </a:xfrm>
          <a:prstGeom prst="rect">
            <a:avLst/>
          </a:prstGeom>
          <a:noFill/>
        </p:spPr>
        <p:txBody>
          <a:bodyPr wrap="square" rtlCol="0">
            <a:spAutoFit/>
          </a:bodyPr>
          <a:lstStyle/>
          <a:p>
            <a:r>
              <a:rPr lang="en-US" sz="2000" b="1" u="sng" dirty="0" smtClean="0">
                <a:latin typeface="Times New Roman" pitchFamily="18" charset="0"/>
                <a:cs typeface="Times New Roman" pitchFamily="18" charset="0"/>
              </a:rPr>
              <a:t>Experimentation</a:t>
            </a:r>
            <a:r>
              <a:rPr lang="en-US" sz="2000" b="1" dirty="0" smtClean="0">
                <a:latin typeface="Times New Roman" pitchFamily="18" charset="0"/>
                <a:cs typeface="Times New Roman" pitchFamily="18" charset="0"/>
              </a:rPr>
              <a:t>: The most common drug used are pot and alcohol. They learn the mood swing feels good. They trust the drug will make them feel better.</a:t>
            </a:r>
          </a:p>
          <a:p>
            <a:endParaRPr lang="en-US" sz="2000" b="1"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Occasional Use</a:t>
            </a:r>
            <a:r>
              <a:rPr lang="en-US" sz="2000" b="1" dirty="0" smtClean="0">
                <a:latin typeface="Times New Roman" pitchFamily="18" charset="0"/>
                <a:cs typeface="Times New Roman" pitchFamily="18" charset="0"/>
              </a:rPr>
              <a:t>: I just use it on the weekends. They now seek the mood swing to feel good. </a:t>
            </a:r>
          </a:p>
          <a:p>
            <a:endParaRPr lang="en-US" sz="2000" b="1"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Regular Use</a:t>
            </a:r>
            <a:r>
              <a:rPr lang="en-US" sz="2000" b="1" dirty="0" smtClean="0">
                <a:latin typeface="Times New Roman" pitchFamily="18" charset="0"/>
                <a:cs typeface="Times New Roman" pitchFamily="18" charset="0"/>
              </a:rPr>
              <a:t>: Almost every day of the week. All activities revolve around drugs and friends who use drugs. Harmful dependence of the drug to get high. Denies he has a problem. Projects anger on others</a:t>
            </a:r>
          </a:p>
          <a:p>
            <a:endParaRPr lang="en-US" sz="2000" b="1"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Addiction</a:t>
            </a:r>
            <a:r>
              <a:rPr lang="en-US" sz="2000" b="1" dirty="0" smtClean="0">
                <a:latin typeface="Times New Roman" pitchFamily="18" charset="0"/>
                <a:cs typeface="Times New Roman" pitchFamily="18" charset="0"/>
              </a:rPr>
              <a:t>: Daily use and usually all day long. The user has to take the drug to feel normal. The brains chemistry has changed to the drug is part of the normal function of the brain. If the drug is stopped, withdrawal sets in. Uses drugs to feel normal. </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2469611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14514"/>
            <a:ext cx="5032082" cy="2585323"/>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Feeling Great!!</a:t>
            </a:r>
          </a:p>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Or</a:t>
            </a:r>
          </a:p>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Feeling Pain!!</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955755" y="2743200"/>
            <a:ext cx="7315200" cy="3785652"/>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How do we handle stress and pain?  We do not like stress or pain, so we do different things to cope with the stress or pain. Some people will eat more when under stress or worried because it makes them feel better. Some will exercise more. Some will gamble or shop lift. Some will even kill, because it relieves the stress and makes them feel better. Some teens will choke themselves to get high. It’s all about feeling good and avoiding stress and pain. How can drugs be bad if they make me feel so good? This is the problem.</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486609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381000"/>
            <a:ext cx="460074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Basic Biology</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990600" y="1752600"/>
            <a:ext cx="7239000" cy="4524315"/>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All illegal drugs affect the brain. They alter your feelings and work primarily on the limbic system of the brain. The drugs work by interfering with or substituting for the brains natural chemicals called neurotransmitters. When we feel good it is because the brain has released an extra dose of a neurotransmitter. When it reaches the receptor of another brain cell we feel better. When a drug is introduced, it alters the brain’s chemistry and a vicious cycle starts. The more the drug is used, the more the brain is affected, and the more you crave the drug.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61885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2948" y="457200"/>
            <a:ext cx="573811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Battling Biology</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1066800" y="2133600"/>
            <a:ext cx="7467600" cy="4678204"/>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Our bodies were designed to avoid pain. It is a natural reaction. If I put my hand on a hot stove, I will receive extreme pain and will pull my hand quickly away. Pain can be good. If I did not receive pain messages, my hand would be completely burned and useless. Pain is our natural bodies’ warning system that something is wrong. When I get a cold, my body warns me, I need to rest more so my body can fight off the cold. </a:t>
            </a:r>
            <a:endParaRPr lang="en-US" dirty="0"/>
          </a:p>
          <a:p>
            <a:endParaRPr lang="en-US" dirty="0"/>
          </a:p>
        </p:txBody>
      </p:sp>
    </p:spTree>
    <p:extLst>
      <p:ext uri="{BB962C8B-B14F-4D97-AF65-F5344CB8AC3E}">
        <p14:creationId xmlns:p14="http://schemas.microsoft.com/office/powerpoint/2010/main" val="28257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88736" y="457200"/>
            <a:ext cx="536653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Balance is basic</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1219200" y="1905000"/>
            <a:ext cx="6477000" cy="4401205"/>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People do better when there is a little stress. The body is geared up for action. Too much stress is harmful. Balance is needed. Balance is the key. For example, too much water and you drown, too little water and you die of thirst. Learn good coping skills. Learn how to handle your stress, worries, or anger.  Addiction is a way of coping with painful reality that is self-destructive. </a:t>
            </a:r>
          </a:p>
        </p:txBody>
      </p:sp>
    </p:spTree>
    <p:extLst>
      <p:ext uri="{BB962C8B-B14F-4D97-AF65-F5344CB8AC3E}">
        <p14:creationId xmlns:p14="http://schemas.microsoft.com/office/powerpoint/2010/main" val="3649942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533" y="304800"/>
            <a:ext cx="883094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When feeling good is Bad!</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533404" y="1676400"/>
            <a:ext cx="8229595" cy="4524315"/>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For the drug addict feeling good is top priority, and to avoid pain at all costs. Usually the effects are devastating on the people around them, and on themselves, yet they can not see this. They are in denial. How can feeling so good be so bad? Consequences of drug use are not seen, but delayed. Some have to reach the very bottom to realize this. They loose everything. Feelings can lead you astray. Feelings need to be controlled. When I feel angry, I may feel like killing someone, but I control myself. I don’t want to live the rest of my life in jail for not controlling my anger. It may feel good at first to yell and scream to get it off your chest, but you will probably feel guilty later, and others around you may be hurt.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436351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252" y="152400"/>
            <a:ext cx="9103261" cy="175432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What do you do with Pain?</a:t>
            </a:r>
          </a:p>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How do you cope?</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492082" y="2438400"/>
            <a:ext cx="8229600" cy="2677656"/>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What do you do when you feel pain? What do you do when you feel too much stress? What do you do when you feel overwhelmed? What do you do when you are so worried about something? How you handle pain and stress is key.  </a:t>
            </a:r>
          </a:p>
          <a:p>
            <a:r>
              <a:rPr lang="en-US" sz="2400" b="1" dirty="0" smtClean="0">
                <a:latin typeface="Times New Roman" pitchFamily="18" charset="0"/>
                <a:cs typeface="Times New Roman" pitchFamily="18" charset="0"/>
              </a:rPr>
              <a:t>Coping with problems: Avoid the harmful ways that are at first pleasurable, but have delayed consequences like illegal drugs. Exercise is a good way to get rid of stress.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46665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8767" y="304800"/>
            <a:ext cx="5846473"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Positive Thinking</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4" name="TextBox 3"/>
          <p:cNvSpPr txBox="1"/>
          <p:nvPr/>
        </p:nvSpPr>
        <p:spPr>
          <a:xfrm>
            <a:off x="1219200" y="2209800"/>
            <a:ext cx="5943600" cy="1569660"/>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Don’t focus on the problem. If you keep saying, I am not going to think about stress, you are probably going to just think about stress. Think about something positive. </a:t>
            </a:r>
          </a:p>
        </p:txBody>
      </p:sp>
    </p:spTree>
    <p:extLst>
      <p:ext uri="{BB962C8B-B14F-4D97-AF65-F5344CB8AC3E}">
        <p14:creationId xmlns:p14="http://schemas.microsoft.com/office/powerpoint/2010/main" val="2248135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5251" y="304800"/>
            <a:ext cx="553350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Positive Reward</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914400" y="2209800"/>
            <a:ext cx="6934200" cy="1815882"/>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Reward yourself when you overcome the stress. Do something you like to do. Go to the movies, or beach. Buy a book, or go to the thrift shop.</a:t>
            </a:r>
            <a:r>
              <a:rPr lang="en-US" sz="2800" b="1" dirty="0" smtClean="0">
                <a:latin typeface="Times New Roman" pitchFamily="18" charset="0"/>
                <a:cs typeface="Times New Roman" pitchFamily="18" charset="0"/>
              </a:rPr>
              <a:t> </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59711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6310" y="228600"/>
            <a:ext cx="7431393" cy="175432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Avoid People &amp; Places </a:t>
            </a:r>
          </a:p>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That pull you down!</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990600" y="2667000"/>
            <a:ext cx="7297103" cy="3416320"/>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If your friends are all drug addicts, you will most likely become a drug addict. You may think they are your friends, but they are not. They may be vey nice, but they will pull you down. Avoid places that will pull you down. Avoid going to the bar if you can’t control your drinking. Most think they can control their drinking. Just don’t go to the bar. Just don’t go near the area that has drugs. Make new friends that can help you.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51863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8561" y="457200"/>
            <a:ext cx="746140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You can’t do it alone!</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762000" y="2133600"/>
            <a:ext cx="7547963" cy="2677656"/>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Most addicts think they have everything under control. They must realize they need help. They may need a confrontation meeting from family and friends. They may need to go to rehab center for help.  A higher power, God can help them. </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3690188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305" y="381000"/>
            <a:ext cx="825591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Psychological Problems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762000" y="2286000"/>
            <a:ext cx="7543800" cy="2677656"/>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Many of the street people are on drugs. Many have psychological problems and are trying to self medicate themselves with illegal drugs to feel better.  If they are given legal drugs they don’t take them because it makes them feel worse, or they take illegal drugs on top of them.</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937604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8625" y="0"/>
            <a:ext cx="7497565" cy="175432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What you don’t know</a:t>
            </a:r>
          </a:p>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can kill you!</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823225" y="1600200"/>
            <a:ext cx="7497565" cy="4955203"/>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Four major kinds of abusive drugs</a:t>
            </a:r>
          </a:p>
          <a:p>
            <a:endParaRPr lang="en-US" sz="2400" b="1" dirty="0" smtClean="0">
              <a:latin typeface="Times New Roman" pitchFamily="18" charset="0"/>
              <a:cs typeface="Times New Roman" pitchFamily="18" charset="0"/>
            </a:endParaRPr>
          </a:p>
          <a:p>
            <a:r>
              <a:rPr lang="en-US" sz="2400" b="1" u="sng" dirty="0" smtClean="0">
                <a:latin typeface="Times New Roman" pitchFamily="18" charset="0"/>
                <a:cs typeface="Times New Roman" pitchFamily="18" charset="0"/>
              </a:rPr>
              <a:t>Depressants</a:t>
            </a:r>
            <a:r>
              <a:rPr lang="en-US" sz="2400" b="1" dirty="0" smtClean="0">
                <a:latin typeface="Times New Roman" pitchFamily="18" charset="0"/>
                <a:cs typeface="Times New Roman" pitchFamily="18" charset="0"/>
              </a:rPr>
              <a:t>: They depress your mental functioning and awareness of your environment. These include alcohol, sedatives, tranquilizers, sleeping pills, and narcotics.</a:t>
            </a:r>
          </a:p>
          <a:p>
            <a:r>
              <a:rPr lang="en-US" sz="2400" b="1" u="sng" dirty="0" smtClean="0">
                <a:latin typeface="Times New Roman" pitchFamily="18" charset="0"/>
                <a:cs typeface="Times New Roman" pitchFamily="18" charset="0"/>
              </a:rPr>
              <a:t>Stimulants</a:t>
            </a:r>
            <a:r>
              <a:rPr lang="en-US" sz="2400" b="1" dirty="0" smtClean="0">
                <a:latin typeface="Times New Roman" pitchFamily="18" charset="0"/>
                <a:cs typeface="Times New Roman" pitchFamily="18" charset="0"/>
              </a:rPr>
              <a:t>: They stimulate your mental abilities and activities. The two main drugs are amphetamines and cocaine. </a:t>
            </a:r>
          </a:p>
          <a:p>
            <a:r>
              <a:rPr lang="en-US" sz="2400" b="1" u="sng" dirty="0" smtClean="0">
                <a:latin typeface="Times New Roman" pitchFamily="18" charset="0"/>
                <a:cs typeface="Times New Roman" pitchFamily="18" charset="0"/>
              </a:rPr>
              <a:t>Psychedelics</a:t>
            </a:r>
            <a:r>
              <a:rPr lang="en-US" sz="2400" b="1" dirty="0" smtClean="0">
                <a:latin typeface="Times New Roman" pitchFamily="18" charset="0"/>
                <a:cs typeface="Times New Roman" pitchFamily="18" charset="0"/>
              </a:rPr>
              <a:t>: They alter your perception or reality. There are hallucinogens (LSD, PCP) and marijuana.</a:t>
            </a:r>
          </a:p>
          <a:p>
            <a:r>
              <a:rPr lang="en-US" sz="2400" b="1" u="sng" dirty="0" smtClean="0">
                <a:latin typeface="Times New Roman" pitchFamily="18" charset="0"/>
                <a:cs typeface="Times New Roman" pitchFamily="18" charset="0"/>
              </a:rPr>
              <a:t>Inhalants</a:t>
            </a:r>
            <a:r>
              <a:rPr lang="en-US" sz="2400" b="1" dirty="0" smtClean="0">
                <a:latin typeface="Times New Roman" pitchFamily="18" charset="0"/>
                <a:cs typeface="Times New Roman" pitchFamily="18" charset="0"/>
              </a:rPr>
              <a:t>: They are drugs that are inhaled as fumes to get high. The two main drugs are nitrates and solvents (paints, glues, gasoline, &amp; cleaning fluids). </a:t>
            </a:r>
            <a:endParaRPr lang="en-US" dirty="0"/>
          </a:p>
        </p:txBody>
      </p:sp>
    </p:spTree>
    <p:extLst>
      <p:ext uri="{BB962C8B-B14F-4D97-AF65-F5344CB8AC3E}">
        <p14:creationId xmlns:p14="http://schemas.microsoft.com/office/powerpoint/2010/main" val="3190364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4486" y="152400"/>
            <a:ext cx="630954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What to look for?</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533400" y="1600200"/>
            <a:ext cx="8001000" cy="4985980"/>
          </a:xfrm>
          <a:prstGeom prst="rect">
            <a:avLst/>
          </a:prstGeom>
          <a:noFill/>
        </p:spPr>
        <p:txBody>
          <a:bodyPr wrap="square" rtlCol="0">
            <a:spAutoFit/>
          </a:bodyPr>
          <a:lstStyle/>
          <a:p>
            <a:r>
              <a:rPr lang="en-US" sz="2000" b="1" dirty="0" smtClean="0">
                <a:effectLst/>
                <a:latin typeface="Times New Roman" pitchFamily="18" charset="0"/>
                <a:cs typeface="Times New Roman" pitchFamily="18" charset="0"/>
              </a:rPr>
              <a:t>Most drugs that affect the brain will also affect the eyes because they are connected to the central nervous system. By close observation of  the eyes, and a few simple tests, a person can determine if someone is on drugs, and what type of drug it might be.</a:t>
            </a:r>
          </a:p>
          <a:p>
            <a:r>
              <a:rPr lang="en-US" sz="2000" b="1" dirty="0" smtClean="0">
                <a:effectLst/>
                <a:latin typeface="Times New Roman" pitchFamily="18" charset="0"/>
                <a:cs typeface="Times New Roman" pitchFamily="18" charset="0"/>
              </a:rPr>
              <a:t>Redness in the white part of the eye (the sclera) is common with marijuana and alcohol. A droopy eye lid is common with heroin and marijuana. This is when the upper eye lid touches the pupil. The bug eye is when you see the white sclera above the iris. This is common with PCP. A glazed or watery looking eyes may be the result of marijuana, alcohol, and heroin, Swollen eye lids is common with marijuana, PCP, and heroin. </a:t>
            </a:r>
          </a:p>
          <a:p>
            <a:r>
              <a:rPr lang="en-US" sz="2000" b="1" dirty="0" smtClean="0">
                <a:effectLst/>
                <a:latin typeface="Times New Roman" pitchFamily="18" charset="0"/>
                <a:cs typeface="Times New Roman" pitchFamily="18" charset="0"/>
              </a:rPr>
              <a:t>The next important thing to notice is the size of the pupil. Dilated pupils indicate cocaine or amphetamines. Very small constricted pupils indicates heroin, PCP, or sedatives. Normal pupil size is 3 to 6.5 mm. The pupil size is normal with marijuana and alcohol. </a:t>
            </a:r>
          </a:p>
          <a:p>
            <a:endParaRPr lang="en-US" dirty="0"/>
          </a:p>
        </p:txBody>
      </p:sp>
    </p:spTree>
    <p:extLst>
      <p:ext uri="{BB962C8B-B14F-4D97-AF65-F5344CB8AC3E}">
        <p14:creationId xmlns:p14="http://schemas.microsoft.com/office/powerpoint/2010/main" val="3721398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4486" y="152400"/>
            <a:ext cx="630954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What to look for?</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533400" y="1075730"/>
            <a:ext cx="8001000" cy="5632311"/>
          </a:xfrm>
          <a:prstGeom prst="rect">
            <a:avLst/>
          </a:prstGeom>
          <a:noFill/>
        </p:spPr>
        <p:txBody>
          <a:bodyPr wrap="square" rtlCol="0">
            <a:spAutoFit/>
          </a:bodyPr>
          <a:lstStyle/>
          <a:p>
            <a:r>
              <a:rPr lang="en-US" sz="2000" b="1" dirty="0" smtClean="0">
                <a:effectLst/>
                <a:latin typeface="Times New Roman" pitchFamily="18" charset="0"/>
                <a:cs typeface="Times New Roman" pitchFamily="18" charset="0"/>
              </a:rPr>
              <a:t>There are several simple tests that you can do to check for drug influence. Shine a small light at the side of the eye, and see how fast the eye I reacts. A slow or no reaction may indicate drugs like cocaine or amphetamines. Inability to hold pupil contraction indicates the influence of marijuana or sedatives.</a:t>
            </a:r>
          </a:p>
          <a:p>
            <a:r>
              <a:rPr lang="en-US" sz="2000" b="1" dirty="0" smtClean="0">
                <a:effectLst/>
                <a:latin typeface="Times New Roman" pitchFamily="18" charset="0"/>
                <a:cs typeface="Times New Roman" pitchFamily="18" charset="0"/>
              </a:rPr>
              <a:t>Another test is to hold your finger out and have the person follow your finger, up and down then left and right sideways. If the person can not hold his eyes on your finger moving vertically and horizontally suggests the use of alcohol or PCP. Failure to hold his eyes just horizontally may suggest marijuana, or benzodiazepines.</a:t>
            </a:r>
          </a:p>
          <a:p>
            <a:r>
              <a:rPr lang="en-US" sz="2000" b="1" dirty="0" smtClean="0">
                <a:effectLst/>
                <a:latin typeface="Times New Roman" pitchFamily="18" charset="0"/>
                <a:cs typeface="Times New Roman" pitchFamily="18" charset="0"/>
              </a:rPr>
              <a:t>For the "cross eye" test hold your finger a foot away from the person's nose, and then move it close to the nose. If the person can not hold the cross eye position for 5 seconds, then he may be using marijuana, alcohol, or sedatives. </a:t>
            </a:r>
          </a:p>
          <a:p>
            <a:r>
              <a:rPr lang="en-US" sz="2000" b="1" dirty="0" smtClean="0">
                <a:effectLst/>
                <a:latin typeface="Times New Roman" pitchFamily="18" charset="0"/>
                <a:cs typeface="Times New Roman" pitchFamily="18" charset="0"/>
              </a:rPr>
              <a:t>There are the old tests like walk a straight line, touch your nose, and walk up some steps. These tests are used for alcohol but may indicate other drug use as well. If you are a parent, and you suspect some drug use, then have an eye test when they come home.</a:t>
            </a:r>
            <a:endParaRPr lang="en-US" dirty="0"/>
          </a:p>
        </p:txBody>
      </p:sp>
    </p:spTree>
    <p:extLst>
      <p:ext uri="{BB962C8B-B14F-4D97-AF65-F5344CB8AC3E}">
        <p14:creationId xmlns:p14="http://schemas.microsoft.com/office/powerpoint/2010/main" val="1678777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9191" y="14514"/>
            <a:ext cx="624562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Are they on drug?</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381000" y="1066800"/>
            <a:ext cx="8519886" cy="5355312"/>
          </a:xfrm>
          <a:prstGeom prst="rect">
            <a:avLst/>
          </a:prstGeom>
          <a:noFill/>
        </p:spPr>
        <p:txBody>
          <a:bodyPr wrap="square" rtlCol="0">
            <a:spAutoFit/>
          </a:bodyPr>
          <a:lstStyle/>
          <a:p>
            <a:r>
              <a:rPr lang="en-US" b="1" dirty="0" smtClean="0">
                <a:effectLst/>
                <a:latin typeface="Times New Roman" pitchFamily="18" charset="0"/>
                <a:cs typeface="Times New Roman" pitchFamily="18" charset="0"/>
              </a:rPr>
              <a:t>If there are dramatic changes in your Teenager’s behavior, school grades, friends, activities, and health, your teenager maybe doing Drugs. </a:t>
            </a:r>
          </a:p>
          <a:p>
            <a:r>
              <a:rPr lang="en-US" b="1" u="sng" dirty="0" smtClean="0">
                <a:effectLst/>
                <a:latin typeface="Times New Roman" pitchFamily="18" charset="0"/>
                <a:cs typeface="Times New Roman" pitchFamily="18" charset="0"/>
              </a:rPr>
              <a:t>Here are 15 helpful checkpoints</a:t>
            </a:r>
            <a:r>
              <a:rPr lang="en-US" b="1" dirty="0" smtClean="0">
                <a:effectLst/>
                <a:latin typeface="Times New Roman" pitchFamily="18" charset="0"/>
                <a:cs typeface="Times New Roman" pitchFamily="18" charset="0"/>
              </a:rPr>
              <a:t>. </a:t>
            </a:r>
          </a:p>
          <a:p>
            <a:r>
              <a:rPr lang="en-US" b="1" dirty="0" smtClean="0">
                <a:effectLst/>
                <a:latin typeface="Times New Roman" pitchFamily="18" charset="0"/>
                <a:cs typeface="Times New Roman" pitchFamily="18" charset="0"/>
              </a:rPr>
              <a:t>A dramatic drop in school grades. </a:t>
            </a:r>
          </a:p>
          <a:p>
            <a:r>
              <a:rPr lang="en-US" b="1" dirty="0" smtClean="0">
                <a:effectLst/>
                <a:latin typeface="Times New Roman" pitchFamily="18" charset="0"/>
                <a:cs typeface="Times New Roman" pitchFamily="18" charset="0"/>
              </a:rPr>
              <a:t>School absences and discipline problems. </a:t>
            </a:r>
          </a:p>
          <a:p>
            <a:r>
              <a:rPr lang="en-US" b="1" dirty="0" smtClean="0">
                <a:effectLst/>
                <a:latin typeface="Times New Roman" pitchFamily="18" charset="0"/>
                <a:cs typeface="Times New Roman" pitchFamily="18" charset="0"/>
              </a:rPr>
              <a:t>New friends that are known to use drugs. </a:t>
            </a:r>
          </a:p>
          <a:p>
            <a:r>
              <a:rPr lang="en-US" b="1" dirty="0" smtClean="0">
                <a:effectLst/>
                <a:latin typeface="Times New Roman" pitchFamily="18" charset="0"/>
                <a:cs typeface="Times New Roman" pitchFamily="18" charset="0"/>
              </a:rPr>
              <a:t>Unwilling to bring their friends home. </a:t>
            </a:r>
          </a:p>
          <a:p>
            <a:r>
              <a:rPr lang="en-US" b="1" dirty="0" smtClean="0">
                <a:effectLst/>
                <a:latin typeface="Times New Roman" pitchFamily="18" charset="0"/>
                <a:cs typeface="Times New Roman" pitchFamily="18" charset="0"/>
              </a:rPr>
              <a:t>Change in music to "acid rock". </a:t>
            </a:r>
          </a:p>
          <a:p>
            <a:r>
              <a:rPr lang="en-US" b="1" dirty="0" smtClean="0">
                <a:effectLst/>
                <a:latin typeface="Times New Roman" pitchFamily="18" charset="0"/>
                <a:cs typeface="Times New Roman" pitchFamily="18" charset="0"/>
              </a:rPr>
              <a:t>Lying, stealing, or secretiveness. </a:t>
            </a:r>
          </a:p>
          <a:p>
            <a:r>
              <a:rPr lang="en-US" b="1" dirty="0" smtClean="0">
                <a:effectLst/>
                <a:latin typeface="Times New Roman" pitchFamily="18" charset="0"/>
                <a:cs typeface="Times New Roman" pitchFamily="18" charset="0"/>
              </a:rPr>
              <a:t>Loss of interest and motivation. </a:t>
            </a:r>
          </a:p>
          <a:p>
            <a:r>
              <a:rPr lang="en-US" b="1" dirty="0" smtClean="0">
                <a:effectLst/>
                <a:latin typeface="Times New Roman" pitchFamily="18" charset="0"/>
                <a:cs typeface="Times New Roman" pitchFamily="18" charset="0"/>
              </a:rPr>
              <a:t>Withdrawal from family activities. </a:t>
            </a:r>
          </a:p>
          <a:p>
            <a:r>
              <a:rPr lang="en-US" b="1" dirty="0" smtClean="0">
                <a:effectLst/>
                <a:latin typeface="Times New Roman" pitchFamily="18" charset="0"/>
                <a:cs typeface="Times New Roman" pitchFamily="18" charset="0"/>
              </a:rPr>
              <a:t>Loss of money and missing things. </a:t>
            </a:r>
          </a:p>
          <a:p>
            <a:r>
              <a:rPr lang="en-US" b="1" dirty="0" smtClean="0">
                <a:effectLst/>
                <a:latin typeface="Times New Roman" pitchFamily="18" charset="0"/>
                <a:cs typeface="Times New Roman" pitchFamily="18" charset="0"/>
              </a:rPr>
              <a:t>Unexplained absences from home. </a:t>
            </a:r>
          </a:p>
          <a:p>
            <a:r>
              <a:rPr lang="en-US" b="1" dirty="0" smtClean="0">
                <a:effectLst/>
                <a:latin typeface="Times New Roman" pitchFamily="18" charset="0"/>
                <a:cs typeface="Times New Roman" pitchFamily="18" charset="0"/>
              </a:rPr>
              <a:t>Unkempt appearance. </a:t>
            </a:r>
          </a:p>
          <a:p>
            <a:r>
              <a:rPr lang="en-US" b="1" dirty="0" smtClean="0">
                <a:effectLst/>
                <a:latin typeface="Times New Roman" pitchFamily="18" charset="0"/>
                <a:cs typeface="Times New Roman" pitchFamily="18" charset="0"/>
              </a:rPr>
              <a:t>Poor coordination and thinking. </a:t>
            </a:r>
          </a:p>
          <a:p>
            <a:r>
              <a:rPr lang="en-US" b="1" dirty="0" smtClean="0">
                <a:effectLst/>
                <a:latin typeface="Times New Roman" pitchFamily="18" charset="0"/>
                <a:cs typeface="Times New Roman" pitchFamily="18" charset="0"/>
              </a:rPr>
              <a:t>Poor attention span, can't concentrate. </a:t>
            </a:r>
          </a:p>
          <a:p>
            <a:r>
              <a:rPr lang="en-US" b="1" dirty="0" smtClean="0">
                <a:effectLst/>
                <a:latin typeface="Times New Roman" pitchFamily="18" charset="0"/>
                <a:cs typeface="Times New Roman" pitchFamily="18" charset="0"/>
              </a:rPr>
              <a:t>Possession of paraphernalia. </a:t>
            </a:r>
          </a:p>
          <a:p>
            <a:r>
              <a:rPr lang="en-US" b="1" dirty="0" smtClean="0">
                <a:effectLst/>
                <a:latin typeface="Times New Roman" pitchFamily="18" charset="0"/>
                <a:cs typeface="Times New Roman" pitchFamily="18" charset="0"/>
              </a:rPr>
              <a:t>Odor of drugs, and use of incense. </a:t>
            </a:r>
          </a:p>
          <a:p>
            <a:r>
              <a:rPr lang="en-US" b="1" dirty="0" smtClean="0">
                <a:effectLst/>
                <a:latin typeface="Times New Roman" pitchFamily="18" charset="0"/>
                <a:cs typeface="Times New Roman" pitchFamily="18" charset="0"/>
              </a:rPr>
              <a:t>If several of these signs fit your teenager, there is a good chance he/she is using drugs.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2769195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2200" y="58057"/>
            <a:ext cx="399821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Drug Slang</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1066800" y="1019346"/>
            <a:ext cx="7162800" cy="5632311"/>
          </a:xfrm>
          <a:prstGeom prst="rect">
            <a:avLst/>
          </a:prstGeom>
          <a:noFill/>
        </p:spPr>
        <p:txBody>
          <a:bodyPr wrap="square" rtlCol="0">
            <a:spAutoFit/>
          </a:bodyPr>
          <a:lstStyle/>
          <a:p>
            <a:r>
              <a:rPr lang="en-US" b="1" dirty="0" err="1" smtClean="0">
                <a:effectLst/>
                <a:latin typeface="Times New Roman" pitchFamily="18" charset="0"/>
                <a:cs typeface="Times New Roman" pitchFamily="18" charset="0"/>
              </a:rPr>
              <a:t>IKnay</a:t>
            </a:r>
            <a:r>
              <a:rPr lang="en-US" b="1" dirty="0" smtClean="0">
                <a:effectLst/>
                <a:latin typeface="Times New Roman" pitchFamily="18" charset="0"/>
                <a:cs typeface="Times New Roman" pitchFamily="18" charset="0"/>
              </a:rPr>
              <a:t> -Spanish Slang for Cocaine </a:t>
            </a:r>
          </a:p>
          <a:p>
            <a:r>
              <a:rPr lang="en-US" b="1" dirty="0" smtClean="0">
                <a:effectLst/>
                <a:latin typeface="Times New Roman" pitchFamily="18" charset="0"/>
                <a:cs typeface="Times New Roman" pitchFamily="18" charset="0"/>
              </a:rPr>
              <a:t>Aqua -Spanish Slang for Cocaine </a:t>
            </a:r>
          </a:p>
          <a:p>
            <a:r>
              <a:rPr lang="en-US" b="1" dirty="0" smtClean="0">
                <a:effectLst/>
                <a:latin typeface="Times New Roman" pitchFamily="18" charset="0"/>
                <a:cs typeface="Times New Roman" pitchFamily="18" charset="0"/>
              </a:rPr>
              <a:t>Boom Ba -Spanish Slang for Police </a:t>
            </a:r>
          </a:p>
          <a:p>
            <a:r>
              <a:rPr lang="en-US" b="1" dirty="0" err="1" smtClean="0">
                <a:effectLst/>
                <a:latin typeface="Times New Roman" pitchFamily="18" charset="0"/>
                <a:cs typeface="Times New Roman" pitchFamily="18" charset="0"/>
              </a:rPr>
              <a:t>Ya</a:t>
            </a:r>
            <a:r>
              <a:rPr lang="en-US" b="1" dirty="0" smtClean="0">
                <a:effectLst/>
                <a:latin typeface="Times New Roman" pitchFamily="18" charset="0"/>
                <a:cs typeface="Times New Roman" pitchFamily="18" charset="0"/>
              </a:rPr>
              <a:t>- </a:t>
            </a:r>
            <a:r>
              <a:rPr lang="en-US" b="1" dirty="0" err="1" smtClean="0">
                <a:effectLst/>
                <a:latin typeface="Times New Roman" pitchFamily="18" charset="0"/>
                <a:cs typeface="Times New Roman" pitchFamily="18" charset="0"/>
              </a:rPr>
              <a:t>Yo</a:t>
            </a:r>
            <a:r>
              <a:rPr lang="en-US" b="1" dirty="0" smtClean="0">
                <a:effectLst/>
                <a:latin typeface="Times New Roman" pitchFamily="18" charset="0"/>
                <a:cs typeface="Times New Roman" pitchFamily="18" charset="0"/>
              </a:rPr>
              <a:t> -Spanish Slang for Cocaine </a:t>
            </a:r>
          </a:p>
          <a:p>
            <a:r>
              <a:rPr lang="en-US" b="1" dirty="0" smtClean="0">
                <a:effectLst/>
                <a:latin typeface="Times New Roman" pitchFamily="18" charset="0"/>
                <a:cs typeface="Times New Roman" pitchFamily="18" charset="0"/>
              </a:rPr>
              <a:t>Weekend Warrior -Gets high on weekends </a:t>
            </a:r>
          </a:p>
          <a:p>
            <a:r>
              <a:rPr lang="en-US" b="1" dirty="0" smtClean="0">
                <a:effectLst/>
                <a:latin typeface="Times New Roman" pitchFamily="18" charset="0"/>
                <a:cs typeface="Times New Roman" pitchFamily="18" charset="0"/>
              </a:rPr>
              <a:t>Straight Shooter -A long pipe used for smoking cocaine </a:t>
            </a:r>
          </a:p>
          <a:p>
            <a:r>
              <a:rPr lang="en-US" b="1" dirty="0" smtClean="0">
                <a:effectLst/>
                <a:latin typeface="Times New Roman" pitchFamily="18" charset="0"/>
                <a:cs typeface="Times New Roman" pitchFamily="18" charset="0"/>
              </a:rPr>
              <a:t>Caps -</a:t>
            </a:r>
            <a:r>
              <a:rPr lang="en-US" b="1" dirty="0" err="1" smtClean="0">
                <a:effectLst/>
                <a:latin typeface="Times New Roman" pitchFamily="18" charset="0"/>
                <a:cs typeface="Times New Roman" pitchFamily="18" charset="0"/>
              </a:rPr>
              <a:t>Viles</a:t>
            </a:r>
            <a:r>
              <a:rPr lang="en-US" b="1" dirty="0" smtClean="0">
                <a:effectLst/>
                <a:latin typeface="Times New Roman" pitchFamily="18" charset="0"/>
                <a:cs typeface="Times New Roman" pitchFamily="18" charset="0"/>
              </a:rPr>
              <a:t> of cocaine </a:t>
            </a:r>
          </a:p>
          <a:p>
            <a:r>
              <a:rPr lang="en-US" b="1" dirty="0" smtClean="0">
                <a:effectLst/>
                <a:latin typeface="Times New Roman" pitchFamily="18" charset="0"/>
                <a:cs typeface="Times New Roman" pitchFamily="18" charset="0"/>
              </a:rPr>
              <a:t>Rocks- Cooked Cocaine </a:t>
            </a:r>
          </a:p>
          <a:p>
            <a:r>
              <a:rPr lang="en-US" b="1" dirty="0" smtClean="0">
                <a:effectLst/>
                <a:latin typeface="Times New Roman" pitchFamily="18" charset="0"/>
                <a:cs typeface="Times New Roman" pitchFamily="18" charset="0"/>
              </a:rPr>
              <a:t>Len Bias -Cocaine </a:t>
            </a:r>
          </a:p>
          <a:p>
            <a:r>
              <a:rPr lang="en-US" b="1" dirty="0" smtClean="0">
                <a:effectLst/>
                <a:latin typeface="Times New Roman" pitchFamily="18" charset="0"/>
                <a:cs typeface="Times New Roman" pitchFamily="18" charset="0"/>
              </a:rPr>
              <a:t>Powder -Bags of cocaine </a:t>
            </a:r>
          </a:p>
          <a:p>
            <a:r>
              <a:rPr lang="en-US" b="1" dirty="0" smtClean="0">
                <a:effectLst/>
                <a:latin typeface="Times New Roman" pitchFamily="18" charset="0"/>
                <a:cs typeface="Times New Roman" pitchFamily="18" charset="0"/>
              </a:rPr>
              <a:t>Bake -Baking soda used to cook cocaine </a:t>
            </a:r>
          </a:p>
          <a:p>
            <a:r>
              <a:rPr lang="en-US" b="1" dirty="0" smtClean="0">
                <a:effectLst/>
                <a:latin typeface="Times New Roman" pitchFamily="18" charset="0"/>
                <a:cs typeface="Times New Roman" pitchFamily="18" charset="0"/>
              </a:rPr>
              <a:t>Fish Series -Bags of cocaine that is very pure </a:t>
            </a:r>
          </a:p>
          <a:p>
            <a:r>
              <a:rPr lang="en-US" b="1" dirty="0" smtClean="0">
                <a:effectLst/>
                <a:latin typeface="Times New Roman" pitchFamily="18" charset="0"/>
                <a:cs typeface="Times New Roman" pitchFamily="18" charset="0"/>
              </a:rPr>
              <a:t>Debs -Girls who trade sex for cocaine </a:t>
            </a:r>
          </a:p>
          <a:p>
            <a:r>
              <a:rPr lang="en-US" b="1" dirty="0" smtClean="0">
                <a:effectLst/>
                <a:latin typeface="Times New Roman" pitchFamily="18" charset="0"/>
                <a:cs typeface="Times New Roman" pitchFamily="18" charset="0"/>
              </a:rPr>
              <a:t>Man -Police </a:t>
            </a:r>
          </a:p>
          <a:p>
            <a:r>
              <a:rPr lang="en-US" b="1" dirty="0" smtClean="0">
                <a:effectLst/>
                <a:latin typeface="Times New Roman" pitchFamily="18" charset="0"/>
                <a:cs typeface="Times New Roman" pitchFamily="18" charset="0"/>
              </a:rPr>
              <a:t>Slum -Phony Cocaine </a:t>
            </a:r>
          </a:p>
          <a:p>
            <a:r>
              <a:rPr lang="en-US" b="1" dirty="0" smtClean="0">
                <a:effectLst/>
                <a:latin typeface="Times New Roman" pitchFamily="18" charset="0"/>
                <a:cs typeface="Times New Roman" pitchFamily="18" charset="0"/>
              </a:rPr>
              <a:t>Boy- Heroin </a:t>
            </a:r>
          </a:p>
          <a:p>
            <a:r>
              <a:rPr lang="en-US" b="1" dirty="0" smtClean="0">
                <a:effectLst/>
                <a:latin typeface="Times New Roman" pitchFamily="18" charset="0"/>
                <a:cs typeface="Times New Roman" pitchFamily="18" charset="0"/>
              </a:rPr>
              <a:t>Girl -Cocaine </a:t>
            </a:r>
          </a:p>
          <a:p>
            <a:r>
              <a:rPr lang="en-US" b="1" dirty="0" smtClean="0">
                <a:effectLst/>
                <a:latin typeface="Times New Roman" pitchFamily="18" charset="0"/>
                <a:cs typeface="Times New Roman" pitchFamily="18" charset="0"/>
              </a:rPr>
              <a:t>John </a:t>
            </a:r>
            <a:r>
              <a:rPr lang="en-US" b="1" dirty="0" err="1" smtClean="0">
                <a:effectLst/>
                <a:latin typeface="Times New Roman" pitchFamily="18" charset="0"/>
                <a:cs typeface="Times New Roman" pitchFamily="18" charset="0"/>
              </a:rPr>
              <a:t>Belushi</a:t>
            </a:r>
            <a:r>
              <a:rPr lang="en-US" b="1" dirty="0" smtClean="0">
                <a:effectLst/>
                <a:latin typeface="Times New Roman" pitchFamily="18" charset="0"/>
                <a:cs typeface="Times New Roman" pitchFamily="18" charset="0"/>
              </a:rPr>
              <a:t> -Cocaine &amp; Heroin (Speed Ball) </a:t>
            </a:r>
          </a:p>
          <a:p>
            <a:r>
              <a:rPr lang="en-US" b="1" dirty="0" smtClean="0">
                <a:effectLst/>
                <a:latin typeface="Times New Roman" pitchFamily="18" charset="0"/>
                <a:cs typeface="Times New Roman" pitchFamily="18" charset="0"/>
              </a:rPr>
              <a:t>Bowl- Pipe used for cocaine </a:t>
            </a:r>
          </a:p>
          <a:p>
            <a:r>
              <a:rPr lang="en-US" b="1" dirty="0" smtClean="0">
                <a:effectLst/>
                <a:latin typeface="Times New Roman" pitchFamily="18" charset="0"/>
                <a:cs typeface="Times New Roman" pitchFamily="18" charset="0"/>
              </a:rPr>
              <a:t>Swag -Something stolen for cocaine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2845684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234" y="381000"/>
            <a:ext cx="834805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Is your helping Hurting?</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609600" y="1752600"/>
            <a:ext cx="7772400" cy="4893647"/>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Bailing out a drug addict by giving him money, is not going to help. It is better to buy him a cup of coffee and give it to him. Providing money, food, shelter for an addict is probably just helping him remain an addict. Sometimes they need to be thrown out of the house, and be on the street with no money, until they are willing to go to a rehab center. Tuff love is needed. </a:t>
            </a:r>
          </a:p>
          <a:p>
            <a:r>
              <a:rPr lang="en-US" sz="2400" b="1" dirty="0" smtClean="0">
                <a:latin typeface="Times New Roman" pitchFamily="18" charset="0"/>
                <a:cs typeface="Times New Roman" pitchFamily="18" charset="0"/>
              </a:rPr>
              <a:t>Drug addicts are great con arts at getting money. They have all sorts of sad storied to tell, so you will give them money. For example, I need money to get medicine for my dying daughter. I need money to go to a rehab shelter. I need money to get on the el train to get to the hospital and see my dying mother.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401330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0" y="152400"/>
            <a:ext cx="325602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Tuff love</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762000" y="1752600"/>
            <a:ext cx="7772400" cy="4524315"/>
          </a:xfrm>
          <a:prstGeom prst="rect">
            <a:avLst/>
          </a:prstGeom>
          <a:noFill/>
        </p:spPr>
        <p:txBody>
          <a:bodyPr wrap="square" rtlCol="0">
            <a:spAutoFit/>
          </a:bodyPr>
          <a:lstStyle/>
          <a:p>
            <a:r>
              <a:rPr lang="en-US" sz="2400" b="1" u="sng" dirty="0" smtClean="0">
                <a:latin typeface="Times New Roman" pitchFamily="18" charset="0"/>
                <a:cs typeface="Times New Roman" pitchFamily="18" charset="0"/>
              </a:rPr>
              <a:t>Acceptance</a:t>
            </a:r>
            <a:r>
              <a:rPr lang="en-US" sz="2400" b="1" dirty="0" smtClean="0">
                <a:latin typeface="Times New Roman" pitchFamily="18" charset="0"/>
                <a:cs typeface="Times New Roman" pitchFamily="18" charset="0"/>
              </a:rPr>
              <a:t>: They need hope, acceptance, understanding &amp; forgiveness. The last thing they need is more guilt and arguments. Don’t condone their actions. </a:t>
            </a:r>
          </a:p>
          <a:p>
            <a:endParaRPr lang="en-US" sz="2400" b="1" dirty="0">
              <a:latin typeface="Times New Roman" pitchFamily="18" charset="0"/>
              <a:cs typeface="Times New Roman" pitchFamily="18" charset="0"/>
            </a:endParaRPr>
          </a:p>
          <a:p>
            <a:r>
              <a:rPr lang="en-US" sz="2400" b="1" u="sng" dirty="0" smtClean="0">
                <a:latin typeface="Times New Roman" pitchFamily="18" charset="0"/>
                <a:cs typeface="Times New Roman" pitchFamily="18" charset="0"/>
              </a:rPr>
              <a:t>Responsibility</a:t>
            </a:r>
            <a:r>
              <a:rPr lang="en-US" sz="2400" b="1" dirty="0" smtClean="0">
                <a:latin typeface="Times New Roman" pitchFamily="18" charset="0"/>
                <a:cs typeface="Times New Roman" pitchFamily="18" charset="0"/>
              </a:rPr>
              <a:t>: They need to take responsibility and accountability.</a:t>
            </a:r>
          </a:p>
          <a:p>
            <a:endParaRPr lang="en-US" sz="2400" b="1" dirty="0">
              <a:latin typeface="Times New Roman" pitchFamily="18" charset="0"/>
              <a:cs typeface="Times New Roman" pitchFamily="18" charset="0"/>
            </a:endParaRPr>
          </a:p>
          <a:p>
            <a:r>
              <a:rPr lang="en-US" sz="2400" b="1" u="sng" dirty="0" smtClean="0">
                <a:latin typeface="Times New Roman" pitchFamily="18" charset="0"/>
                <a:cs typeface="Times New Roman" pitchFamily="18" charset="0"/>
              </a:rPr>
              <a:t>Consequences</a:t>
            </a:r>
            <a:r>
              <a:rPr lang="en-US" sz="2400" b="1" dirty="0" smtClean="0">
                <a:latin typeface="Times New Roman" pitchFamily="18" charset="0"/>
                <a:cs typeface="Times New Roman" pitchFamily="18" charset="0"/>
              </a:rPr>
              <a:t>: Let the consequences happen. Don’t bail them out. </a:t>
            </a:r>
          </a:p>
          <a:p>
            <a:endParaRPr lang="en-US" sz="2400" b="1" dirty="0">
              <a:latin typeface="Times New Roman" pitchFamily="18" charset="0"/>
              <a:cs typeface="Times New Roman" pitchFamily="18" charset="0"/>
            </a:endParaRPr>
          </a:p>
          <a:p>
            <a:r>
              <a:rPr lang="en-US" sz="2400" b="1" u="sng" dirty="0" smtClean="0">
                <a:latin typeface="Times New Roman" pitchFamily="18" charset="0"/>
                <a:cs typeface="Times New Roman" pitchFamily="18" charset="0"/>
              </a:rPr>
              <a:t>Confrontation</a:t>
            </a:r>
            <a:r>
              <a:rPr lang="en-US" sz="2400" b="1" dirty="0" smtClean="0">
                <a:latin typeface="Times New Roman" pitchFamily="18" charset="0"/>
                <a:cs typeface="Times New Roman" pitchFamily="18" charset="0"/>
              </a:rPr>
              <a:t>: Have an intervention meeting with close family and friends.</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897789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9408" y="152400"/>
            <a:ext cx="8445197"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When the bottom falls out!</a:t>
            </a:r>
            <a:endParaRPr lang="en-US" sz="4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1063171" y="1981200"/>
            <a:ext cx="7315200" cy="1384995"/>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It is usually not until everything falls apart that the addict will seek help. The first step to recovery is to admit you have a problem. </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4116279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708" y="35449"/>
            <a:ext cx="913294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Addiction is a family affair</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609600" y="1531257"/>
            <a:ext cx="7772400" cy="4678204"/>
          </a:xfrm>
          <a:prstGeom prst="rect">
            <a:avLst/>
          </a:prstGeom>
          <a:noFill/>
        </p:spPr>
        <p:txBody>
          <a:bodyPr wrap="square" rtlCol="0">
            <a:spAutoFit/>
          </a:bodyPr>
          <a:lstStyle/>
          <a:p>
            <a:r>
              <a:rPr lang="en-US" sz="2000" b="1" u="sng" dirty="0" smtClean="0">
                <a:latin typeface="Times New Roman" pitchFamily="18" charset="0"/>
                <a:cs typeface="Times New Roman" pitchFamily="18" charset="0"/>
              </a:rPr>
              <a:t>Drug abuse affects the whole family</a:t>
            </a:r>
            <a:r>
              <a:rPr lang="en-US" sz="2000" b="1"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Children are confused as to what is normal.</a:t>
            </a:r>
          </a:p>
          <a:p>
            <a:r>
              <a:rPr lang="en-US" sz="2000" b="1" dirty="0" smtClean="0">
                <a:latin typeface="Times New Roman" pitchFamily="18" charset="0"/>
                <a:cs typeface="Times New Roman" pitchFamily="18" charset="0"/>
              </a:rPr>
              <a:t>They have difficulty completing tasks.</a:t>
            </a:r>
          </a:p>
          <a:p>
            <a:r>
              <a:rPr lang="en-US" sz="2000" b="1" dirty="0" smtClean="0">
                <a:latin typeface="Times New Roman" pitchFamily="18" charset="0"/>
                <a:cs typeface="Times New Roman" pitchFamily="18" charset="0"/>
              </a:rPr>
              <a:t>They lie compulsively.</a:t>
            </a:r>
          </a:p>
          <a:p>
            <a:r>
              <a:rPr lang="en-US" sz="2000" b="1" dirty="0" smtClean="0">
                <a:latin typeface="Times New Roman" pitchFamily="18" charset="0"/>
                <a:cs typeface="Times New Roman" pitchFamily="18" charset="0"/>
              </a:rPr>
              <a:t>They are over critical of themselves.</a:t>
            </a:r>
          </a:p>
          <a:p>
            <a:r>
              <a:rPr lang="en-US" sz="2000" b="1" dirty="0" smtClean="0">
                <a:latin typeface="Times New Roman" pitchFamily="18" charset="0"/>
                <a:cs typeface="Times New Roman" pitchFamily="18" charset="0"/>
              </a:rPr>
              <a:t>They are too serious and have difficulty having fun.</a:t>
            </a:r>
          </a:p>
          <a:p>
            <a:r>
              <a:rPr lang="en-US" sz="2000" b="1" dirty="0" smtClean="0">
                <a:latin typeface="Times New Roman" pitchFamily="18" charset="0"/>
                <a:cs typeface="Times New Roman" pitchFamily="18" charset="0"/>
              </a:rPr>
              <a:t>They have difficulty with intimate relationships as adults.</a:t>
            </a:r>
          </a:p>
          <a:p>
            <a:r>
              <a:rPr lang="en-US" sz="2000" b="1" dirty="0" smtClean="0">
                <a:latin typeface="Times New Roman" pitchFamily="18" charset="0"/>
                <a:cs typeface="Times New Roman" pitchFamily="18" charset="0"/>
              </a:rPr>
              <a:t>Need for control, and excessive anger. </a:t>
            </a:r>
          </a:p>
          <a:p>
            <a:r>
              <a:rPr lang="en-US" sz="2000" b="1" dirty="0" smtClean="0">
                <a:latin typeface="Times New Roman" pitchFamily="18" charset="0"/>
                <a:cs typeface="Times New Roman" pitchFamily="18" charset="0"/>
              </a:rPr>
              <a:t>Need for approval and affirmation.</a:t>
            </a:r>
          </a:p>
          <a:p>
            <a:r>
              <a:rPr lang="en-US" sz="2000" b="1" dirty="0" smtClean="0">
                <a:latin typeface="Times New Roman" pitchFamily="18" charset="0"/>
                <a:cs typeface="Times New Roman" pitchFamily="18" charset="0"/>
              </a:rPr>
              <a:t>Feeling of being different from other people.</a:t>
            </a:r>
          </a:p>
          <a:p>
            <a:r>
              <a:rPr lang="en-US" sz="2000" b="1" dirty="0" smtClean="0">
                <a:latin typeface="Times New Roman" pitchFamily="18" charset="0"/>
                <a:cs typeface="Times New Roman" pitchFamily="18" charset="0"/>
              </a:rPr>
              <a:t>There is impulsive behavior.</a:t>
            </a:r>
          </a:p>
          <a:p>
            <a:r>
              <a:rPr lang="en-US" sz="2000" b="1" dirty="0" smtClean="0">
                <a:latin typeface="Times New Roman" pitchFamily="18" charset="0"/>
                <a:cs typeface="Times New Roman" pitchFamily="18" charset="0"/>
              </a:rPr>
              <a:t>Extreme loyalty to the abuser.</a:t>
            </a:r>
          </a:p>
          <a:p>
            <a:r>
              <a:rPr lang="en-US" sz="2000" b="1" dirty="0" smtClean="0">
                <a:latin typeface="Times New Roman" pitchFamily="18" charset="0"/>
                <a:cs typeface="Times New Roman" pitchFamily="18" charset="0"/>
              </a:rPr>
              <a:t>Either overly responsible or overly irresponsible. </a:t>
            </a:r>
          </a:p>
          <a:p>
            <a:r>
              <a:rPr lang="en-US" sz="2000" b="1" dirty="0" smtClean="0">
                <a:latin typeface="Times New Roman" pitchFamily="18" charset="0"/>
                <a:cs typeface="Times New Roman" pitchFamily="18" charset="0"/>
              </a:rPr>
              <a:t>Child thinks it is their fault.</a:t>
            </a:r>
          </a:p>
          <a:p>
            <a:r>
              <a:rPr lang="en-US" sz="2000" b="1" dirty="0" smtClean="0">
                <a:latin typeface="Times New Roman" pitchFamily="18" charset="0"/>
                <a:cs typeface="Times New Roman" pitchFamily="18" charset="0"/>
              </a:rPr>
              <a:t>There is depression and feelings of worthlessness.  </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1814846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2116" y="381000"/>
            <a:ext cx="710508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Family roles in abuse</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787317" y="1676400"/>
            <a:ext cx="7634684" cy="4708981"/>
          </a:xfrm>
          <a:prstGeom prst="rect">
            <a:avLst/>
          </a:prstGeom>
          <a:noFill/>
        </p:spPr>
        <p:txBody>
          <a:bodyPr wrap="square" rtlCol="0">
            <a:spAutoFit/>
          </a:bodyPr>
          <a:lstStyle/>
          <a:p>
            <a:r>
              <a:rPr lang="en-US" sz="2000" b="1" u="sng" dirty="0" smtClean="0">
                <a:latin typeface="Times New Roman" pitchFamily="18" charset="0"/>
                <a:cs typeface="Times New Roman" pitchFamily="18" charset="0"/>
              </a:rPr>
              <a:t>The substance abuser</a:t>
            </a:r>
            <a:r>
              <a:rPr lang="en-US" sz="2000" b="1" dirty="0" smtClean="0">
                <a:latin typeface="Times New Roman" pitchFamily="18" charset="0"/>
                <a:cs typeface="Times New Roman" pitchFamily="18" charset="0"/>
              </a:rPr>
              <a:t>: deny there is a problem. Motivated by shame and inadequacy. </a:t>
            </a:r>
          </a:p>
          <a:p>
            <a:endParaRPr lang="en-US" sz="2000" b="1" u="sng"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The enabler</a:t>
            </a:r>
            <a:r>
              <a:rPr lang="en-US" sz="2000" b="1" dirty="0" smtClean="0">
                <a:latin typeface="Times New Roman" pitchFamily="18" charset="0"/>
                <a:cs typeface="Times New Roman" pitchFamily="18" charset="0"/>
              </a:rPr>
              <a:t>: overprotective and rescues the addict. </a:t>
            </a:r>
          </a:p>
          <a:p>
            <a:endParaRPr lang="en-US" sz="2000" b="1"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The family Hero</a:t>
            </a:r>
            <a:r>
              <a:rPr lang="en-US" sz="2000" b="1" dirty="0" smtClean="0">
                <a:latin typeface="Times New Roman" pitchFamily="18" charset="0"/>
                <a:cs typeface="Times New Roman" pitchFamily="18" charset="0"/>
              </a:rPr>
              <a:t>: feels responsible for the addicts addiction. Becomes an overachiever.</a:t>
            </a:r>
          </a:p>
          <a:p>
            <a:endParaRPr lang="en-US" sz="2000" b="1"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The scapegoat</a:t>
            </a:r>
            <a:r>
              <a:rPr lang="en-US" sz="2000" b="1" dirty="0" smtClean="0">
                <a:latin typeface="Times New Roman" pitchFamily="18" charset="0"/>
                <a:cs typeface="Times New Roman" pitchFamily="18" charset="0"/>
              </a:rPr>
              <a:t>: feels inferior, the victim. Becomes bad to get attention.</a:t>
            </a:r>
          </a:p>
          <a:p>
            <a:endParaRPr lang="en-US" sz="2000" b="1"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The lost child</a:t>
            </a:r>
            <a:r>
              <a:rPr lang="en-US" sz="2000" b="1" dirty="0" smtClean="0">
                <a:latin typeface="Times New Roman" pitchFamily="18" charset="0"/>
                <a:cs typeface="Times New Roman" pitchFamily="18" charset="0"/>
              </a:rPr>
              <a:t>: withdraws from the family. Feels loneliness. </a:t>
            </a:r>
          </a:p>
          <a:p>
            <a:endParaRPr lang="en-US" sz="2000" b="1"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The mascot</a:t>
            </a:r>
            <a:r>
              <a:rPr lang="en-US" sz="2000" b="1" dirty="0" smtClean="0">
                <a:latin typeface="Times New Roman" pitchFamily="18" charset="0"/>
                <a:cs typeface="Times New Roman" pitchFamily="18" charset="0"/>
              </a:rPr>
              <a:t>: the family clown or joker. Result is emotional immaturity. </a:t>
            </a:r>
          </a:p>
        </p:txBody>
      </p:sp>
    </p:spTree>
    <p:extLst>
      <p:ext uri="{BB962C8B-B14F-4D97-AF65-F5344CB8AC3E}">
        <p14:creationId xmlns:p14="http://schemas.microsoft.com/office/powerpoint/2010/main" val="817948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2116" y="381000"/>
            <a:ext cx="710508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Family roles in abuse</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787317" y="1447800"/>
            <a:ext cx="7634684" cy="5324535"/>
          </a:xfrm>
          <a:prstGeom prst="rect">
            <a:avLst/>
          </a:prstGeom>
          <a:noFill/>
        </p:spPr>
        <p:txBody>
          <a:bodyPr wrap="square" rtlCol="0">
            <a:spAutoFit/>
          </a:bodyPr>
          <a:lstStyle/>
          <a:p>
            <a:r>
              <a:rPr lang="en-US" sz="2000" b="1" u="sng" dirty="0" smtClean="0">
                <a:latin typeface="Times New Roman" pitchFamily="18" charset="0"/>
                <a:cs typeface="Times New Roman" pitchFamily="18" charset="0"/>
              </a:rPr>
              <a:t>The substance abuser</a:t>
            </a:r>
            <a:r>
              <a:rPr lang="en-US" sz="2000" b="1" dirty="0" smtClean="0">
                <a:latin typeface="Times New Roman" pitchFamily="18" charset="0"/>
                <a:cs typeface="Times New Roman" pitchFamily="18" charset="0"/>
              </a:rPr>
              <a:t>: deny there is a problem. Motivated by shame and inadequacy. </a:t>
            </a:r>
          </a:p>
          <a:p>
            <a:endParaRPr lang="en-US" sz="2000" b="1"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The enabler</a:t>
            </a:r>
            <a:r>
              <a:rPr lang="en-US" sz="2000" b="1" dirty="0" smtClean="0">
                <a:latin typeface="Times New Roman" pitchFamily="18" charset="0"/>
                <a:cs typeface="Times New Roman" pitchFamily="18" charset="0"/>
              </a:rPr>
              <a:t>: overprotective and rescues the addict. Anger develops. Peace at any cost. There are four types of enablers: 1. The sufferer tries to change the addict by showing it hurts them. They may develop ailments and feel self pity. 2. The punisher tries to change the addict by making life miserable for them. They are frustrated and humiliated by the drug use. 3. The controller tries to control every part of the addicts life. This causes frustration and resentment. 4. The </a:t>
            </a:r>
            <a:r>
              <a:rPr lang="en-US" sz="2000" b="1" dirty="0" err="1" smtClean="0">
                <a:latin typeface="Times New Roman" pitchFamily="18" charset="0"/>
                <a:cs typeface="Times New Roman" pitchFamily="18" charset="0"/>
              </a:rPr>
              <a:t>waverer</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tries to intervene and reduce the drug use for short times, but then goes back. </a:t>
            </a:r>
          </a:p>
          <a:p>
            <a:endParaRPr lang="en-US" sz="2000" b="1"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The Family Hero</a:t>
            </a:r>
            <a:r>
              <a:rPr lang="en-US" sz="2000" b="1" dirty="0" smtClean="0">
                <a:latin typeface="Times New Roman" pitchFamily="18" charset="0"/>
                <a:cs typeface="Times New Roman" pitchFamily="18" charset="0"/>
              </a:rPr>
              <a:t>: feels responsible for the addicts addiction. This is false guilt. The child becomes a super achiever to help reverse the problem.  Result is </a:t>
            </a:r>
            <a:r>
              <a:rPr lang="en-US" sz="2000" b="1" dirty="0" err="1" smtClean="0">
                <a:latin typeface="Times New Roman" pitchFamily="18" charset="0"/>
                <a:cs typeface="Times New Roman" pitchFamily="18" charset="0"/>
              </a:rPr>
              <a:t>workaholism</a:t>
            </a:r>
            <a:r>
              <a:rPr lang="en-US" sz="2000" b="1" dirty="0" smtClean="0">
                <a:latin typeface="Times New Roman" pitchFamily="18" charset="0"/>
                <a:cs typeface="Times New Roman" pitchFamily="18" charset="0"/>
              </a:rPr>
              <a:t> where self worth is based on performance. Need to try harder to please others.</a:t>
            </a:r>
          </a:p>
        </p:txBody>
      </p:sp>
    </p:spTree>
    <p:extLst>
      <p:ext uri="{BB962C8B-B14F-4D97-AF65-F5344CB8AC3E}">
        <p14:creationId xmlns:p14="http://schemas.microsoft.com/office/powerpoint/2010/main" val="1934390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2116" y="381000"/>
            <a:ext cx="710508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Family roles in abuse</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1052116" y="1981200"/>
            <a:ext cx="7634684" cy="4062651"/>
          </a:xfrm>
          <a:prstGeom prst="rect">
            <a:avLst/>
          </a:prstGeom>
          <a:noFill/>
        </p:spPr>
        <p:txBody>
          <a:bodyPr wrap="square" rtlCol="0">
            <a:spAutoFit/>
          </a:bodyPr>
          <a:lstStyle/>
          <a:p>
            <a:r>
              <a:rPr lang="en-US" sz="2000" b="1" u="sng" dirty="0" smtClean="0">
                <a:latin typeface="Times New Roman" pitchFamily="18" charset="0"/>
                <a:cs typeface="Times New Roman" pitchFamily="18" charset="0"/>
              </a:rPr>
              <a:t>The scapegoat</a:t>
            </a:r>
            <a:r>
              <a:rPr lang="en-US" sz="2000" b="1" dirty="0" smtClean="0">
                <a:latin typeface="Times New Roman" pitchFamily="18" charset="0"/>
                <a:cs typeface="Times New Roman" pitchFamily="18" charset="0"/>
              </a:rPr>
              <a:t>: feels inferior, the victim. Becomes bad to get attention. Delinquent and rebellious behavior is common. They look to their peers for source of approval.</a:t>
            </a:r>
          </a:p>
          <a:p>
            <a:endParaRPr lang="en-US" sz="2000" b="1" dirty="0" smtClean="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The lost child</a:t>
            </a:r>
            <a:r>
              <a:rPr lang="en-US" sz="2000" b="1" dirty="0" smtClean="0">
                <a:latin typeface="Times New Roman" pitchFamily="18" charset="0"/>
                <a:cs typeface="Times New Roman" pitchFamily="18" charset="0"/>
              </a:rPr>
              <a:t>: withdraws from the family. Feels loneliness. They are quiet and passive. They go with the flow. They escape into their own little world. </a:t>
            </a:r>
          </a:p>
          <a:p>
            <a:endParaRPr lang="en-US" sz="2000" b="1" dirty="0" smtClean="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The mascot</a:t>
            </a:r>
            <a:r>
              <a:rPr lang="en-US" sz="2000" b="1" dirty="0" smtClean="0">
                <a:latin typeface="Times New Roman" pitchFamily="18" charset="0"/>
                <a:cs typeface="Times New Roman" pitchFamily="18" charset="0"/>
              </a:rPr>
              <a:t>: the family clown or joker. Result is emotional immaturity. To relieve the tension at home joking and antics are used. Some of Hollywood’s greatest entertainers and comedians have come from substance abusing homes.</a:t>
            </a:r>
          </a:p>
          <a:p>
            <a:endParaRPr lang="en-US" dirty="0" smtClean="0"/>
          </a:p>
        </p:txBody>
      </p:sp>
    </p:spTree>
    <p:extLst>
      <p:ext uri="{BB962C8B-B14F-4D97-AF65-F5344CB8AC3E}">
        <p14:creationId xmlns:p14="http://schemas.microsoft.com/office/powerpoint/2010/main" val="2701198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7955" y="304800"/>
            <a:ext cx="688278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Picking up the pieces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838200" y="1828800"/>
            <a:ext cx="7543800" cy="3785652"/>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Codependency: The relationship between the addict and the family is called codependency. The whole family is affected.  Family members deny their hurt, anger, and resentment. Family members believe that once the addict enters the treatment program and becomes drug free that all their problems are over with, but they have just begun.  Many times when the addict gets better, the family gets worse. The emotional damage has not been dealt with. It is imperative that the whole family go through the treatment process.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738969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8134" y="152400"/>
            <a:ext cx="530773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Emotional Loss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685800" y="1219200"/>
            <a:ext cx="8001000" cy="5324535"/>
          </a:xfrm>
          <a:prstGeom prst="rect">
            <a:avLst/>
          </a:prstGeom>
          <a:noFill/>
        </p:spPr>
        <p:txBody>
          <a:bodyPr wrap="square" rtlCol="0">
            <a:spAutoFit/>
          </a:bodyPr>
          <a:lstStyle/>
          <a:p>
            <a:r>
              <a:rPr lang="en-US" sz="2000" b="1" u="sng" dirty="0" smtClean="0">
                <a:latin typeface="Times New Roman" pitchFamily="18" charset="0"/>
                <a:cs typeface="Times New Roman" pitchFamily="18" charset="0"/>
              </a:rPr>
              <a:t>Loss of loved one</a:t>
            </a:r>
            <a:r>
              <a:rPr lang="en-US" sz="2000" b="1" dirty="0" smtClean="0">
                <a:latin typeface="Times New Roman" pitchFamily="18" charset="0"/>
                <a:cs typeface="Times New Roman" pitchFamily="18" charset="0"/>
              </a:rPr>
              <a:t>: When one loses a family member to addiction, it is like the person actually died. Did I cause the addiction? What did I do wrong? There is a great sense of guilt and responsibility. This lose leads to grief. There are 5 stages of grief: Denial, Anger, Bargaining, Depression, and Acceptance. </a:t>
            </a:r>
          </a:p>
          <a:p>
            <a:endParaRPr lang="en-US" sz="2000" b="1" dirty="0" smtClean="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Loss of Trust</a:t>
            </a:r>
            <a:r>
              <a:rPr lang="en-US" sz="2000" b="1" dirty="0" smtClean="0">
                <a:latin typeface="Times New Roman" pitchFamily="18" charset="0"/>
                <a:cs typeface="Times New Roman" pitchFamily="18" charset="0"/>
              </a:rPr>
              <a:t>: One learns quickly not to trust an addict. There have been many lies and broken promises. This loss of trust brings forth anger. Decide to forgive them, or your anger will only eat you up and destroy yourself.  See Luke 15:11-32 about the prodigal son returns home. </a:t>
            </a:r>
          </a:p>
          <a:p>
            <a:endParaRPr lang="en-US" sz="2000" b="1" dirty="0">
              <a:latin typeface="Times New Roman" pitchFamily="18" charset="0"/>
              <a:cs typeface="Times New Roman" pitchFamily="18" charset="0"/>
            </a:endParaRPr>
          </a:p>
          <a:p>
            <a:r>
              <a:rPr lang="en-US" sz="2000" b="1" u="sng" dirty="0" smtClean="0">
                <a:latin typeface="Times New Roman" pitchFamily="18" charset="0"/>
                <a:cs typeface="Times New Roman" pitchFamily="18" charset="0"/>
              </a:rPr>
              <a:t>Loss of normality</a:t>
            </a:r>
            <a:r>
              <a:rPr lang="en-US" sz="2000" b="1" dirty="0" smtClean="0">
                <a:latin typeface="Times New Roman" pitchFamily="18" charset="0"/>
                <a:cs typeface="Times New Roman" pitchFamily="18" charset="0"/>
              </a:rPr>
              <a:t>: As a child you learned to don’t talk, don’t trust, and don’t feel to survive, but in adulthood these are counterproductive. There may be a lost little child within. Acknowledge and deal with negative emotions. Learn to think and feel positively.  If you don’t deal with codependency, the adult child will repeat the sins of the fathers. </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4060650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381000"/>
            <a:ext cx="782977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Dealing with Emotions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990600" y="1828800"/>
            <a:ext cx="7239000" cy="3416320"/>
          </a:xfrm>
          <a:prstGeom prst="rect">
            <a:avLst/>
          </a:prstGeom>
          <a:noFill/>
        </p:spPr>
        <p:txBody>
          <a:bodyPr wrap="square" rtlCol="0">
            <a:spAutoFit/>
          </a:bodyPr>
          <a:lstStyle/>
          <a:p>
            <a:r>
              <a:rPr lang="en-US" sz="2400" b="1" u="sng" dirty="0" smtClean="0">
                <a:latin typeface="Times New Roman" pitchFamily="18" charset="0"/>
                <a:cs typeface="Times New Roman" pitchFamily="18" charset="0"/>
              </a:rPr>
              <a:t>What am I feeling</a:t>
            </a:r>
            <a:r>
              <a:rPr lang="en-US" sz="2400" b="1" dirty="0" smtClean="0">
                <a:latin typeface="Times New Roman" pitchFamily="18" charset="0"/>
                <a:cs typeface="Times New Roman" pitchFamily="18" charset="0"/>
              </a:rPr>
              <a:t>? Anger, stress, worry, etc.</a:t>
            </a:r>
          </a:p>
          <a:p>
            <a:endParaRPr lang="en-US" sz="2400" b="1" dirty="0">
              <a:latin typeface="Times New Roman" pitchFamily="18" charset="0"/>
              <a:cs typeface="Times New Roman" pitchFamily="18" charset="0"/>
            </a:endParaRPr>
          </a:p>
          <a:p>
            <a:r>
              <a:rPr lang="en-US" sz="2400" b="1" u="sng" dirty="0" smtClean="0">
                <a:latin typeface="Times New Roman" pitchFamily="18" charset="0"/>
                <a:cs typeface="Times New Roman" pitchFamily="18" charset="0"/>
              </a:rPr>
              <a:t>Why am I feeling this way</a:t>
            </a:r>
            <a:r>
              <a:rPr lang="en-US" sz="2400" b="1" dirty="0" smtClean="0">
                <a:latin typeface="Times New Roman" pitchFamily="18" charset="0"/>
                <a:cs typeface="Times New Roman" pitchFamily="18" charset="0"/>
              </a:rPr>
              <a:t>? Someone said something at work, or home to upset me. It always seems to be the very little things that will get you upset the most. </a:t>
            </a:r>
          </a:p>
          <a:p>
            <a:endParaRPr lang="en-US" sz="2400" b="1" dirty="0">
              <a:latin typeface="Times New Roman" pitchFamily="18" charset="0"/>
              <a:cs typeface="Times New Roman" pitchFamily="18" charset="0"/>
            </a:endParaRPr>
          </a:p>
          <a:p>
            <a:r>
              <a:rPr lang="en-US" sz="2400" b="1" u="sng" dirty="0" smtClean="0">
                <a:latin typeface="Times New Roman" pitchFamily="18" charset="0"/>
                <a:cs typeface="Times New Roman" pitchFamily="18" charset="0"/>
              </a:rPr>
              <a:t>What can I do about this</a:t>
            </a:r>
            <a:r>
              <a:rPr lang="en-US" sz="2400" b="1" dirty="0" smtClean="0">
                <a:latin typeface="Times New Roman" pitchFamily="18" charset="0"/>
                <a:cs typeface="Times New Roman" pitchFamily="18" charset="0"/>
              </a:rPr>
              <a:t>? Positive thinking. Positive steps. Diversion, think about something good. Exercise.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897195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3676" y="228600"/>
            <a:ext cx="8636660"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Recovery is life long process</a:t>
            </a:r>
            <a:endParaRPr lang="en-US" sz="4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762000" y="1752209"/>
            <a:ext cx="7086600" cy="2308324"/>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Relapse happens, but is best to get back up right away.</a:t>
            </a:r>
          </a:p>
          <a:p>
            <a:r>
              <a:rPr lang="en-US" sz="2400" b="1" dirty="0" smtClean="0">
                <a:latin typeface="Times New Roman" pitchFamily="18" charset="0"/>
                <a:cs typeface="Times New Roman" pitchFamily="18" charset="0"/>
              </a:rPr>
              <a:t>Have a support system in place. </a:t>
            </a:r>
          </a:p>
          <a:p>
            <a:r>
              <a:rPr lang="en-US" sz="2400" b="1" dirty="0" smtClean="0">
                <a:latin typeface="Times New Roman" pitchFamily="18" charset="0"/>
                <a:cs typeface="Times New Roman" pitchFamily="18" charset="0"/>
              </a:rPr>
              <a:t>Don’t hang around old friends who do drugs. They are really not your friends. </a:t>
            </a:r>
          </a:p>
          <a:p>
            <a:r>
              <a:rPr lang="en-US" sz="2400" b="1" dirty="0" smtClean="0">
                <a:latin typeface="Times New Roman" pitchFamily="18" charset="0"/>
                <a:cs typeface="Times New Roman" pitchFamily="18" charset="0"/>
              </a:rPr>
              <a:t>Get qualified counseling.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525844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6513" y="457200"/>
            <a:ext cx="693292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Treatment program</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1076512" y="1752600"/>
            <a:ext cx="6772087" cy="4093428"/>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Generally, outpatient treatment is less expensive and less disruptive.</a:t>
            </a:r>
          </a:p>
          <a:p>
            <a:r>
              <a:rPr lang="en-US" sz="2000" b="1" dirty="0" smtClean="0">
                <a:latin typeface="Times New Roman" pitchFamily="18" charset="0"/>
                <a:cs typeface="Times New Roman" pitchFamily="18" charset="0"/>
              </a:rPr>
              <a:t>Outpatient treatment works best for those who are in good health and have a strong desire to be drug free. </a:t>
            </a:r>
          </a:p>
          <a:p>
            <a:r>
              <a:rPr lang="en-US" sz="2000" b="1" dirty="0" smtClean="0">
                <a:latin typeface="Times New Roman" pitchFamily="18" charset="0"/>
                <a:cs typeface="Times New Roman" pitchFamily="18" charset="0"/>
              </a:rPr>
              <a:t>Inpatient treatment is intensive and removes the addict from the environment of drug use. </a:t>
            </a:r>
          </a:p>
          <a:p>
            <a:r>
              <a:rPr lang="en-US" sz="2000" b="1" dirty="0" smtClean="0">
                <a:latin typeface="Times New Roman" pitchFamily="18" charset="0"/>
                <a:cs typeface="Times New Roman" pitchFamily="18" charset="0"/>
              </a:rPr>
              <a:t>Residential programs are designed for long-term help in a controlled environment. This may be good for a adolescent or young adult. </a:t>
            </a:r>
          </a:p>
          <a:p>
            <a:r>
              <a:rPr lang="en-US" sz="2000" b="1" dirty="0" smtClean="0">
                <a:latin typeface="Times New Roman" pitchFamily="18" charset="0"/>
                <a:cs typeface="Times New Roman" pitchFamily="18" charset="0"/>
              </a:rPr>
              <a:t>Aftercare is very important so relapse is less likely.  Many relapse within one year of treatment.</a:t>
            </a:r>
          </a:p>
          <a:p>
            <a:r>
              <a:rPr lang="en-US" sz="2000" b="1" dirty="0" smtClean="0">
                <a:latin typeface="Times New Roman" pitchFamily="18" charset="0"/>
                <a:cs typeface="Times New Roman" pitchFamily="18" charset="0"/>
              </a:rPr>
              <a:t>Set goals for the future. Vocational programs, school, jobs. An idol hand is an idol mind. </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1519069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0800" y="381000"/>
            <a:ext cx="356289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Resources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685800" y="1676400"/>
            <a:ext cx="7924800" cy="4062651"/>
          </a:xfrm>
          <a:prstGeom prst="rect">
            <a:avLst/>
          </a:prstGeom>
          <a:noFill/>
        </p:spPr>
        <p:txBody>
          <a:bodyPr wrap="square" rtlCol="0">
            <a:spAutoFit/>
          </a:bodyPr>
          <a:lstStyle/>
          <a:p>
            <a:r>
              <a:rPr lang="en-US" sz="2000" b="1" i="1" dirty="0" smtClean="0">
                <a:latin typeface="Times New Roman" pitchFamily="18" charset="0"/>
                <a:cs typeface="Times New Roman" pitchFamily="18" charset="0"/>
              </a:rPr>
              <a:t>Counseling for Substance Abuse and Addiction </a:t>
            </a:r>
            <a:r>
              <a:rPr lang="en-US" sz="2000" b="1" dirty="0" smtClean="0">
                <a:latin typeface="Times New Roman" pitchFamily="18" charset="0"/>
                <a:cs typeface="Times New Roman" pitchFamily="18" charset="0"/>
              </a:rPr>
              <a:t>by Cleave, Byrd, &amp; </a:t>
            </a:r>
            <a:r>
              <a:rPr lang="en-US" sz="2000" b="1" dirty="0" err="1" smtClean="0">
                <a:latin typeface="Times New Roman" pitchFamily="18" charset="0"/>
                <a:cs typeface="Times New Roman" pitchFamily="18" charset="0"/>
              </a:rPr>
              <a:t>Revell</a:t>
            </a:r>
            <a:r>
              <a:rPr lang="en-US" sz="2000" b="1" dirty="0" smtClean="0">
                <a:latin typeface="Times New Roman" pitchFamily="18" charset="0"/>
                <a:cs typeface="Times New Roman" pitchFamily="18" charset="0"/>
              </a:rPr>
              <a:t>. Published by Word in 1987. Much information was used from this book. </a:t>
            </a:r>
          </a:p>
          <a:p>
            <a:endParaRPr lang="en-US" dirty="0"/>
          </a:p>
          <a:p>
            <a:r>
              <a:rPr lang="en-US" sz="2000" b="1" i="1" dirty="0" smtClean="0">
                <a:latin typeface="Times New Roman" pitchFamily="18" charset="0"/>
                <a:cs typeface="Times New Roman" pitchFamily="18" charset="0"/>
              </a:rPr>
              <a:t>Counseling Adult Children of Alcoholics </a:t>
            </a:r>
            <a:r>
              <a:rPr lang="en-US" sz="2000" b="1" dirty="0" smtClean="0">
                <a:latin typeface="Times New Roman" pitchFamily="18" charset="0"/>
                <a:cs typeface="Times New Roman" pitchFamily="18" charset="0"/>
              </a:rPr>
              <a:t>by Sandra D. Wilson. Published by Word in 1989. </a:t>
            </a:r>
          </a:p>
          <a:p>
            <a:endParaRPr lang="en-US" sz="2000" b="1" dirty="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Drug Proof Your Kids by Stephen </a:t>
            </a:r>
            <a:r>
              <a:rPr lang="en-US" sz="2000" b="1" dirty="0" err="1" smtClean="0">
                <a:latin typeface="Times New Roman" pitchFamily="18" charset="0"/>
                <a:cs typeface="Times New Roman" pitchFamily="18" charset="0"/>
              </a:rPr>
              <a:t>Arterburn</a:t>
            </a:r>
            <a:r>
              <a:rPr lang="en-US" sz="2000" b="1" dirty="0" smtClean="0">
                <a:latin typeface="Times New Roman" pitchFamily="18" charset="0"/>
                <a:cs typeface="Times New Roman" pitchFamily="18" charset="0"/>
              </a:rPr>
              <a:t> &amp; Jim Burns. Published by Focus on the Family in 1989. </a:t>
            </a:r>
          </a:p>
          <a:p>
            <a:endParaRPr lang="en-US" sz="2000" b="1" dirty="0">
              <a:latin typeface="Times New Roman" pitchFamily="18" charset="0"/>
              <a:cs typeface="Times New Roman" pitchFamily="18" charset="0"/>
            </a:endParaRPr>
          </a:p>
          <a:p>
            <a:r>
              <a:rPr lang="en-US" sz="2000" b="1" i="1" dirty="0" smtClean="0">
                <a:latin typeface="Times New Roman" pitchFamily="18" charset="0"/>
                <a:cs typeface="Times New Roman" pitchFamily="18" charset="0"/>
              </a:rPr>
              <a:t>Helping and Hope for the Alcoholic: Insights for friends and family from a pastor who conquered alcoholism </a:t>
            </a:r>
            <a:r>
              <a:rPr lang="en-US" sz="2000" b="1" dirty="0" smtClean="0">
                <a:latin typeface="Times New Roman" pitchFamily="18" charset="0"/>
                <a:cs typeface="Times New Roman" pitchFamily="18" charset="0"/>
              </a:rPr>
              <a:t>by Alexander  C. </a:t>
            </a:r>
            <a:r>
              <a:rPr lang="en-US" sz="2000" b="1" dirty="0" err="1" smtClean="0">
                <a:latin typeface="Times New Roman" pitchFamily="18" charset="0"/>
                <a:cs typeface="Times New Roman" pitchFamily="18" charset="0"/>
              </a:rPr>
              <a:t>DeJong</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Published by Tyndale House in 1982.</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41926325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3396" y="381000"/>
            <a:ext cx="591771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Resources online</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674914" y="1665998"/>
            <a:ext cx="7924800" cy="4093428"/>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ACDE- American Counsel of Drug Education</a:t>
            </a:r>
          </a:p>
          <a:p>
            <a:r>
              <a:rPr lang="en-US" sz="2000" b="1" dirty="0" smtClean="0">
                <a:latin typeface="Times New Roman" pitchFamily="18" charset="0"/>
                <a:cs typeface="Times New Roman" pitchFamily="18" charset="0"/>
                <a:hlinkClick r:id="rId2"/>
              </a:rPr>
              <a:t>http://www.acde.org/</a:t>
            </a:r>
            <a:r>
              <a:rPr lang="en-US" sz="2000" b="1" dirty="0" smtClean="0">
                <a:latin typeface="Times New Roman" pitchFamily="18" charset="0"/>
                <a:cs typeface="Times New Roman" pitchFamily="18" charset="0"/>
              </a:rPr>
              <a:t> </a:t>
            </a:r>
          </a:p>
          <a:p>
            <a:endParaRPr lang="en-US" sz="2000" b="1" i="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NIDE- National Institute for Drug Education</a:t>
            </a:r>
          </a:p>
          <a:p>
            <a:r>
              <a:rPr lang="en-US" sz="2000" b="1" dirty="0" smtClean="0">
                <a:latin typeface="Times New Roman" pitchFamily="18" charset="0"/>
                <a:cs typeface="Times New Roman" pitchFamily="18" charset="0"/>
                <a:hlinkClick r:id="rId3"/>
              </a:rPr>
              <a:t>http://www.nida.nih.gov/nidahome.html</a:t>
            </a:r>
            <a:r>
              <a:rPr lang="en-US" sz="2000" b="1" dirty="0" smtClean="0">
                <a:latin typeface="Times New Roman" pitchFamily="18" charset="0"/>
                <a:cs typeface="Times New Roman" pitchFamily="18" charset="0"/>
              </a:rPr>
              <a:t> </a:t>
            </a:r>
          </a:p>
          <a:p>
            <a:endParaRPr lang="en-US" sz="2000" b="1" dirty="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NACOA-National Association for Children of Alcoholics</a:t>
            </a:r>
          </a:p>
          <a:p>
            <a:r>
              <a:rPr lang="en-US" sz="2000" b="1" dirty="0" smtClean="0">
                <a:latin typeface="Times New Roman" pitchFamily="18" charset="0"/>
                <a:cs typeface="Times New Roman" pitchFamily="18" charset="0"/>
                <a:hlinkClick r:id="rId4"/>
              </a:rPr>
              <a:t>http://www.nacoa.org/</a:t>
            </a:r>
            <a:r>
              <a:rPr lang="en-US" sz="2000" b="1" dirty="0" smtClean="0">
                <a:latin typeface="Times New Roman" pitchFamily="18" charset="0"/>
                <a:cs typeface="Times New Roman" pitchFamily="18" charset="0"/>
              </a:rPr>
              <a:t> </a:t>
            </a:r>
            <a:endParaRPr lang="en-US" sz="2000" b="1" dirty="0">
              <a:latin typeface="Times New Roman" pitchFamily="18" charset="0"/>
              <a:cs typeface="Times New Roman" pitchFamily="18" charset="0"/>
            </a:endParaRPr>
          </a:p>
          <a:p>
            <a:endParaRPr lang="en-US" sz="2000" b="1" dirty="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Pride</a:t>
            </a:r>
            <a:r>
              <a:rPr lang="en-US" sz="2000" b="1" i="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Prevention Resources of  Information on Drug Education</a:t>
            </a:r>
          </a:p>
          <a:p>
            <a:r>
              <a:rPr lang="en-US" sz="2000" b="1" dirty="0" smtClean="0">
                <a:latin typeface="Times New Roman" pitchFamily="18" charset="0"/>
                <a:cs typeface="Times New Roman" pitchFamily="18" charset="0"/>
                <a:hlinkClick r:id="rId5"/>
              </a:rPr>
              <a:t>http://www.prideprevention.org/</a:t>
            </a:r>
            <a:endParaRPr lang="en-US" sz="2000" b="1" dirty="0" smtClean="0">
              <a:latin typeface="Times New Roman" pitchFamily="18" charset="0"/>
              <a:cs typeface="Times New Roman" pitchFamily="18" charset="0"/>
            </a:endParaRPr>
          </a:p>
          <a:p>
            <a:endParaRPr lang="en-US" sz="2000" b="1" dirty="0">
              <a:latin typeface="Times New Roman" pitchFamily="18" charset="0"/>
              <a:cs typeface="Times New Roman" pitchFamily="18" charset="0"/>
            </a:endParaRPr>
          </a:p>
          <a:p>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3925107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897" y="304800"/>
            <a:ext cx="8599342" cy="76944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Christian Treatment Programs</a:t>
            </a:r>
            <a:endParaRPr lang="en-US" sz="4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990600" y="1905000"/>
            <a:ext cx="7259936" cy="1200329"/>
          </a:xfrm>
          <a:prstGeom prst="rect">
            <a:avLst/>
          </a:prstGeom>
          <a:noFill/>
        </p:spPr>
        <p:txBody>
          <a:bodyPr wrap="square" rtlCol="0">
            <a:spAutoFit/>
          </a:bodyPr>
          <a:lstStyle/>
          <a:p>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Teen Challenge</a:t>
            </a:r>
          </a:p>
          <a:p>
            <a:r>
              <a:rPr lang="en-US" sz="2400" b="1" dirty="0" smtClean="0">
                <a:latin typeface="Times New Roman" pitchFamily="18" charset="0"/>
                <a:cs typeface="Times New Roman" pitchFamily="18" charset="0"/>
                <a:hlinkClick r:id="rId2"/>
              </a:rPr>
              <a:t>http://teenchallengeusa.com/</a:t>
            </a:r>
            <a:r>
              <a:rPr lang="en-US" sz="2400" b="1" dirty="0" smtClean="0">
                <a:latin typeface="Times New Roman" pitchFamily="18" charset="0"/>
                <a:cs typeface="Times New Roman" pitchFamily="18" charset="0"/>
              </a:rPr>
              <a:t>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40847022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59&quot;/&gt;&lt;/object&gt;&lt;object type=&quot;3&quot; unique_id=&quot;10202&quot;&gt;&lt;property id=&quot;20148&quot; value=&quot;5&quot;/&gt;&lt;property id=&quot;20300&quot; value=&quot;Slide 4&quot;/&gt;&lt;property id=&quot;20307&quot; value=&quot;261&quot;/&gt;&lt;/object&gt;&lt;object type=&quot;3&quot; unique_id=&quot;10203&quot;&gt;&lt;property id=&quot;20148&quot; value=&quot;5&quot;/&gt;&lt;property id=&quot;20300&quot; value=&quot;Slide 5&quot;/&gt;&lt;property id=&quot;20307&quot; value=&quot;262&quot;/&gt;&lt;/object&gt;&lt;object type=&quot;3&quot; unique_id=&quot;10204&quot;&gt;&lt;property id=&quot;20148&quot; value=&quot;5&quot;/&gt;&lt;property id=&quot;20300&quot; value=&quot;Slide 6&quot;/&gt;&lt;property id=&quot;20307&quot; value=&quot;263&quot;/&gt;&lt;/object&gt;&lt;object type=&quot;3&quot; unique_id=&quot;10205&quot;&gt;&lt;property id=&quot;20148&quot; value=&quot;5&quot;/&gt;&lt;property id=&quot;20300&quot; value=&quot;Slide 7&quot;/&gt;&lt;property id=&quot;20307&quot; value=&quot;274&quot;/&gt;&lt;/object&gt;&lt;object type=&quot;3&quot; unique_id=&quot;10206&quot;&gt;&lt;property id=&quot;20148&quot; value=&quot;5&quot;/&gt;&lt;property id=&quot;20300&quot; value=&quot;Slide 8&quot;/&gt;&lt;property id=&quot;20307&quot; value=&quot;264&quot;/&gt;&lt;/object&gt;&lt;object type=&quot;3&quot; unique_id=&quot;10207&quot;&gt;&lt;property id=&quot;20148&quot; value=&quot;5&quot;/&gt;&lt;property id=&quot;20300&quot; value=&quot;Slide 9&quot;/&gt;&lt;property id=&quot;20307&quot; value=&quot;265&quot;/&gt;&lt;/object&gt;&lt;object type=&quot;3&quot; unique_id=&quot;10208&quot;&gt;&lt;property id=&quot;20148&quot; value=&quot;5&quot;/&gt;&lt;property id=&quot;20300&quot; value=&quot;Slide 10&quot;/&gt;&lt;property id=&quot;20307&quot; value=&quot;266&quot;/&gt;&lt;/object&gt;&lt;object type=&quot;3&quot; unique_id=&quot;10209&quot;&gt;&lt;property id=&quot;20148&quot; value=&quot;5&quot;/&gt;&lt;property id=&quot;20300&quot; value=&quot;Slide 11&quot;/&gt;&lt;property id=&quot;20307&quot; value=&quot;267&quot;/&gt;&lt;/object&gt;&lt;object type=&quot;3&quot; unique_id=&quot;10210&quot;&gt;&lt;property id=&quot;20148&quot; value=&quot;5&quot;/&gt;&lt;property id=&quot;20300&quot; value=&quot;Slide 12&quot;/&gt;&lt;property id=&quot;20307&quot; value=&quot;268&quot;/&gt;&lt;/object&gt;&lt;object type=&quot;3&quot; unique_id=&quot;10211&quot;&gt;&lt;property id=&quot;20148&quot; value=&quot;5&quot;/&gt;&lt;property id=&quot;20300&quot; value=&quot;Slide 13&quot;/&gt;&lt;property id=&quot;20307&quot; value=&quot;269&quot;/&gt;&lt;/object&gt;&lt;object type=&quot;3&quot; unique_id=&quot;10212&quot;&gt;&lt;property id=&quot;20148&quot; value=&quot;5&quot;/&gt;&lt;property id=&quot;20300&quot; value=&quot;Slide 14&quot;/&gt;&lt;property id=&quot;20307&quot; value=&quot;270&quot;/&gt;&lt;/object&gt;&lt;object type=&quot;3&quot; unique_id=&quot;10213&quot;&gt;&lt;property id=&quot;20148&quot; value=&quot;5&quot;/&gt;&lt;property id=&quot;20300&quot; value=&quot;Slide 15&quot;/&gt;&lt;property id=&quot;20307&quot; value=&quot;271&quot;/&gt;&lt;/object&gt;&lt;object type=&quot;3&quot; unique_id=&quot;10214&quot;&gt;&lt;property id=&quot;20148&quot; value=&quot;5&quot;/&gt;&lt;property id=&quot;20300&quot; value=&quot;Slide 16&quot;/&gt;&lt;property id=&quot;20307&quot; value=&quot;273&quot;/&gt;&lt;/object&gt;&lt;object type=&quot;3&quot; unique_id=&quot;10215&quot;&gt;&lt;property id=&quot;20148&quot; value=&quot;5&quot;/&gt;&lt;property id=&quot;20300&quot; value=&quot;Slide 17&quot;/&gt;&lt;property id=&quot;20307&quot; value=&quot;260&quot;/&gt;&lt;/object&gt;&lt;object type=&quot;3&quot; unique_id=&quot;10216&quot;&gt;&lt;property id=&quot;20148&quot; value=&quot;5&quot;/&gt;&lt;property id=&quot;20300&quot; value=&quot;Slide 18&quot;/&gt;&lt;property id=&quot;20307&quot; value=&quot;275&quot;/&gt;&lt;/object&gt;&lt;object type=&quot;3&quot; unique_id=&quot;10217&quot;&gt;&lt;property id=&quot;20148&quot; value=&quot;5&quot;/&gt;&lt;property id=&quot;20300&quot; value=&quot;Slide 19&quot;/&gt;&lt;property id=&quot;20307&quot; value=&quot;276&quot;/&gt;&lt;/object&gt;&lt;object type=&quot;3&quot; unique_id=&quot;10218&quot;&gt;&lt;property id=&quot;20148&quot; value=&quot;5&quot;/&gt;&lt;property id=&quot;20300&quot; value=&quot;Slide 20&quot;/&gt;&lt;property id=&quot;20307&quot; value=&quot;277&quot;/&gt;&lt;/object&gt;&lt;object type=&quot;3&quot; unique_id=&quot;10219&quot;&gt;&lt;property id=&quot;20148&quot; value=&quot;5&quot;/&gt;&lt;property id=&quot;20300&quot; value=&quot;Slide 21&quot;/&gt;&lt;property id=&quot;20307&quot; value=&quot;278&quot;/&gt;&lt;/object&gt;&lt;object type=&quot;3&quot; unique_id=&quot;10220&quot;&gt;&lt;property id=&quot;20148&quot; value=&quot;5&quot;/&gt;&lt;property id=&quot;20300&quot; value=&quot;Slide 22&quot;/&gt;&lt;property id=&quot;20307&quot; value=&quot;272&quot;/&gt;&lt;/object&gt;&lt;object type=&quot;3&quot; unique_id=&quot;10221&quot;&gt;&lt;property id=&quot;20148&quot; value=&quot;5&quot;/&gt;&lt;property id=&quot;20300&quot; value=&quot;Slide 23&quot;/&gt;&lt;property id=&quot;20307&quot; value=&quot;279&quot;/&gt;&lt;/object&gt;&lt;object type=&quot;3&quot; unique_id=&quot;10222&quot;&gt;&lt;property id=&quot;20148&quot; value=&quot;5&quot;/&gt;&lt;property id=&quot;20300&quot; value=&quot;Slide 24&quot;/&gt;&lt;property id=&quot;20307&quot; value=&quot;286&quot;/&gt;&lt;/object&gt;&lt;object type=&quot;3&quot; unique_id=&quot;10223&quot;&gt;&lt;property id=&quot;20148&quot; value=&quot;5&quot;/&gt;&lt;property id=&quot;20300&quot; value=&quot;Slide 25&quot;/&gt;&lt;property id=&quot;20307&quot; value=&quot;280&quot;/&gt;&lt;/object&gt;&lt;object type=&quot;3&quot; unique_id=&quot;10224&quot;&gt;&lt;property id=&quot;20148&quot; value=&quot;5&quot;/&gt;&lt;property id=&quot;20300&quot; value=&quot;Slide 26&quot;/&gt;&lt;property id=&quot;20307&quot; value=&quot;282&quot;/&gt;&lt;/object&gt;&lt;object type=&quot;3&quot; unique_id=&quot;10225&quot;&gt;&lt;property id=&quot;20148&quot; value=&quot;5&quot;/&gt;&lt;property id=&quot;20300&quot; value=&quot;Slide 27&quot;/&gt;&lt;property id=&quot;20307&quot; value=&quot;284&quot;/&gt;&lt;/object&gt;&lt;object type=&quot;3&quot; unique_id=&quot;10226&quot;&gt;&lt;property id=&quot;20148&quot; value=&quot;5&quot;/&gt;&lt;property id=&quot;20300&quot; value=&quot;Slide 28&quot;/&gt;&lt;property id=&quot;20307&quot; value=&quot;285&quot;/&gt;&lt;/object&gt;&lt;object type=&quot;3&quot; unique_id=&quot;10227&quot;&gt;&lt;property id=&quot;20148&quot; value=&quot;5&quot;/&gt;&lt;property id=&quot;20300&quot; value=&quot;Slide 29&quot;/&gt;&lt;property id=&quot;20307&quot; value=&quot;287&quot;/&gt;&lt;/object&gt;&lt;object type=&quot;3&quot; unique_id=&quot;10228&quot;&gt;&lt;property id=&quot;20148&quot; value=&quot;5&quot;/&gt;&lt;property id=&quot;20300&quot; value=&quot;Slide 30&quot;/&gt;&lt;property id=&quot;20307&quot; value=&quot;288&quot;/&gt;&lt;/object&gt;&lt;object type=&quot;3&quot; unique_id=&quot;10229&quot;&gt;&lt;property id=&quot;20148&quot; value=&quot;5&quot;/&gt;&lt;property id=&quot;20300&quot; value=&quot;Slide 31&quot;/&gt;&lt;property id=&quot;20307&quot; value=&quot;289&quot;/&gt;&lt;/object&gt;&lt;object type=&quot;3&quot; unique_id=&quot;10230&quot;&gt;&lt;property id=&quot;20148&quot; value=&quot;5&quot;/&gt;&lt;property id=&quot;20300&quot; value=&quot;Slide 32&quot;/&gt;&lt;property id=&quot;20307&quot; value=&quot;281&quot;/&gt;&lt;/object&gt;&lt;object type=&quot;3&quot; unique_id=&quot;10231&quot;&gt;&lt;property id=&quot;20148&quot; value=&quot;5&quot;/&gt;&lt;property id=&quot;20300&quot; value=&quot;Slide 33&quot;/&gt;&lt;property id=&quot;20307&quot; value=&quot;290&quot;/&gt;&lt;/object&gt;&lt;object type=&quot;3&quot; unique_id=&quot;10232&quot;&gt;&lt;property id=&quot;20148&quot; value=&quot;5&quot;/&gt;&lt;property id=&quot;20300&quot; value=&quot;Slide 34&quot;/&gt;&lt;property id=&quot;20307&quot; value=&quot;283&quot;/&gt;&lt;/object&gt;&lt;object type=&quot;3&quot; unique_id=&quot;10233&quot;&gt;&lt;property id=&quot;20148&quot; value=&quot;5&quot;/&gt;&lt;property id=&quot;20300&quot; value=&quot;Slide 35&quot;/&gt;&lt;property id=&quot;20307&quot; value=&quot;291&quot;/&gt;&lt;/object&gt;&lt;object type=&quot;3&quot; unique_id=&quot;10234&quot;&gt;&lt;property id=&quot;20148&quot; value=&quot;5&quot;/&gt;&lt;property id=&quot;20300&quot; value=&quot;Slide 36&quot;/&gt;&lt;property id=&quot;20307&quot; value=&quot;292&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TotalTime>
  <Words>3581</Words>
  <Application>Microsoft Office PowerPoint</Application>
  <PresentationFormat>On-screen Show (4:3)</PresentationFormat>
  <Paragraphs>220</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Meyers</dc:creator>
  <cp:lastModifiedBy>Stephen Meyers</cp:lastModifiedBy>
  <cp:revision>45</cp:revision>
  <dcterms:created xsi:type="dcterms:W3CDTF">2011-08-27T13:49:45Z</dcterms:created>
  <dcterms:modified xsi:type="dcterms:W3CDTF">2011-08-27T22:01:28Z</dcterms:modified>
</cp:coreProperties>
</file>