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57" r:id="rId4"/>
    <p:sldId id="260" r:id="rId5"/>
    <p:sldId id="261" r:id="rId6"/>
    <p:sldId id="262" r:id="rId7"/>
    <p:sldId id="263" r:id="rId8"/>
    <p:sldId id="264" r:id="rId9"/>
    <p:sldId id="266" r:id="rId10"/>
    <p:sldId id="265" r:id="rId11"/>
    <p:sldId id="267" r:id="rId12"/>
    <p:sldId id="268" r:id="rId13"/>
    <p:sldId id="293" r:id="rId14"/>
    <p:sldId id="269" r:id="rId15"/>
    <p:sldId id="287" r:id="rId16"/>
    <p:sldId id="281" r:id="rId17"/>
    <p:sldId id="270" r:id="rId18"/>
    <p:sldId id="271" r:id="rId19"/>
    <p:sldId id="272" r:id="rId20"/>
    <p:sldId id="273" r:id="rId21"/>
    <p:sldId id="280" r:id="rId22"/>
    <p:sldId id="274" r:id="rId23"/>
    <p:sldId id="275" r:id="rId24"/>
    <p:sldId id="276" r:id="rId25"/>
    <p:sldId id="277" r:id="rId26"/>
    <p:sldId id="278" r:id="rId27"/>
    <p:sldId id="282" r:id="rId28"/>
    <p:sldId id="283" r:id="rId29"/>
    <p:sldId id="285" r:id="rId30"/>
    <p:sldId id="284" r:id="rId31"/>
    <p:sldId id="290" r:id="rId32"/>
    <p:sldId id="286" r:id="rId33"/>
    <p:sldId id="288" r:id="rId34"/>
    <p:sldId id="289" r:id="rId35"/>
    <p:sldId id="279" r:id="rId36"/>
    <p:sldId id="291" r:id="rId37"/>
    <p:sldId id="292" r:id="rId38"/>
  </p:sldIdLst>
  <p:sldSz cx="9144000" cy="6858000" type="screen4x3"/>
  <p:notesSz cx="6858000" cy="9144000"/>
  <p:custDataLst>
    <p:tags r:id="rId3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42" autoAdjust="0"/>
    <p:restoredTop sz="94660"/>
  </p:normalViewPr>
  <p:slideViewPr>
    <p:cSldViewPr>
      <p:cViewPr varScale="1">
        <p:scale>
          <a:sx n="87" d="100"/>
          <a:sy n="87" d="100"/>
        </p:scale>
        <p:origin x="-107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BDB121C-08BD-4E01-825F-848F66BC5AD4}" type="datetimeFigureOut">
              <a:rPr lang="en-US" smtClean="0"/>
              <a:t>9/3/2011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3F55D06-F3CE-4A52-810B-C5CEC805B486}" type="slidenum">
              <a:rPr lang="en-US" smtClean="0"/>
              <a:t>‹#›</a:t>
            </a:fld>
            <a:endParaRPr lang="en-US" dirty="0"/>
          </a:p>
        </p:txBody>
      </p:sp>
    </p:spTree>
    <p:extLst>
      <p:ext uri="{BB962C8B-B14F-4D97-AF65-F5344CB8AC3E}">
        <p14:creationId xmlns:p14="http://schemas.microsoft.com/office/powerpoint/2010/main" val="24924465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DB121C-08BD-4E01-825F-848F66BC5AD4}" type="datetimeFigureOut">
              <a:rPr lang="en-US" smtClean="0"/>
              <a:t>9/3/2011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3F55D06-F3CE-4A52-810B-C5CEC805B486}" type="slidenum">
              <a:rPr lang="en-US" smtClean="0"/>
              <a:t>‹#›</a:t>
            </a:fld>
            <a:endParaRPr lang="en-US" dirty="0"/>
          </a:p>
        </p:txBody>
      </p:sp>
    </p:spTree>
    <p:extLst>
      <p:ext uri="{BB962C8B-B14F-4D97-AF65-F5344CB8AC3E}">
        <p14:creationId xmlns:p14="http://schemas.microsoft.com/office/powerpoint/2010/main" val="2992001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DB121C-08BD-4E01-825F-848F66BC5AD4}" type="datetimeFigureOut">
              <a:rPr lang="en-US" smtClean="0"/>
              <a:t>9/3/2011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3F55D06-F3CE-4A52-810B-C5CEC805B486}" type="slidenum">
              <a:rPr lang="en-US" smtClean="0"/>
              <a:t>‹#›</a:t>
            </a:fld>
            <a:endParaRPr lang="en-US" dirty="0"/>
          </a:p>
        </p:txBody>
      </p:sp>
    </p:spTree>
    <p:extLst>
      <p:ext uri="{BB962C8B-B14F-4D97-AF65-F5344CB8AC3E}">
        <p14:creationId xmlns:p14="http://schemas.microsoft.com/office/powerpoint/2010/main" val="23883298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BDB121C-08BD-4E01-825F-848F66BC5AD4}" type="datetimeFigureOut">
              <a:rPr lang="en-US" smtClean="0"/>
              <a:t>9/3/2011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3F55D06-F3CE-4A52-810B-C5CEC805B486}" type="slidenum">
              <a:rPr lang="en-US" smtClean="0"/>
              <a:t>‹#›</a:t>
            </a:fld>
            <a:endParaRPr lang="en-US" dirty="0"/>
          </a:p>
        </p:txBody>
      </p:sp>
    </p:spTree>
    <p:extLst>
      <p:ext uri="{BB962C8B-B14F-4D97-AF65-F5344CB8AC3E}">
        <p14:creationId xmlns:p14="http://schemas.microsoft.com/office/powerpoint/2010/main" val="2626464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BDB121C-08BD-4E01-825F-848F66BC5AD4}" type="datetimeFigureOut">
              <a:rPr lang="en-US" smtClean="0"/>
              <a:t>9/3/2011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3F55D06-F3CE-4A52-810B-C5CEC805B486}" type="slidenum">
              <a:rPr lang="en-US" smtClean="0"/>
              <a:t>‹#›</a:t>
            </a:fld>
            <a:endParaRPr lang="en-US" dirty="0"/>
          </a:p>
        </p:txBody>
      </p:sp>
    </p:spTree>
    <p:extLst>
      <p:ext uri="{BB962C8B-B14F-4D97-AF65-F5344CB8AC3E}">
        <p14:creationId xmlns:p14="http://schemas.microsoft.com/office/powerpoint/2010/main" val="91530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BDB121C-08BD-4E01-825F-848F66BC5AD4}" type="datetimeFigureOut">
              <a:rPr lang="en-US" smtClean="0"/>
              <a:t>9/3/2011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3F55D06-F3CE-4A52-810B-C5CEC805B486}" type="slidenum">
              <a:rPr lang="en-US" smtClean="0"/>
              <a:t>‹#›</a:t>
            </a:fld>
            <a:endParaRPr lang="en-US" dirty="0"/>
          </a:p>
        </p:txBody>
      </p:sp>
    </p:spTree>
    <p:extLst>
      <p:ext uri="{BB962C8B-B14F-4D97-AF65-F5344CB8AC3E}">
        <p14:creationId xmlns:p14="http://schemas.microsoft.com/office/powerpoint/2010/main" val="1414271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DB121C-08BD-4E01-825F-848F66BC5AD4}" type="datetimeFigureOut">
              <a:rPr lang="en-US" smtClean="0"/>
              <a:t>9/3/2011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3F55D06-F3CE-4A52-810B-C5CEC805B486}" type="slidenum">
              <a:rPr lang="en-US" smtClean="0"/>
              <a:t>‹#›</a:t>
            </a:fld>
            <a:endParaRPr lang="en-US" dirty="0"/>
          </a:p>
        </p:txBody>
      </p:sp>
    </p:spTree>
    <p:extLst>
      <p:ext uri="{BB962C8B-B14F-4D97-AF65-F5344CB8AC3E}">
        <p14:creationId xmlns:p14="http://schemas.microsoft.com/office/powerpoint/2010/main" val="20699662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DB121C-08BD-4E01-825F-848F66BC5AD4}" type="datetimeFigureOut">
              <a:rPr lang="en-US" smtClean="0"/>
              <a:t>9/3/2011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3F55D06-F3CE-4A52-810B-C5CEC805B486}" type="slidenum">
              <a:rPr lang="en-US" smtClean="0"/>
              <a:t>‹#›</a:t>
            </a:fld>
            <a:endParaRPr lang="en-US" dirty="0"/>
          </a:p>
        </p:txBody>
      </p:sp>
    </p:spTree>
    <p:extLst>
      <p:ext uri="{BB962C8B-B14F-4D97-AF65-F5344CB8AC3E}">
        <p14:creationId xmlns:p14="http://schemas.microsoft.com/office/powerpoint/2010/main" val="10795373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DB121C-08BD-4E01-825F-848F66BC5AD4}" type="datetimeFigureOut">
              <a:rPr lang="en-US" smtClean="0"/>
              <a:t>9/3/2011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3F55D06-F3CE-4A52-810B-C5CEC805B486}" type="slidenum">
              <a:rPr lang="en-US" smtClean="0"/>
              <a:t>‹#›</a:t>
            </a:fld>
            <a:endParaRPr lang="en-US" dirty="0"/>
          </a:p>
        </p:txBody>
      </p:sp>
    </p:spTree>
    <p:extLst>
      <p:ext uri="{BB962C8B-B14F-4D97-AF65-F5344CB8AC3E}">
        <p14:creationId xmlns:p14="http://schemas.microsoft.com/office/powerpoint/2010/main" val="2988487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DB121C-08BD-4E01-825F-848F66BC5AD4}" type="datetimeFigureOut">
              <a:rPr lang="en-US" smtClean="0"/>
              <a:t>9/3/2011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3F55D06-F3CE-4A52-810B-C5CEC805B486}" type="slidenum">
              <a:rPr lang="en-US" smtClean="0"/>
              <a:t>‹#›</a:t>
            </a:fld>
            <a:endParaRPr lang="en-US" dirty="0"/>
          </a:p>
        </p:txBody>
      </p:sp>
    </p:spTree>
    <p:extLst>
      <p:ext uri="{BB962C8B-B14F-4D97-AF65-F5344CB8AC3E}">
        <p14:creationId xmlns:p14="http://schemas.microsoft.com/office/powerpoint/2010/main" val="1475009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DB121C-08BD-4E01-825F-848F66BC5AD4}" type="datetimeFigureOut">
              <a:rPr lang="en-US" smtClean="0"/>
              <a:t>9/3/2011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3F55D06-F3CE-4A52-810B-C5CEC805B486}" type="slidenum">
              <a:rPr lang="en-US" smtClean="0"/>
              <a:t>‹#›</a:t>
            </a:fld>
            <a:endParaRPr lang="en-US" dirty="0"/>
          </a:p>
        </p:txBody>
      </p:sp>
    </p:spTree>
    <p:extLst>
      <p:ext uri="{BB962C8B-B14F-4D97-AF65-F5344CB8AC3E}">
        <p14:creationId xmlns:p14="http://schemas.microsoft.com/office/powerpoint/2010/main" val="1367346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DB121C-08BD-4E01-825F-848F66BC5AD4}" type="datetimeFigureOut">
              <a:rPr lang="en-US" smtClean="0"/>
              <a:t>9/3/2011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F55D06-F3CE-4A52-810B-C5CEC805B486}" type="slidenum">
              <a:rPr lang="en-US" smtClean="0"/>
              <a:t>‹#›</a:t>
            </a:fld>
            <a:endParaRPr lang="en-US" dirty="0"/>
          </a:p>
        </p:txBody>
      </p:sp>
    </p:spTree>
    <p:extLst>
      <p:ext uri="{BB962C8B-B14F-4D97-AF65-F5344CB8AC3E}">
        <p14:creationId xmlns:p14="http://schemas.microsoft.com/office/powerpoint/2010/main" val="11785404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bibleandscience.com/"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amazon.com/gp/product/images/006016848X/ref=dp_image_0?ie=UTF8&amp;n=283155&amp;s=books"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amazon.com/gp/product/images/0310303605/ref=dp_image_0?ie=UTF8&amp;n=283155&amp;s=books" TargetMode="Externa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amazon.com/gp/product/images/0840731930/ref=dp_image_0?ie=UTF8&amp;n=283155&amp;s=books" TargetMode="Externa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www.amazon.com/gp/reader/0785275304/ref=sib_dp_pt#reader-link" TargetMode="Externa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www.amazon.com/gp/reader/1935096222/ref=sib_dp_pt#reader-link" TargetMode="Externa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www.amazon.com/gp/reader/031020156X/ref=sib_dp_pt#reader-link"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2362200"/>
            <a:ext cx="6477000" cy="1477328"/>
          </a:xfrm>
          <a:prstGeom prst="rect">
            <a:avLst/>
          </a:prstGeom>
          <a:noFill/>
        </p:spPr>
        <p:txBody>
          <a:bodyPr wrap="square" rtlCol="0">
            <a:spAutoFit/>
          </a:bodyPr>
          <a:lstStyle/>
          <a:p>
            <a:pPr algn="ctr"/>
            <a:r>
              <a:rPr lang="en-US" b="1" dirty="0" smtClean="0">
                <a:latin typeface="Times New Roman" pitchFamily="18" charset="0"/>
                <a:cs typeface="Times New Roman" pitchFamily="18" charset="0"/>
              </a:rPr>
              <a:t>Institute for Biblical &amp; Scientific Studies</a:t>
            </a:r>
          </a:p>
          <a:p>
            <a:pPr algn="ctr"/>
            <a:r>
              <a:rPr lang="en-US" b="1" dirty="0" smtClean="0">
                <a:latin typeface="Times New Roman" pitchFamily="18" charset="0"/>
                <a:cs typeface="Times New Roman" pitchFamily="18" charset="0"/>
                <a:hlinkClick r:id="rId2"/>
              </a:rPr>
              <a:t>www.bibleandscience.com</a:t>
            </a:r>
            <a:endParaRPr lang="en-US" b="1" dirty="0" smtClean="0">
              <a:latin typeface="Times New Roman" pitchFamily="18" charset="0"/>
              <a:cs typeface="Times New Roman" pitchFamily="18" charset="0"/>
            </a:endParaRPr>
          </a:p>
          <a:p>
            <a:pPr algn="ctr"/>
            <a:r>
              <a:rPr lang="en-US" b="1" dirty="0" smtClean="0">
                <a:latin typeface="Times New Roman" pitchFamily="18" charset="0"/>
                <a:cs typeface="Times New Roman" pitchFamily="18" charset="0"/>
              </a:rPr>
              <a:t>By</a:t>
            </a:r>
          </a:p>
          <a:p>
            <a:pPr algn="ctr"/>
            <a:r>
              <a:rPr lang="en-US" b="1" dirty="0" smtClean="0">
                <a:latin typeface="Times New Roman" pitchFamily="18" charset="0"/>
                <a:cs typeface="Times New Roman" pitchFamily="18" charset="0"/>
              </a:rPr>
              <a:t>Dr. Stephen Meyers</a:t>
            </a:r>
          </a:p>
          <a:p>
            <a:endParaRPr lang="en-US" dirty="0"/>
          </a:p>
        </p:txBody>
      </p:sp>
      <p:sp>
        <p:nvSpPr>
          <p:cNvPr id="3" name="Rectangle 2"/>
          <p:cNvSpPr/>
          <p:nvPr/>
        </p:nvSpPr>
        <p:spPr>
          <a:xfrm>
            <a:off x="802398" y="304800"/>
            <a:ext cx="7517444"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Marriage &amp; parenting</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322775"/>
            <a:ext cx="3810000" cy="2535225"/>
          </a:xfrm>
          <a:prstGeom prst="rect">
            <a:avLst/>
          </a:prstGeom>
        </p:spPr>
      </p:pic>
    </p:spTree>
    <p:extLst>
      <p:ext uri="{BB962C8B-B14F-4D97-AF65-F5344CB8AC3E}">
        <p14:creationId xmlns:p14="http://schemas.microsoft.com/office/powerpoint/2010/main" val="4351388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3284" y="228600"/>
            <a:ext cx="7517444"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Marriage &amp; Parenting</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990600" y="2057400"/>
            <a:ext cx="7086600" cy="2308324"/>
          </a:xfrm>
          <a:prstGeom prst="rect">
            <a:avLst/>
          </a:prstGeom>
          <a:noFill/>
        </p:spPr>
        <p:txBody>
          <a:bodyPr wrap="square" rtlCol="0">
            <a:spAutoFit/>
          </a:bodyPr>
          <a:lstStyle/>
          <a:p>
            <a:r>
              <a:rPr lang="en-US" sz="3600" b="1" dirty="0" smtClean="0">
                <a:latin typeface="Times New Roman" pitchFamily="18" charset="0"/>
                <a:cs typeface="Times New Roman" pitchFamily="18" charset="0"/>
              </a:rPr>
              <a:t>Keys to </a:t>
            </a:r>
            <a:r>
              <a:rPr lang="en-US" sz="3600" b="1" dirty="0" smtClean="0">
                <a:latin typeface="Times New Roman" pitchFamily="18" charset="0"/>
                <a:cs typeface="Times New Roman" pitchFamily="18" charset="0"/>
              </a:rPr>
              <a:t>Marriage</a:t>
            </a:r>
          </a:p>
          <a:p>
            <a:r>
              <a:rPr lang="en-US" sz="3600" b="1" dirty="0" smtClean="0">
                <a:latin typeface="Times New Roman" pitchFamily="18" charset="0"/>
                <a:cs typeface="Times New Roman" pitchFamily="18" charset="0"/>
              </a:rPr>
              <a:t>Keys</a:t>
            </a:r>
            <a:r>
              <a:rPr lang="en-US" sz="3600" b="1" dirty="0" smtClean="0">
                <a:latin typeface="Times New Roman" pitchFamily="18" charset="0"/>
                <a:cs typeface="Times New Roman" pitchFamily="18" charset="0"/>
              </a:rPr>
              <a:t> to </a:t>
            </a:r>
            <a:r>
              <a:rPr lang="en-US" sz="3600" b="1" dirty="0" smtClean="0">
                <a:latin typeface="Times New Roman" pitchFamily="18" charset="0"/>
                <a:cs typeface="Times New Roman" pitchFamily="18" charset="0"/>
              </a:rPr>
              <a:t>Parenting</a:t>
            </a:r>
          </a:p>
          <a:p>
            <a:r>
              <a:rPr lang="en-US" sz="3600" b="1" dirty="0" smtClean="0">
                <a:latin typeface="Times New Roman" pitchFamily="18" charset="0"/>
                <a:cs typeface="Times New Roman" pitchFamily="18" charset="0"/>
              </a:rPr>
              <a:t>Quiz</a:t>
            </a:r>
          </a:p>
          <a:p>
            <a:r>
              <a:rPr lang="en-US" sz="3600" b="1" dirty="0" smtClean="0">
                <a:latin typeface="Times New Roman" pitchFamily="18" charset="0"/>
                <a:cs typeface="Times New Roman" pitchFamily="18" charset="0"/>
              </a:rPr>
              <a:t>Resources</a:t>
            </a:r>
            <a:endParaRPr lang="en-US" sz="3600" b="1" dirty="0">
              <a:latin typeface="Times New Roman" pitchFamily="18" charset="0"/>
              <a:cs typeface="Times New Roman" pitchFamily="18" charset="0"/>
            </a:endParaRPr>
          </a:p>
        </p:txBody>
      </p:sp>
    </p:spTree>
    <p:extLst>
      <p:ext uri="{BB962C8B-B14F-4D97-AF65-F5344CB8AC3E}">
        <p14:creationId xmlns:p14="http://schemas.microsoft.com/office/powerpoint/2010/main" val="12272017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1828800"/>
            <a:ext cx="7543800" cy="3600986"/>
          </a:xfrm>
          <a:prstGeom prst="rect">
            <a:avLst/>
          </a:prstGeom>
          <a:noFill/>
        </p:spPr>
        <p:txBody>
          <a:bodyPr wrap="square" rtlCol="0">
            <a:spAutoFit/>
          </a:bodyPr>
          <a:lstStyle/>
          <a:p>
            <a:endParaRPr lang="en-US" b="1" dirty="0" smtClean="0">
              <a:effectLst/>
            </a:endParaRPr>
          </a:p>
          <a:p>
            <a:r>
              <a:rPr lang="en-US" sz="2400" b="1" dirty="0" smtClean="0">
                <a:effectLst/>
                <a:latin typeface="Times New Roman" pitchFamily="18" charset="0"/>
                <a:cs typeface="Times New Roman" pitchFamily="18" charset="0"/>
              </a:rPr>
              <a:t>My wife and I are complete and total opposites. We did not realize this until after we were married. Opposite personalities tend to gravitate together. If the husband and wife are both very dominate, then the marriage will probably not last long unless they can resolve their conflicts. Outgoing personalities fit well with introverts. </a:t>
            </a:r>
          </a:p>
          <a:p>
            <a:r>
              <a:rPr lang="en-US" sz="2400" b="1" dirty="0" smtClean="0">
                <a:latin typeface="Times New Roman" pitchFamily="18" charset="0"/>
                <a:cs typeface="Times New Roman" pitchFamily="18" charset="0"/>
              </a:rPr>
              <a:t>We look for traits in a partner that will compliment or balance us out.</a:t>
            </a:r>
            <a:endParaRPr lang="en-US" sz="2400" b="1" dirty="0" smtClean="0">
              <a:effectLst/>
              <a:latin typeface="Times New Roman" pitchFamily="18" charset="0"/>
              <a:cs typeface="Times New Roman" pitchFamily="18" charset="0"/>
            </a:endParaRPr>
          </a:p>
          <a:p>
            <a:endParaRPr lang="en-US" dirty="0"/>
          </a:p>
        </p:txBody>
      </p:sp>
      <p:sp>
        <p:nvSpPr>
          <p:cNvPr id="3" name="Rectangle 2"/>
          <p:cNvSpPr/>
          <p:nvPr/>
        </p:nvSpPr>
        <p:spPr>
          <a:xfrm>
            <a:off x="1467711" y="304800"/>
            <a:ext cx="6103530"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Opposites Attract</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28819662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1752600"/>
            <a:ext cx="7162800" cy="3539430"/>
          </a:xfrm>
          <a:prstGeom prst="rect">
            <a:avLst/>
          </a:prstGeom>
          <a:noFill/>
        </p:spPr>
        <p:txBody>
          <a:bodyPr wrap="square" rtlCol="0">
            <a:spAutoFit/>
          </a:bodyPr>
          <a:lstStyle/>
          <a:p>
            <a:endParaRPr lang="en-US" sz="2800" b="1" dirty="0" smtClean="0">
              <a:effectLst/>
              <a:latin typeface="Times New Roman" pitchFamily="18" charset="0"/>
              <a:cs typeface="Times New Roman" pitchFamily="18" charset="0"/>
            </a:endParaRPr>
          </a:p>
          <a:p>
            <a:r>
              <a:rPr lang="en-US" sz="2800" b="1" dirty="0" smtClean="0">
                <a:effectLst/>
                <a:latin typeface="Times New Roman" pitchFamily="18" charset="0"/>
                <a:cs typeface="Times New Roman" pitchFamily="18" charset="0"/>
              </a:rPr>
              <a:t>The very things that attracted me to my wife became the very things that caused conflict in the marriage. The conflicts can be used to polish off the rough spots in our personalities. </a:t>
            </a:r>
          </a:p>
          <a:p>
            <a:r>
              <a:rPr lang="en-US" sz="2800" b="1" dirty="0" smtClean="0">
                <a:latin typeface="Times New Roman" pitchFamily="18" charset="0"/>
                <a:cs typeface="Times New Roman" pitchFamily="18" charset="0"/>
              </a:rPr>
              <a:t>I’m cold, she is hot. She wants the window opened. I want it closed. She wants the fan on, I want it off. </a:t>
            </a:r>
            <a:endParaRPr lang="en-US" dirty="0"/>
          </a:p>
        </p:txBody>
      </p:sp>
      <p:sp>
        <p:nvSpPr>
          <p:cNvPr id="3" name="Rectangle 2"/>
          <p:cNvSpPr/>
          <p:nvPr/>
        </p:nvSpPr>
        <p:spPr>
          <a:xfrm>
            <a:off x="1613273" y="304800"/>
            <a:ext cx="5917454"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Opposites Attack!</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285682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1676400"/>
            <a:ext cx="7620000" cy="4431983"/>
          </a:xfrm>
          <a:prstGeom prst="rect">
            <a:avLst/>
          </a:prstGeom>
          <a:noFill/>
        </p:spPr>
        <p:txBody>
          <a:bodyPr wrap="square" rtlCol="0">
            <a:spAutoFit/>
          </a:bodyPr>
          <a:lstStyle/>
          <a:p>
            <a:r>
              <a:rPr lang="en-US" sz="2400" b="1" dirty="0" smtClean="0">
                <a:effectLst/>
                <a:latin typeface="Times New Roman" pitchFamily="18" charset="0"/>
                <a:cs typeface="Times New Roman" pitchFamily="18" charset="0"/>
              </a:rPr>
              <a:t>The more your background is different from your spouse the more problems there are to adjust too. There are differences between rich, poor, educated, uneducated, rural, city, black, white, and North, South. Age differences can cause problems. The divorce rate is higher for those who have a five year or more age difference. </a:t>
            </a:r>
          </a:p>
          <a:p>
            <a:r>
              <a:rPr lang="en-US" sz="2400" b="1" dirty="0" smtClean="0">
                <a:effectLst/>
                <a:latin typeface="Times New Roman" pitchFamily="18" charset="0"/>
                <a:cs typeface="Times New Roman" pitchFamily="18" charset="0"/>
              </a:rPr>
              <a:t>The way I was raised was very different than the way my wife was raised. I come from a strict fundamentalist Baptist background. We did not go to the movies for they supported wicked Hollywood movies.</a:t>
            </a:r>
          </a:p>
          <a:p>
            <a:endParaRPr lang="en-US" dirty="0"/>
          </a:p>
        </p:txBody>
      </p:sp>
      <p:sp>
        <p:nvSpPr>
          <p:cNvPr id="3" name="Rectangle 2"/>
          <p:cNvSpPr/>
          <p:nvPr/>
        </p:nvSpPr>
        <p:spPr>
          <a:xfrm>
            <a:off x="425319" y="304800"/>
            <a:ext cx="8293361"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Background Differences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35253896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Men Are from Mars, Women Are from Venus: A Practical Guide for Improving Communication and Getting What You Want in Your Relationships">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523" r="17524"/>
          <a:stretch/>
        </p:blipFill>
        <p:spPr bwMode="auto">
          <a:xfrm>
            <a:off x="6732815" y="3702831"/>
            <a:ext cx="1856014" cy="28575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85800" y="1524000"/>
            <a:ext cx="6047015" cy="4401205"/>
          </a:xfrm>
          <a:prstGeom prst="rect">
            <a:avLst/>
          </a:prstGeom>
          <a:noFill/>
        </p:spPr>
        <p:txBody>
          <a:bodyPr wrap="square" rtlCol="0">
            <a:spAutoFit/>
          </a:bodyPr>
          <a:lstStyle/>
          <a:p>
            <a:r>
              <a:rPr lang="en-US" sz="2800" b="1" dirty="0" smtClean="0">
                <a:effectLst/>
                <a:latin typeface="Times New Roman" pitchFamily="18" charset="0"/>
                <a:cs typeface="Times New Roman" pitchFamily="18" charset="0"/>
              </a:rPr>
              <a:t>Another big factor is that there are major biological and psychological differences between men and women. There is an excellent book entitled, </a:t>
            </a:r>
            <a:r>
              <a:rPr lang="en-US" sz="2800" b="1" i="1" dirty="0" smtClean="0">
                <a:effectLst/>
                <a:latin typeface="Times New Roman" pitchFamily="18" charset="0"/>
                <a:cs typeface="Times New Roman" pitchFamily="18" charset="0"/>
              </a:rPr>
              <a:t>Men are from Mars, Women are from Venus</a:t>
            </a:r>
            <a:r>
              <a:rPr lang="en-US" sz="2800" b="1" dirty="0" smtClean="0">
                <a:effectLst/>
                <a:latin typeface="Times New Roman" pitchFamily="18" charset="0"/>
                <a:cs typeface="Times New Roman" pitchFamily="18" charset="0"/>
              </a:rPr>
              <a:t> by John Gray, Ph.D. (published by HarperCollins, 1992). This book points out the differences and shows how to improve your relationship. </a:t>
            </a:r>
          </a:p>
          <a:p>
            <a:endParaRPr lang="en-US" sz="2800" b="1" dirty="0">
              <a:latin typeface="Times New Roman" pitchFamily="18" charset="0"/>
              <a:cs typeface="Times New Roman" pitchFamily="18" charset="0"/>
            </a:endParaRPr>
          </a:p>
        </p:txBody>
      </p:sp>
      <p:sp>
        <p:nvSpPr>
          <p:cNvPr id="3" name="Rectangle 2"/>
          <p:cNvSpPr/>
          <p:nvPr/>
        </p:nvSpPr>
        <p:spPr>
          <a:xfrm>
            <a:off x="1112544" y="304800"/>
            <a:ext cx="6940683"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Men are from Mars!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17791748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4" y="2209800"/>
            <a:ext cx="7924800" cy="3385542"/>
          </a:xfrm>
          <a:prstGeom prst="rect">
            <a:avLst/>
          </a:prstGeom>
          <a:noFill/>
        </p:spPr>
        <p:txBody>
          <a:bodyPr wrap="square" rtlCol="0">
            <a:spAutoFit/>
          </a:bodyPr>
          <a:lstStyle/>
          <a:p>
            <a:r>
              <a:rPr lang="en-US" sz="2800" b="1" dirty="0" smtClean="0">
                <a:effectLst/>
                <a:latin typeface="Times New Roman" pitchFamily="18" charset="0"/>
                <a:cs typeface="Times New Roman" pitchFamily="18" charset="0"/>
              </a:rPr>
              <a:t>I remember going on a trip overseas. I thought I would not have any problems adjusting, but I did. It was not the big things, but the little unexpected things. The same it true in marriage. She squeezes the toothpaste from the middle, I squeez</a:t>
            </a:r>
            <a:r>
              <a:rPr lang="en-US" sz="2800" b="1" dirty="0" smtClean="0">
                <a:latin typeface="Times New Roman" pitchFamily="18" charset="0"/>
                <a:cs typeface="Times New Roman" pitchFamily="18" charset="0"/>
              </a:rPr>
              <a:t>e it from the end. She puts it right side up, and I put it upside down.</a:t>
            </a:r>
            <a:endParaRPr lang="en-US" sz="2800" b="1" dirty="0" smtClean="0">
              <a:effectLst/>
              <a:latin typeface="Times New Roman" pitchFamily="18" charset="0"/>
              <a:cs typeface="Times New Roman" pitchFamily="18" charset="0"/>
            </a:endParaRPr>
          </a:p>
          <a:p>
            <a:endParaRPr lang="en-US" dirty="0"/>
          </a:p>
        </p:txBody>
      </p:sp>
      <p:sp>
        <p:nvSpPr>
          <p:cNvPr id="3" name="Rectangle 2"/>
          <p:cNvSpPr/>
          <p:nvPr/>
        </p:nvSpPr>
        <p:spPr>
          <a:xfrm>
            <a:off x="1766364" y="302291"/>
            <a:ext cx="5611281"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The Little things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20764754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2133600"/>
            <a:ext cx="7010400" cy="2954655"/>
          </a:xfrm>
          <a:prstGeom prst="rect">
            <a:avLst/>
          </a:prstGeom>
          <a:noFill/>
        </p:spPr>
        <p:txBody>
          <a:bodyPr wrap="square" rtlCol="0">
            <a:spAutoFit/>
          </a:bodyPr>
          <a:lstStyle/>
          <a:p>
            <a:r>
              <a:rPr lang="en-US" sz="2800" b="1" dirty="0" smtClean="0">
                <a:effectLst/>
                <a:latin typeface="Times New Roman" pitchFamily="18" charset="0"/>
                <a:cs typeface="Times New Roman" pitchFamily="18" charset="0"/>
              </a:rPr>
              <a:t>My wife and I both had unrealistic expectations. She expected lots of cards and flowers, and I expected lots of sex. Since we were both Christians, we thought we would have no problems. My wife thought our children would be perfect angels. </a:t>
            </a:r>
          </a:p>
          <a:p>
            <a:endParaRPr lang="en-US" dirty="0"/>
          </a:p>
        </p:txBody>
      </p:sp>
      <p:sp>
        <p:nvSpPr>
          <p:cNvPr id="3" name="Rectangle 2"/>
          <p:cNvSpPr/>
          <p:nvPr/>
        </p:nvSpPr>
        <p:spPr>
          <a:xfrm>
            <a:off x="1351285" y="304800"/>
            <a:ext cx="6289030"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High Expectations!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1440029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199" y="1676400"/>
            <a:ext cx="7467600" cy="2831544"/>
          </a:xfrm>
          <a:prstGeom prst="rect">
            <a:avLst/>
          </a:prstGeom>
          <a:noFill/>
        </p:spPr>
        <p:txBody>
          <a:bodyPr wrap="square" rtlCol="0">
            <a:spAutoFit/>
          </a:bodyPr>
          <a:lstStyle/>
          <a:p>
            <a:r>
              <a:rPr lang="en-US" sz="3200" b="1" dirty="0" smtClean="0">
                <a:effectLst/>
                <a:latin typeface="Times New Roman" pitchFamily="18" charset="0"/>
                <a:cs typeface="Times New Roman" pitchFamily="18" charset="0"/>
              </a:rPr>
              <a:t>Your family background is so influential that subconsciously, the girl will look for a husband that is like her father, and the boy will look for a wife that is like his mother. </a:t>
            </a:r>
          </a:p>
          <a:p>
            <a:endParaRPr lang="en-US" dirty="0"/>
          </a:p>
        </p:txBody>
      </p:sp>
      <p:sp>
        <p:nvSpPr>
          <p:cNvPr id="4" name="Rectangle 3"/>
          <p:cNvSpPr/>
          <p:nvPr/>
        </p:nvSpPr>
        <p:spPr>
          <a:xfrm>
            <a:off x="93209" y="228600"/>
            <a:ext cx="8957580" cy="830997"/>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8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Finding my Father or Mother!</a:t>
            </a:r>
            <a:endParaRPr lang="en-US" sz="48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35264460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1447800"/>
            <a:ext cx="7696200" cy="5170646"/>
          </a:xfrm>
          <a:prstGeom prst="rect">
            <a:avLst/>
          </a:prstGeom>
          <a:noFill/>
        </p:spPr>
        <p:txBody>
          <a:bodyPr wrap="square" rtlCol="0">
            <a:spAutoFit/>
          </a:bodyPr>
          <a:lstStyle/>
          <a:p>
            <a:r>
              <a:rPr lang="en-US" sz="2400" b="1" dirty="0" smtClean="0">
                <a:effectLst/>
                <a:latin typeface="Times New Roman" pitchFamily="18" charset="0"/>
                <a:cs typeface="Times New Roman" pitchFamily="18" charset="0"/>
              </a:rPr>
              <a:t>There is a wide spread myth that there is just one Mr. Right for my life. After the honeymoon is over, you wake up and realized I married Mr. Wrong. The truth is that there is no perfect soul mate. As soon as you marry him, you find out that he was not so perfect after all. Should I marry someone else? The grass always looks greener on the other side. The other side usually turns out much worse. </a:t>
            </a:r>
          </a:p>
          <a:p>
            <a:r>
              <a:rPr lang="en-US" sz="2400" b="1" dirty="0" smtClean="0">
                <a:effectLst/>
                <a:latin typeface="Times New Roman" pitchFamily="18" charset="0"/>
                <a:cs typeface="Times New Roman" pitchFamily="18" charset="0"/>
              </a:rPr>
              <a:t>Let's suppose you do divorce to find Mr. Right or someone better. It is highly likely you will marry the same personality type again because opposites do attract.</a:t>
            </a:r>
          </a:p>
          <a:p>
            <a:r>
              <a:rPr lang="en-US" sz="2400" b="1" dirty="0" smtClean="0">
                <a:effectLst/>
                <a:latin typeface="Times New Roman" pitchFamily="18" charset="0"/>
                <a:cs typeface="Times New Roman" pitchFamily="18" charset="0"/>
              </a:rPr>
              <a:t>The time that you must and should separate or divorce is if there is spousal abuse.</a:t>
            </a:r>
          </a:p>
          <a:p>
            <a:endParaRPr lang="en-US" dirty="0"/>
          </a:p>
        </p:txBody>
      </p:sp>
      <p:sp>
        <p:nvSpPr>
          <p:cNvPr id="3" name="Rectangle 2"/>
          <p:cNvSpPr/>
          <p:nvPr/>
        </p:nvSpPr>
        <p:spPr>
          <a:xfrm>
            <a:off x="165466" y="381000"/>
            <a:ext cx="8584466" cy="769441"/>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Myth of the Perfect Soul Mate!</a:t>
            </a:r>
            <a:endParaRPr lang="en-US" sz="4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29376867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7" name="Picture 1" descr="What You Can Change and What You Can't: The Complete Guide to Successful Self-Improvement"/>
          <p:cNvPicPr>
            <a:picLocks noChangeAspect="1" noChangeArrowheads="1"/>
          </p:cNvPicPr>
          <p:nvPr/>
        </p:nvPicPr>
        <p:blipFill rotWithShape="1">
          <a:blip r:embed="rId2">
            <a:extLst>
              <a:ext uri="{28A0092B-C50C-407E-A947-70E740481C1C}">
                <a14:useLocalDpi xmlns:a14="http://schemas.microsoft.com/office/drawing/2010/main" val="0"/>
              </a:ext>
            </a:extLst>
          </a:blip>
          <a:srcRect l="18857" t="13594" r="24381"/>
          <a:stretch/>
        </p:blipFill>
        <p:spPr bwMode="auto">
          <a:xfrm>
            <a:off x="6858000" y="3804914"/>
            <a:ext cx="1621971" cy="24690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47701" y="1371600"/>
            <a:ext cx="5595257" cy="4801314"/>
          </a:xfrm>
          <a:prstGeom prst="rect">
            <a:avLst/>
          </a:prstGeom>
          <a:noFill/>
        </p:spPr>
        <p:txBody>
          <a:bodyPr wrap="square" rtlCol="0">
            <a:spAutoFit/>
          </a:bodyPr>
          <a:lstStyle/>
          <a:p>
            <a:r>
              <a:rPr lang="en-US" sz="2400" b="1" dirty="0" smtClean="0">
                <a:effectLst/>
                <a:latin typeface="Times New Roman" pitchFamily="18" charset="0"/>
                <a:cs typeface="Times New Roman" pitchFamily="18" charset="0"/>
              </a:rPr>
              <a:t>After marriage women want to change their man, while men want their women to stay the same!</a:t>
            </a:r>
          </a:p>
          <a:p>
            <a:r>
              <a:rPr lang="en-US" sz="2400" b="1" dirty="0" smtClean="0">
                <a:effectLst/>
                <a:latin typeface="Times New Roman" pitchFamily="18" charset="0"/>
                <a:cs typeface="Times New Roman" pitchFamily="18" charset="0"/>
              </a:rPr>
              <a:t>Trying to improve your man will be very difficult if not impossible. The only thing you can change for sure is yourself. There is an interesting book entitled, </a:t>
            </a:r>
            <a:r>
              <a:rPr lang="en-US" sz="2400" b="1" i="1" dirty="0" smtClean="0">
                <a:effectLst/>
                <a:latin typeface="Times New Roman" pitchFamily="18" charset="0"/>
                <a:cs typeface="Times New Roman" pitchFamily="18" charset="0"/>
              </a:rPr>
              <a:t>What You Can Change &amp; What You Can't</a:t>
            </a:r>
            <a:r>
              <a:rPr lang="en-US" sz="2400" b="1" dirty="0" smtClean="0">
                <a:effectLst/>
                <a:latin typeface="Times New Roman" pitchFamily="18" charset="0"/>
                <a:cs typeface="Times New Roman" pitchFamily="18" charset="0"/>
              </a:rPr>
              <a:t> by Martin E. P. Seligman, Ph.D. (published by Knopf, 1993). Most of the time we end up trying to change the things we really can not change. </a:t>
            </a:r>
          </a:p>
          <a:p>
            <a:endParaRPr lang="en-US" dirty="0"/>
          </a:p>
        </p:txBody>
      </p:sp>
      <p:sp>
        <p:nvSpPr>
          <p:cNvPr id="3" name="Rectangle 2"/>
          <p:cNvSpPr/>
          <p:nvPr/>
        </p:nvSpPr>
        <p:spPr>
          <a:xfrm>
            <a:off x="1295400" y="228600"/>
            <a:ext cx="6151044"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Changing my man</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29057467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1752600"/>
            <a:ext cx="6400800" cy="4154984"/>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Communication is the key to keeping your marriage great. Women assume the guy knows what they are thinking and feeling, but in really men don’t have a clue. We a very stupid when it comes to understanding what women want. Men are like a dog who needs to be trained. Women must tell them what they want, or they will end up harboring resentment inside which will eventually boil over. </a:t>
            </a:r>
            <a:r>
              <a:rPr lang="en-US" sz="2400" b="1" dirty="0" smtClean="0">
                <a:latin typeface="Times New Roman" pitchFamily="18" charset="0"/>
                <a:cs typeface="Times New Roman" pitchFamily="18" charset="0"/>
              </a:rPr>
              <a:t>There is cognitive communication and emotional communication. Women want more communication of feelings. </a:t>
            </a:r>
            <a:endParaRPr lang="en-US" sz="2400" b="1" dirty="0">
              <a:latin typeface="Times New Roman" pitchFamily="18" charset="0"/>
              <a:cs typeface="Times New Roman" pitchFamily="18" charset="0"/>
            </a:endParaRPr>
          </a:p>
        </p:txBody>
      </p:sp>
      <p:sp>
        <p:nvSpPr>
          <p:cNvPr id="3" name="Rectangle 2"/>
          <p:cNvSpPr/>
          <p:nvPr/>
        </p:nvSpPr>
        <p:spPr>
          <a:xfrm>
            <a:off x="836185" y="304800"/>
            <a:ext cx="7406323"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Communication is key</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577144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09800" y="457200"/>
            <a:ext cx="4572920"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Fighting fare</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914400" y="1981200"/>
            <a:ext cx="7696200" cy="4555093"/>
          </a:xfrm>
          <a:prstGeom prst="rect">
            <a:avLst/>
          </a:prstGeom>
          <a:noFill/>
        </p:spPr>
        <p:txBody>
          <a:bodyPr wrap="square" rtlCol="0">
            <a:spAutoFit/>
          </a:bodyPr>
          <a:lstStyle/>
          <a:p>
            <a:r>
              <a:rPr lang="en-US" b="1" dirty="0" smtClean="0">
                <a:latin typeface="Times New Roman" pitchFamily="18" charset="0"/>
                <a:cs typeface="Times New Roman" pitchFamily="18" charset="0"/>
              </a:rPr>
              <a:t>Couples are going to have disagreements and fights. When you do fight it must be fare. Airing a complaint can be healthy for a marriage. Working </a:t>
            </a:r>
            <a:r>
              <a:rPr lang="en-US" b="1" dirty="0">
                <a:latin typeface="Times New Roman" pitchFamily="18" charset="0"/>
                <a:cs typeface="Times New Roman" pitchFamily="18" charset="0"/>
              </a:rPr>
              <a:t>out your differences is key to a good marriage. </a:t>
            </a:r>
            <a:r>
              <a:rPr lang="en-US" b="1" dirty="0" smtClean="0">
                <a:latin typeface="Times New Roman" pitchFamily="18" charset="0"/>
                <a:cs typeface="Times New Roman" pitchFamily="18" charset="0"/>
              </a:rPr>
              <a:t>Negativity is a killer. </a:t>
            </a:r>
          </a:p>
          <a:p>
            <a:endParaRPr lang="en-US" b="1" dirty="0">
              <a:latin typeface="Times New Roman" pitchFamily="18" charset="0"/>
              <a:cs typeface="Times New Roman" pitchFamily="18" charset="0"/>
            </a:endParaRPr>
          </a:p>
          <a:p>
            <a:pPr marL="342900" indent="-342900">
              <a:buAutoNum type="arabicPeriod"/>
            </a:pPr>
            <a:r>
              <a:rPr lang="en-US" b="1" dirty="0" smtClean="0">
                <a:latin typeface="Times New Roman" pitchFamily="18" charset="0"/>
                <a:cs typeface="Times New Roman" pitchFamily="18" charset="0"/>
              </a:rPr>
              <a:t>Criticism vs. factual complaint</a:t>
            </a:r>
          </a:p>
          <a:p>
            <a:pPr marL="342900" indent="-342900">
              <a:buAutoNum type="arabicPeriod"/>
            </a:pPr>
            <a:r>
              <a:rPr lang="en-US" b="1" dirty="0" smtClean="0">
                <a:latin typeface="Times New Roman" pitchFamily="18" charset="0"/>
                <a:cs typeface="Times New Roman" pitchFamily="18" charset="0"/>
              </a:rPr>
              <a:t>Contempt (insults, mockery)</a:t>
            </a:r>
          </a:p>
          <a:p>
            <a:pPr marL="342900" indent="-342900">
              <a:buAutoNum type="arabicPeriod"/>
            </a:pPr>
            <a:r>
              <a:rPr lang="en-US" b="1" dirty="0" smtClean="0">
                <a:latin typeface="Times New Roman" pitchFamily="18" charset="0"/>
                <a:cs typeface="Times New Roman" pitchFamily="18" charset="0"/>
              </a:rPr>
              <a:t>Defensiveness (denial, excuses)</a:t>
            </a:r>
          </a:p>
          <a:p>
            <a:pPr marL="342900" indent="-342900">
              <a:buAutoNum type="arabicPeriod"/>
            </a:pPr>
            <a:r>
              <a:rPr lang="en-US" b="1" dirty="0" smtClean="0">
                <a:latin typeface="Times New Roman" pitchFamily="18" charset="0"/>
                <a:cs typeface="Times New Roman" pitchFamily="18" charset="0"/>
              </a:rPr>
              <a:t>Stonewalling (silent, withdrawn)</a:t>
            </a:r>
          </a:p>
          <a:p>
            <a:pPr marL="342900" indent="-342900">
              <a:buAutoNum type="arabicPeriod"/>
            </a:pPr>
            <a:endParaRPr lang="en-US" b="1" dirty="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4 keys in fighting fare</a:t>
            </a:r>
          </a:p>
          <a:p>
            <a:pPr marL="342900" indent="-342900">
              <a:buAutoNum type="arabicPeriod"/>
            </a:pPr>
            <a:r>
              <a:rPr lang="en-US" b="1" dirty="0" smtClean="0">
                <a:latin typeface="Times New Roman" pitchFamily="18" charset="0"/>
                <a:cs typeface="Times New Roman" pitchFamily="18" charset="0"/>
              </a:rPr>
              <a:t>Calm down, take deep breaths.</a:t>
            </a:r>
          </a:p>
          <a:p>
            <a:pPr marL="342900" indent="-342900">
              <a:buAutoNum type="arabicPeriod"/>
            </a:pPr>
            <a:r>
              <a:rPr lang="en-US" b="1" dirty="0" smtClean="0">
                <a:latin typeface="Times New Roman" pitchFamily="18" charset="0"/>
                <a:cs typeface="Times New Roman" pitchFamily="18" charset="0"/>
              </a:rPr>
              <a:t>Speak non-defensively, not screaming at each other</a:t>
            </a:r>
          </a:p>
          <a:p>
            <a:pPr marL="342900" indent="-342900">
              <a:buAutoNum type="arabicPeriod"/>
            </a:pPr>
            <a:r>
              <a:rPr lang="en-US" b="1" dirty="0" smtClean="0">
                <a:latin typeface="Times New Roman" pitchFamily="18" charset="0"/>
                <a:cs typeface="Times New Roman" pitchFamily="18" charset="0"/>
              </a:rPr>
              <a:t>Validation: Listen, let her know you understand </a:t>
            </a:r>
          </a:p>
          <a:p>
            <a:pPr marL="342900" indent="-342900">
              <a:buAutoNum type="arabicPeriod"/>
            </a:pPr>
            <a:r>
              <a:rPr lang="en-US" b="1" dirty="0" smtClean="0">
                <a:latin typeface="Times New Roman" pitchFamily="18" charset="0"/>
                <a:cs typeface="Times New Roman" pitchFamily="18" charset="0"/>
              </a:rPr>
              <a:t>Overlearning: Try again</a:t>
            </a:r>
          </a:p>
          <a:p>
            <a:pPr marL="342900" indent="-342900">
              <a:buAutoNum type="arabicPeriod"/>
            </a:pPr>
            <a:endParaRPr lang="en-US" b="1" dirty="0" smtClean="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27920464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2057400"/>
            <a:ext cx="6172200" cy="2246769"/>
          </a:xfrm>
          <a:prstGeom prst="rect">
            <a:avLst/>
          </a:prstGeom>
          <a:noFill/>
        </p:spPr>
        <p:txBody>
          <a:bodyPr wrap="square" rtlCol="0">
            <a:spAutoFit/>
          </a:bodyPr>
          <a:lstStyle/>
          <a:p>
            <a:r>
              <a:rPr lang="en-US" sz="2800" b="1" dirty="0" smtClean="0">
                <a:latin typeface="Times New Roman" pitchFamily="18" charset="0"/>
                <a:cs typeface="Times New Roman" pitchFamily="18" charset="0"/>
              </a:rPr>
              <a:t>Avoid “always or never” You always come home late. You never take out the garbage. </a:t>
            </a:r>
            <a:r>
              <a:rPr lang="en-US" sz="2800" b="1" dirty="0" smtClean="0">
                <a:latin typeface="Times New Roman" pitchFamily="18" charset="0"/>
                <a:cs typeface="Times New Roman" pitchFamily="18" charset="0"/>
              </a:rPr>
              <a:t>Have fair fights. Work out your problems. There is no perfect marriage. </a:t>
            </a:r>
            <a:endParaRPr lang="en-US" sz="2800" b="1" dirty="0">
              <a:latin typeface="Times New Roman" pitchFamily="18" charset="0"/>
              <a:cs typeface="Times New Roman" pitchFamily="18" charset="0"/>
            </a:endParaRPr>
          </a:p>
        </p:txBody>
      </p:sp>
      <p:sp>
        <p:nvSpPr>
          <p:cNvPr id="3" name="Rectangle 2"/>
          <p:cNvSpPr/>
          <p:nvPr/>
        </p:nvSpPr>
        <p:spPr>
          <a:xfrm>
            <a:off x="1751101" y="304800"/>
            <a:ext cx="5598264"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Always or never</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1068530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09800" y="381000"/>
            <a:ext cx="4163769"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forgiveness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1219200" y="1905000"/>
            <a:ext cx="6553200" cy="1200329"/>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Most couples know the hot buttons to push to get their partner upset. Many will bring up the past. Forgiveness is key. </a:t>
            </a:r>
            <a:endParaRPr lang="en-US"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40718585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9684" y="533400"/>
            <a:ext cx="5586081"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Encouragement</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1371600" y="2057400"/>
            <a:ext cx="6096000" cy="1384995"/>
          </a:xfrm>
          <a:prstGeom prst="rect">
            <a:avLst/>
          </a:prstGeom>
          <a:noFill/>
        </p:spPr>
        <p:txBody>
          <a:bodyPr wrap="square" rtlCol="0">
            <a:spAutoFit/>
          </a:bodyPr>
          <a:lstStyle/>
          <a:p>
            <a:r>
              <a:rPr lang="en-US" sz="2800" b="1" dirty="0" smtClean="0">
                <a:latin typeface="Times New Roman" pitchFamily="18" charset="0"/>
                <a:cs typeface="Times New Roman" pitchFamily="18" charset="0"/>
              </a:rPr>
              <a:t>We all need encouragement. He who pulls himself up by putting others down, has a very poor foundation. </a:t>
            </a:r>
            <a:endParaRPr lang="en-US"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40479872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2362200"/>
            <a:ext cx="6781800" cy="2677656"/>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What men need is sex, sex, sex. In the distance is their stomach and sports. Sex is how men feel and show love. Why? Testosterone! Men’s bodies, especially during the teen years are producing a lot of testosterone that makes them act the way they do. The first girl to come by in a miniskirt </a:t>
            </a:r>
            <a:r>
              <a:rPr lang="en-US" sz="2400" b="1" dirty="0" smtClean="0">
                <a:latin typeface="Times New Roman" pitchFamily="18" charset="0"/>
                <a:cs typeface="Times New Roman" pitchFamily="18" charset="0"/>
              </a:rPr>
              <a:t>and </a:t>
            </a:r>
            <a:r>
              <a:rPr lang="en-US" sz="2400" b="1" dirty="0" smtClean="0">
                <a:latin typeface="Times New Roman" pitchFamily="18" charset="0"/>
                <a:cs typeface="Times New Roman" pitchFamily="18" charset="0"/>
              </a:rPr>
              <a:t>they are in love. </a:t>
            </a:r>
            <a:endParaRPr lang="en-US" sz="2400" b="1" dirty="0">
              <a:latin typeface="Times New Roman" pitchFamily="18" charset="0"/>
              <a:cs typeface="Times New Roman" pitchFamily="18" charset="0"/>
            </a:endParaRPr>
          </a:p>
        </p:txBody>
      </p:sp>
      <p:sp>
        <p:nvSpPr>
          <p:cNvPr id="3" name="Rectangle 2"/>
          <p:cNvSpPr/>
          <p:nvPr/>
        </p:nvSpPr>
        <p:spPr>
          <a:xfrm>
            <a:off x="1666399" y="457200"/>
            <a:ext cx="5811207"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What men want?</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42390555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82705" y="304800"/>
            <a:ext cx="6578597"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What women want</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1066800" y="1981200"/>
            <a:ext cx="7010400" cy="1938992"/>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Women need love (not sex) and appreciation. </a:t>
            </a:r>
            <a:r>
              <a:rPr lang="en-US" sz="2400" b="1" dirty="0" smtClean="0">
                <a:latin typeface="Times New Roman" pitchFamily="18" charset="0"/>
                <a:cs typeface="Times New Roman" pitchFamily="18" charset="0"/>
              </a:rPr>
              <a:t>For my wife, the home is the extension of herself. If the house is a mess, then she feels a mess. She wants things fixed around the house. This will show that you care about her.</a:t>
            </a:r>
            <a:endParaRPr lang="en-US"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24814069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09628" y="533400"/>
            <a:ext cx="4498090"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commitment</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1371600" y="2286000"/>
            <a:ext cx="6248400" cy="3416320"/>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Commitment is the key to marriage. If your marriage is until love do us part, then love will not last long. The feeling of being in love does not last very long after the honeymoon. Reality sets in and you wonder what you got yourself into. True love is a commitment to each other. Our feelings of love will go up and down like a roller coaster. It is commitment that will make the marriage last. </a:t>
            </a:r>
            <a:endParaRPr lang="en-US"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22073825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219200"/>
            <a:ext cx="5562600" cy="4247317"/>
          </a:xfrm>
          <a:prstGeom prst="rect">
            <a:avLst/>
          </a:prstGeom>
          <a:noFill/>
        </p:spPr>
        <p:txBody>
          <a:bodyPr wrap="square" rtlCol="0">
            <a:spAutoFit/>
          </a:bodyPr>
          <a:lstStyle/>
          <a:p>
            <a:r>
              <a:rPr lang="en-US" sz="2800" b="1" dirty="0" smtClean="0">
                <a:effectLst/>
                <a:latin typeface="Times New Roman" pitchFamily="18" charset="0"/>
                <a:cs typeface="Times New Roman" pitchFamily="18" charset="0"/>
              </a:rPr>
              <a:t>What is your Emotional Intelligence?</a:t>
            </a:r>
          </a:p>
          <a:p>
            <a:r>
              <a:rPr lang="en-US" sz="2800" dirty="0" smtClean="0">
                <a:effectLst/>
                <a:latin typeface="Times New Roman" pitchFamily="18" charset="0"/>
                <a:cs typeface="Times New Roman" pitchFamily="18" charset="0"/>
              </a:rPr>
              <a:t>There is an excellent book entitled, </a:t>
            </a:r>
            <a:r>
              <a:rPr lang="en-US" sz="2800" i="1" dirty="0" smtClean="0">
                <a:effectLst/>
                <a:latin typeface="Times New Roman" pitchFamily="18" charset="0"/>
                <a:cs typeface="Times New Roman" pitchFamily="18" charset="0"/>
              </a:rPr>
              <a:t>Emotional Intelligence</a:t>
            </a:r>
            <a:r>
              <a:rPr lang="en-US" sz="2800" dirty="0" smtClean="0">
                <a:effectLst/>
                <a:latin typeface="Times New Roman" pitchFamily="18" charset="0"/>
                <a:cs typeface="Times New Roman" pitchFamily="18" charset="0"/>
              </a:rPr>
              <a:t> by Daniel </a:t>
            </a:r>
            <a:r>
              <a:rPr lang="en-US" sz="2800" dirty="0" smtClean="0">
                <a:effectLst/>
                <a:latin typeface="Times New Roman" pitchFamily="18" charset="0"/>
                <a:cs typeface="Times New Roman" pitchFamily="18" charset="0"/>
              </a:rPr>
              <a:t>Goleman</a:t>
            </a:r>
            <a:r>
              <a:rPr lang="en-US" sz="2800" dirty="0" smtClean="0">
                <a:effectLst/>
                <a:latin typeface="Times New Roman" pitchFamily="18" charset="0"/>
                <a:cs typeface="Times New Roman" pitchFamily="18" charset="0"/>
              </a:rPr>
              <a:t> (published by Bantam, 1995). One may be smart intellectually, but inept at handling their emotions. This book gives helpful insights. </a:t>
            </a:r>
          </a:p>
          <a:p>
            <a:endParaRPr lang="en-US" dirty="0"/>
          </a:p>
        </p:txBody>
      </p:sp>
      <p:sp>
        <p:nvSpPr>
          <p:cNvPr id="3" name="Rectangle 2"/>
          <p:cNvSpPr/>
          <p:nvPr/>
        </p:nvSpPr>
        <p:spPr>
          <a:xfrm>
            <a:off x="347240" y="152400"/>
            <a:ext cx="8501558" cy="646331"/>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36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What is your Emotional Intelligence?</a:t>
            </a:r>
            <a:endParaRPr lang="en-US" sz="36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5121" name="Picture 1" descr="Emotional Intelligence: 10th Anniversary Edition; Why It Can Matter More Than I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3733800"/>
            <a:ext cx="28575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59654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00400" y="304800"/>
            <a:ext cx="2412840"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money</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533400" y="1524000"/>
            <a:ext cx="5791200" cy="4524315"/>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Money is an area of struggles and fights. In today’s world many husbands and wives both must work to pay all the bills. Having and raising children is very expensive. College is very expensive. This puts a lot of pressure on the family. Management of money is key. There are struggles over what to spend money on, or not enough money to pay all the bills. Beware of running up credit card bills. </a:t>
            </a:r>
            <a:r>
              <a:rPr lang="en-US" sz="2400" b="1" i="1" dirty="0" smtClean="0">
                <a:latin typeface="Times New Roman" pitchFamily="18" charset="0"/>
                <a:cs typeface="Times New Roman" pitchFamily="18" charset="0"/>
              </a:rPr>
              <a:t>Managing Your Money all-in-one for Dummies </a:t>
            </a:r>
            <a:r>
              <a:rPr lang="en-US" sz="2400" b="1" dirty="0" smtClean="0">
                <a:latin typeface="Times New Roman" pitchFamily="18" charset="0"/>
                <a:cs typeface="Times New Roman" pitchFamily="18" charset="0"/>
              </a:rPr>
              <a:t>book is a good resource. </a:t>
            </a:r>
            <a:endParaRPr lang="en-US" sz="2400" b="1" dirty="0">
              <a:latin typeface="Times New Roman" pitchFamily="18" charset="0"/>
              <a:cs typeface="Times New Roman" pitchFamily="18" charset="0"/>
            </a:endParaRPr>
          </a:p>
        </p:txBody>
      </p:sp>
      <p:pic>
        <p:nvPicPr>
          <p:cNvPr id="1025" name="Picture 1" descr="Managing Your Money All-In-One For Dumm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3843" y="3733800"/>
            <a:ext cx="28575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89328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2057400"/>
            <a:ext cx="6934200" cy="3385542"/>
          </a:xfrm>
          <a:prstGeom prst="rect">
            <a:avLst/>
          </a:prstGeom>
          <a:noFill/>
        </p:spPr>
        <p:txBody>
          <a:bodyPr wrap="square" rtlCol="0">
            <a:spAutoFit/>
          </a:bodyPr>
          <a:lstStyle/>
          <a:p>
            <a:r>
              <a:rPr lang="en-US" sz="2800" b="1" dirty="0" smtClean="0">
                <a:effectLst/>
                <a:latin typeface="Times New Roman" pitchFamily="18" charset="0"/>
                <a:cs typeface="Times New Roman" pitchFamily="18" charset="0"/>
              </a:rPr>
              <a:t>Parenting </a:t>
            </a:r>
          </a:p>
          <a:p>
            <a:r>
              <a:rPr lang="en-US" sz="2800" b="1" dirty="0" smtClean="0">
                <a:effectLst/>
                <a:latin typeface="Times New Roman" pitchFamily="18" charset="0"/>
                <a:cs typeface="Times New Roman" pitchFamily="18" charset="0"/>
              </a:rPr>
              <a:t>The myth of the perfect children. </a:t>
            </a:r>
          </a:p>
          <a:p>
            <a:r>
              <a:rPr lang="en-US" sz="2800" dirty="0" smtClean="0">
                <a:effectLst/>
                <a:latin typeface="Times New Roman" pitchFamily="18" charset="0"/>
                <a:cs typeface="Times New Roman" pitchFamily="18" charset="0"/>
              </a:rPr>
              <a:t>My wife thought that since we were both Christians and in Christian ministry, we would have perfect children. The first baby who came out screamed for several months, dashed these dreams. </a:t>
            </a:r>
          </a:p>
          <a:p>
            <a:endParaRPr lang="en-US" dirty="0"/>
          </a:p>
        </p:txBody>
      </p:sp>
      <p:sp>
        <p:nvSpPr>
          <p:cNvPr id="3" name="Rectangle 2"/>
          <p:cNvSpPr/>
          <p:nvPr/>
        </p:nvSpPr>
        <p:spPr>
          <a:xfrm>
            <a:off x="1561562" y="228600"/>
            <a:ext cx="6020879"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Perfect children?</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14722599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2209800"/>
            <a:ext cx="7162800" cy="3139321"/>
          </a:xfrm>
          <a:prstGeom prst="rect">
            <a:avLst/>
          </a:prstGeom>
          <a:noFill/>
        </p:spPr>
        <p:txBody>
          <a:bodyPr wrap="square" rtlCol="0">
            <a:spAutoFit/>
          </a:bodyPr>
          <a:lstStyle/>
          <a:p>
            <a:r>
              <a:rPr lang="en-US" sz="2000" b="1" dirty="0" smtClean="0">
                <a:effectLst/>
                <a:latin typeface="Times New Roman" pitchFamily="18" charset="0"/>
                <a:cs typeface="Times New Roman" pitchFamily="18" charset="0"/>
              </a:rPr>
              <a:t>Each Child is Different </a:t>
            </a:r>
          </a:p>
          <a:p>
            <a:r>
              <a:rPr lang="en-US" sz="2000" dirty="0" smtClean="0">
                <a:effectLst/>
                <a:latin typeface="Times New Roman" pitchFamily="18" charset="0"/>
                <a:cs typeface="Times New Roman" pitchFamily="18" charset="0"/>
              </a:rPr>
              <a:t>Each child has his unique personality. Therefore you can not rise them exactly the same way. </a:t>
            </a:r>
            <a:r>
              <a:rPr lang="en-US" sz="2000" dirty="0" smtClean="0">
                <a:effectLst/>
                <a:latin typeface="Times New Roman" pitchFamily="18" charset="0"/>
                <a:cs typeface="Times New Roman" pitchFamily="18" charset="0"/>
              </a:rPr>
              <a:t> </a:t>
            </a:r>
          </a:p>
          <a:p>
            <a:endParaRPr lang="en-US" sz="2000" b="1" dirty="0">
              <a:latin typeface="Times New Roman" pitchFamily="18" charset="0"/>
              <a:cs typeface="Times New Roman" pitchFamily="18" charset="0"/>
            </a:endParaRPr>
          </a:p>
          <a:p>
            <a:r>
              <a:rPr lang="en-US" sz="2000" b="1" dirty="0" smtClean="0">
                <a:effectLst/>
                <a:latin typeface="Times New Roman" pitchFamily="18" charset="0"/>
                <a:cs typeface="Times New Roman" pitchFamily="18" charset="0"/>
              </a:rPr>
              <a:t>3 Types of Children</a:t>
            </a:r>
          </a:p>
          <a:p>
            <a:endParaRPr lang="en-US" sz="2000" dirty="0">
              <a:latin typeface="Times New Roman" pitchFamily="18" charset="0"/>
              <a:cs typeface="Times New Roman" pitchFamily="18" charset="0"/>
            </a:endParaRPr>
          </a:p>
          <a:p>
            <a:pPr marL="342900" indent="-342900">
              <a:buAutoNum type="arabicPeriod"/>
            </a:pPr>
            <a:r>
              <a:rPr lang="en-US" sz="2000" dirty="0" smtClean="0">
                <a:effectLst/>
                <a:latin typeface="Times New Roman" pitchFamily="18" charset="0"/>
                <a:cs typeface="Times New Roman" pitchFamily="18" charset="0"/>
              </a:rPr>
              <a:t>The easy child</a:t>
            </a:r>
          </a:p>
          <a:p>
            <a:pPr marL="342900" indent="-342900">
              <a:buAutoNum type="arabicPeriod"/>
            </a:pPr>
            <a:r>
              <a:rPr lang="en-US" sz="2000" dirty="0" smtClean="0">
                <a:latin typeface="Times New Roman" pitchFamily="18" charset="0"/>
                <a:cs typeface="Times New Roman" pitchFamily="18" charset="0"/>
              </a:rPr>
              <a:t>The slow to warm up child</a:t>
            </a:r>
          </a:p>
          <a:p>
            <a:pPr marL="342900" indent="-342900">
              <a:buAutoNum type="arabicPeriod"/>
            </a:pPr>
            <a:r>
              <a:rPr lang="en-US" sz="2000" dirty="0" smtClean="0">
                <a:effectLst/>
                <a:latin typeface="Times New Roman" pitchFamily="18" charset="0"/>
                <a:cs typeface="Times New Roman" pitchFamily="18" charset="0"/>
              </a:rPr>
              <a:t>The difficult child</a:t>
            </a:r>
            <a:endParaRPr lang="en-US" sz="2000" dirty="0" smtClean="0">
              <a:effectLst/>
              <a:latin typeface="Times New Roman" pitchFamily="18" charset="0"/>
              <a:cs typeface="Times New Roman" pitchFamily="18" charset="0"/>
            </a:endParaRPr>
          </a:p>
          <a:p>
            <a:endParaRPr lang="en-US" dirty="0"/>
          </a:p>
        </p:txBody>
      </p:sp>
      <p:sp>
        <p:nvSpPr>
          <p:cNvPr id="3" name="Rectangle 2"/>
          <p:cNvSpPr/>
          <p:nvPr/>
        </p:nvSpPr>
        <p:spPr>
          <a:xfrm>
            <a:off x="2421684" y="228600"/>
            <a:ext cx="3988271"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Differences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42682840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2057400"/>
            <a:ext cx="7010400" cy="3970318"/>
          </a:xfrm>
          <a:prstGeom prst="rect">
            <a:avLst/>
          </a:prstGeom>
          <a:noFill/>
        </p:spPr>
        <p:txBody>
          <a:bodyPr wrap="square" rtlCol="0">
            <a:spAutoFit/>
          </a:bodyPr>
          <a:lstStyle/>
          <a:p>
            <a:r>
              <a:rPr lang="en-US" b="1" dirty="0" smtClean="0">
                <a:effectLst/>
              </a:rPr>
              <a:t>The Way Kids Think </a:t>
            </a:r>
          </a:p>
          <a:p>
            <a:r>
              <a:rPr lang="en-US" dirty="0" smtClean="0">
                <a:effectLst/>
              </a:rPr>
              <a:t>There is a very interesting book entitled, </a:t>
            </a:r>
            <a:r>
              <a:rPr lang="en-US" i="1" dirty="0" smtClean="0">
                <a:effectLst/>
              </a:rPr>
              <a:t>Kid Think</a:t>
            </a:r>
            <a:r>
              <a:rPr lang="en-US" dirty="0" smtClean="0">
                <a:effectLst/>
              </a:rPr>
              <a:t> by Dr. William Lee Carter (published by Word, 1991). It deals with the six most common behavioral problems with children. Another good book is </a:t>
            </a:r>
            <a:r>
              <a:rPr lang="en-US" i="1" dirty="0" smtClean="0">
                <a:effectLst/>
              </a:rPr>
              <a:t>Why Children Misbehave : A Guide to Positive Parenting</a:t>
            </a:r>
            <a:r>
              <a:rPr lang="en-US" dirty="0" smtClean="0">
                <a:effectLst/>
              </a:rPr>
              <a:t> by Bruce </a:t>
            </a:r>
            <a:r>
              <a:rPr lang="en-US" dirty="0" smtClean="0">
                <a:effectLst/>
              </a:rPr>
              <a:t>Narramore</a:t>
            </a:r>
            <a:r>
              <a:rPr lang="en-US" dirty="0" smtClean="0">
                <a:effectLst/>
              </a:rPr>
              <a:t> (</a:t>
            </a:r>
            <a:r>
              <a:rPr lang="en-US" dirty="0" smtClean="0">
                <a:effectLst/>
              </a:rPr>
              <a:t>Zonderzan</a:t>
            </a:r>
            <a:r>
              <a:rPr lang="en-US" dirty="0" smtClean="0">
                <a:effectLst/>
              </a:rPr>
              <a:t>, 1980). </a:t>
            </a:r>
            <a:endParaRPr lang="en-US" dirty="0" smtClean="0">
              <a:effectLst/>
            </a:endParaRPr>
          </a:p>
          <a:p>
            <a:endParaRPr lang="en-US" dirty="0"/>
          </a:p>
          <a:p>
            <a:pPr marL="342900" indent="-342900">
              <a:buAutoNum type="arabicPeriod"/>
            </a:pPr>
            <a:r>
              <a:rPr lang="en-US" dirty="0" smtClean="0">
                <a:effectLst/>
              </a:rPr>
              <a:t>The oppositional child</a:t>
            </a:r>
          </a:p>
          <a:p>
            <a:pPr marL="342900" indent="-342900">
              <a:buAutoNum type="arabicPeriod"/>
            </a:pPr>
            <a:r>
              <a:rPr lang="en-US" dirty="0" smtClean="0"/>
              <a:t>The sensitive child</a:t>
            </a:r>
          </a:p>
          <a:p>
            <a:pPr marL="342900" indent="-342900">
              <a:buAutoNum type="arabicPeriod"/>
            </a:pPr>
            <a:r>
              <a:rPr lang="en-US" dirty="0" smtClean="0">
                <a:effectLst/>
              </a:rPr>
              <a:t>The anxious child</a:t>
            </a:r>
          </a:p>
          <a:p>
            <a:pPr marL="342900" indent="-342900">
              <a:buAutoNum type="arabicPeriod"/>
            </a:pPr>
            <a:r>
              <a:rPr lang="en-US" dirty="0" smtClean="0"/>
              <a:t>The depressed child</a:t>
            </a:r>
          </a:p>
          <a:p>
            <a:pPr marL="342900" indent="-342900">
              <a:buAutoNum type="arabicPeriod"/>
            </a:pPr>
            <a:r>
              <a:rPr lang="en-US" dirty="0" smtClean="0">
                <a:effectLst/>
              </a:rPr>
              <a:t>The self-centered teenage</a:t>
            </a:r>
          </a:p>
          <a:p>
            <a:pPr marL="342900" indent="-342900">
              <a:buAutoNum type="arabicPeriod"/>
            </a:pPr>
            <a:r>
              <a:rPr lang="en-US" dirty="0" smtClean="0"/>
              <a:t>The deceitful child</a:t>
            </a:r>
            <a:endParaRPr lang="en-US" dirty="0" smtClean="0">
              <a:effectLst/>
            </a:endParaRPr>
          </a:p>
          <a:p>
            <a:endParaRPr lang="en-US" dirty="0"/>
          </a:p>
        </p:txBody>
      </p:sp>
      <p:sp>
        <p:nvSpPr>
          <p:cNvPr id="3" name="Rectangle 2"/>
          <p:cNvSpPr/>
          <p:nvPr/>
        </p:nvSpPr>
        <p:spPr>
          <a:xfrm>
            <a:off x="1440630" y="304800"/>
            <a:ext cx="6219203"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The way kids think</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9218" name="Picture 2" descr="Why children misbehave">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190" r="20000"/>
          <a:stretch/>
        </p:blipFill>
        <p:spPr bwMode="auto">
          <a:xfrm>
            <a:off x="6520542" y="3657600"/>
            <a:ext cx="1709057"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2189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71800" y="533400"/>
            <a:ext cx="2861361"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balance</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1828800" y="2286000"/>
            <a:ext cx="5638800" cy="1077218"/>
          </a:xfrm>
          <a:prstGeom prst="rect">
            <a:avLst/>
          </a:prstGeom>
          <a:noFill/>
        </p:spPr>
        <p:txBody>
          <a:bodyPr wrap="square" rtlCol="0">
            <a:spAutoFit/>
          </a:bodyPr>
          <a:lstStyle/>
          <a:p>
            <a:r>
              <a:rPr lang="en-US" sz="3200" b="1" dirty="0" smtClean="0">
                <a:latin typeface="Times New Roman" pitchFamily="18" charset="0"/>
                <a:cs typeface="Times New Roman" pitchFamily="18" charset="0"/>
              </a:rPr>
              <a:t>Balance is the key.  Not too strict and not too lenient. </a:t>
            </a:r>
            <a:endParaRPr lang="en-US" sz="3200" b="1" dirty="0">
              <a:latin typeface="Times New Roman" pitchFamily="18" charset="0"/>
              <a:cs typeface="Times New Roman" pitchFamily="18" charset="0"/>
            </a:endParaRPr>
          </a:p>
        </p:txBody>
      </p:sp>
    </p:spTree>
    <p:extLst>
      <p:ext uri="{BB962C8B-B14F-4D97-AF65-F5344CB8AC3E}">
        <p14:creationId xmlns:p14="http://schemas.microsoft.com/office/powerpoint/2010/main" val="6757694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11919" y="609600"/>
            <a:ext cx="6808019"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Unconditional Love</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1524000" y="2057400"/>
            <a:ext cx="6629400" cy="3416320"/>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 If I was going to err, it would be giving them too much love. If you were not loved as a child, then it is going to be hard for you to show love to others. Unconditional love is the foundation for the child’s relationships for the rest of his life. If there is no love-bond relationship with the child, the child will have problems later on in life. The most important relationship in the family is the marital relationship. </a:t>
            </a:r>
            <a:endParaRPr lang="en-US"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35424178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62501" y="457200"/>
            <a:ext cx="5019003"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Family systems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1066800" y="2057400"/>
            <a:ext cx="5791200" cy="1938992"/>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Systems Theory is a good way to understand the dynamics of the family, the way each member interacts with each other.  A good book is </a:t>
            </a:r>
            <a:r>
              <a:rPr lang="en-US" sz="2400" b="1" i="1" dirty="0" smtClean="0">
                <a:latin typeface="Times New Roman" pitchFamily="18" charset="0"/>
                <a:cs typeface="Times New Roman" pitchFamily="18" charset="0"/>
              </a:rPr>
              <a:t>Systems Theory in Action</a:t>
            </a:r>
            <a:r>
              <a:rPr lang="en-US" sz="2400" b="1" dirty="0" smtClean="0">
                <a:latin typeface="Times New Roman" pitchFamily="18" charset="0"/>
                <a:cs typeface="Times New Roman" pitchFamily="18" charset="0"/>
              </a:rPr>
              <a:t>. </a:t>
            </a:r>
            <a:endParaRPr lang="en-US" sz="2400" b="1" dirty="0">
              <a:latin typeface="Times New Roman" pitchFamily="18" charset="0"/>
              <a:cs typeface="Times New Roman" pitchFamily="18" charset="0"/>
            </a:endParaRPr>
          </a:p>
        </p:txBody>
      </p:sp>
      <p:pic>
        <p:nvPicPr>
          <p:cNvPr id="2049" name="Picture 1" descr="Systems Theory in Action: Applications to Individual, Couple, and Family Therap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3657600"/>
            <a:ext cx="28575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45087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8411" y="304800"/>
            <a:ext cx="7810729"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The generational cycle</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533400" y="1752600"/>
            <a:ext cx="6553200" cy="3046988"/>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Many times the sins of the fathers (and mothers) are repeated in their children. Children will do what you do, not what you say. If you say don’t smoke or drink and you smoke and drink then your children will probably smoke and drink. It seems that children pick up our bad habits. </a:t>
            </a:r>
          </a:p>
          <a:p>
            <a:r>
              <a:rPr lang="en-US" sz="2400" b="1" i="1" dirty="0" smtClean="0">
                <a:latin typeface="Times New Roman" pitchFamily="18" charset="0"/>
                <a:cs typeface="Times New Roman" pitchFamily="18" charset="0"/>
              </a:rPr>
              <a:t>The Family </a:t>
            </a:r>
            <a:r>
              <a:rPr lang="en-US" sz="2400" b="1" dirty="0" smtClean="0">
                <a:latin typeface="Times New Roman" pitchFamily="18" charset="0"/>
                <a:cs typeface="Times New Roman" pitchFamily="18" charset="0"/>
              </a:rPr>
              <a:t>by John Bradshaw has some interesting insights.</a:t>
            </a:r>
            <a:endParaRPr lang="en-US" sz="2400" b="1" dirty="0">
              <a:latin typeface="Times New Roman" pitchFamily="18" charset="0"/>
              <a:cs typeface="Times New Roman" pitchFamily="18" charset="0"/>
            </a:endParaRPr>
          </a:p>
        </p:txBody>
      </p:sp>
      <p:pic>
        <p:nvPicPr>
          <p:cNvPr id="8194" name="Picture 2" descr="Bradshaw on the Family: A Revolutionary Way of Self Discovery"/>
          <p:cNvPicPr>
            <a:picLocks noChangeAspect="1" noChangeArrowheads="1"/>
          </p:cNvPicPr>
          <p:nvPr/>
        </p:nvPicPr>
        <p:blipFill rotWithShape="1">
          <a:blip r:embed="rId2">
            <a:extLst>
              <a:ext uri="{28A0092B-C50C-407E-A947-70E740481C1C}">
                <a14:useLocalDpi xmlns:a14="http://schemas.microsoft.com/office/drawing/2010/main" val="0"/>
              </a:ext>
            </a:extLst>
          </a:blip>
          <a:srcRect l="33428" t="23428" r="33143" b="23238"/>
          <a:stretch/>
        </p:blipFill>
        <p:spPr bwMode="auto">
          <a:xfrm>
            <a:off x="7148958" y="4170464"/>
            <a:ext cx="1350181" cy="2154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27845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00400" y="457200"/>
            <a:ext cx="2397964"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Worry</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1066800" y="1905000"/>
            <a:ext cx="5562600" cy="3416320"/>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As parents we always seem to worry about our children. We think it will get better when they grow up, but when they are teens there is more to worry about. Don’t worry about things you can’t change. Commit it to God. If you raised them up well, then they have a good foundation for life. As teenagers they will not realize this until much later in life. </a:t>
            </a:r>
            <a:endParaRPr lang="en-US" sz="2400" b="1" dirty="0">
              <a:latin typeface="Times New Roman" pitchFamily="18" charset="0"/>
              <a:cs typeface="Times New Roman" pitchFamily="18" charset="0"/>
            </a:endParaRPr>
          </a:p>
        </p:txBody>
      </p:sp>
      <p:pic>
        <p:nvPicPr>
          <p:cNvPr id="11266" name="Picture 2" descr="Worry-Free Living">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142" r="18476"/>
          <a:stretch/>
        </p:blipFill>
        <p:spPr bwMode="auto">
          <a:xfrm>
            <a:off x="6705600" y="3733800"/>
            <a:ext cx="1839686"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33043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91290" y="457200"/>
            <a:ext cx="3561424"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Teenagers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1066800" y="1905000"/>
            <a:ext cx="7010400" cy="3785652"/>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For teenage girls, age 14 is the peak year of rebellion. It is when they may experiment with drugs, sex and want a tattoo. The harder you tighten the rope the more they will want loose. If you have not already instilled good habits, it is most likely too late to make big changes now. If only one parent is raising the child, things are much more difficult. A missing or absent father or mother for a child may result in wayward teens. A teenage girl is more likely to be promiscuous, if her father is absent.</a:t>
            </a:r>
            <a:endParaRPr lang="en-US"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16038003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06086" y="381000"/>
            <a:ext cx="4910062"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Codependency</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685800" y="1752600"/>
            <a:ext cx="6297691" cy="4801314"/>
          </a:xfrm>
          <a:prstGeom prst="rect">
            <a:avLst/>
          </a:prstGeom>
          <a:noFill/>
        </p:spPr>
        <p:txBody>
          <a:bodyPr wrap="square" rtlCol="0">
            <a:spAutoFit/>
          </a:bodyPr>
          <a:lstStyle/>
          <a:p>
            <a:r>
              <a:rPr lang="en-US" dirty="0" smtClean="0"/>
              <a:t>Sometimes the mother may try to live her live out through her daughter. The mother may enable the alcoholic father. </a:t>
            </a:r>
          </a:p>
          <a:p>
            <a:endParaRPr lang="en-US" dirty="0"/>
          </a:p>
          <a:p>
            <a:r>
              <a:rPr lang="en-US" b="1" dirty="0" smtClean="0"/>
              <a:t>Codependency Traits</a:t>
            </a:r>
          </a:p>
          <a:p>
            <a:pPr marL="342900" indent="-342900">
              <a:buAutoNum type="arabicPeriod"/>
            </a:pPr>
            <a:r>
              <a:rPr lang="en-US" dirty="0" smtClean="0"/>
              <a:t>Driven by compulsion(s)</a:t>
            </a:r>
          </a:p>
          <a:p>
            <a:pPr marL="342900" indent="-342900">
              <a:buAutoNum type="arabicPeriod"/>
            </a:pPr>
            <a:r>
              <a:rPr lang="en-US" dirty="0" smtClean="0"/>
              <a:t>Bound by the way things are done in the dysfunctional family</a:t>
            </a:r>
          </a:p>
          <a:p>
            <a:pPr marL="342900" indent="-342900">
              <a:buAutoNum type="arabicPeriod"/>
            </a:pPr>
            <a:r>
              <a:rPr lang="en-US" dirty="0" smtClean="0"/>
              <a:t>Self-esteem is very low</a:t>
            </a:r>
          </a:p>
          <a:p>
            <a:pPr marL="342900" indent="-342900">
              <a:buAutoNum type="arabicPeriod"/>
            </a:pPr>
            <a:r>
              <a:rPr lang="en-US" dirty="0" smtClean="0"/>
              <a:t>Happiness hinges on others</a:t>
            </a:r>
          </a:p>
          <a:p>
            <a:pPr marL="342900" indent="-342900">
              <a:buAutoNum type="arabicPeriod"/>
            </a:pPr>
            <a:r>
              <a:rPr lang="en-US" dirty="0" smtClean="0"/>
              <a:t>Inordinately responsible for others</a:t>
            </a:r>
          </a:p>
          <a:p>
            <a:pPr marL="342900" indent="-342900">
              <a:buAutoNum type="arabicPeriod"/>
            </a:pPr>
            <a:r>
              <a:rPr lang="en-US" dirty="0" smtClean="0"/>
              <a:t>Relationship with spouse hurt</a:t>
            </a:r>
          </a:p>
          <a:p>
            <a:pPr marL="342900" indent="-342900">
              <a:buAutoNum type="arabicPeriod"/>
            </a:pPr>
            <a:r>
              <a:rPr lang="en-US" dirty="0" smtClean="0"/>
              <a:t>Denial &amp; Repression</a:t>
            </a:r>
          </a:p>
          <a:p>
            <a:pPr marL="342900" indent="-342900">
              <a:buAutoNum type="arabicPeriod"/>
            </a:pPr>
            <a:r>
              <a:rPr lang="en-US" dirty="0" smtClean="0"/>
              <a:t>Worries about things they can’t change.</a:t>
            </a:r>
          </a:p>
          <a:p>
            <a:pPr marL="342900" indent="-342900">
              <a:buAutoNum type="arabicPeriod"/>
            </a:pPr>
            <a:r>
              <a:rPr lang="en-US" dirty="0" smtClean="0"/>
              <a:t>Life of extremes</a:t>
            </a:r>
          </a:p>
          <a:p>
            <a:pPr marL="342900" indent="-342900">
              <a:buAutoNum type="arabicPeriod"/>
            </a:pPr>
            <a:r>
              <a:rPr lang="en-US" dirty="0" smtClean="0"/>
              <a:t>Looking for something that is missing in their life.</a:t>
            </a:r>
          </a:p>
          <a:p>
            <a:pPr marL="342900" indent="-342900">
              <a:buAutoNum type="arabicPeriod"/>
            </a:pPr>
            <a:endParaRPr lang="en-US" dirty="0"/>
          </a:p>
          <a:p>
            <a:r>
              <a:rPr lang="en-US" dirty="0" smtClean="0"/>
              <a:t>More information in the book </a:t>
            </a:r>
            <a:r>
              <a:rPr lang="en-US" i="1" dirty="0" smtClean="0"/>
              <a:t>Love is a Choice </a:t>
            </a:r>
            <a:r>
              <a:rPr lang="en-US" dirty="0" smtClean="0"/>
              <a:t>by </a:t>
            </a:r>
            <a:r>
              <a:rPr lang="en-US" dirty="0" err="1" smtClean="0"/>
              <a:t>hemfelt</a:t>
            </a:r>
            <a:r>
              <a:rPr lang="en-US" dirty="0" smtClean="0"/>
              <a:t>, </a:t>
            </a:r>
            <a:r>
              <a:rPr lang="en-US" dirty="0" err="1" smtClean="0"/>
              <a:t>Minirth</a:t>
            </a:r>
            <a:r>
              <a:rPr lang="en-US" dirty="0" smtClean="0"/>
              <a:t>, &amp; Meier.</a:t>
            </a:r>
            <a:endParaRPr lang="en-US" dirty="0"/>
          </a:p>
        </p:txBody>
      </p:sp>
      <p:pic>
        <p:nvPicPr>
          <p:cNvPr id="6181" name="Picture 37" descr="Love Is A Choice Breaking The Cycle Of Addictive Relationships">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143" t="12190" r="26667"/>
          <a:stretch/>
        </p:blipFill>
        <p:spPr bwMode="auto">
          <a:xfrm>
            <a:off x="6983491" y="3737759"/>
            <a:ext cx="1491343" cy="25091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128327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76600" y="457200"/>
            <a:ext cx="2109873"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Abuse</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TextBox 3"/>
          <p:cNvSpPr txBox="1"/>
          <p:nvPr/>
        </p:nvSpPr>
        <p:spPr>
          <a:xfrm>
            <a:off x="1143000" y="1752600"/>
            <a:ext cx="7086600" cy="3416320"/>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Those who abuse their children were most likely abused by their parents.</a:t>
            </a:r>
          </a:p>
          <a:p>
            <a:r>
              <a:rPr lang="en-US" sz="2400" b="1" dirty="0" smtClean="0">
                <a:latin typeface="Times New Roman" pitchFamily="18" charset="0"/>
                <a:cs typeface="Times New Roman" pitchFamily="18" charset="0"/>
              </a:rPr>
              <a:t>A very young girl who is physically and sexually abused may develop a multi-personality disorder. This is her way of coping with the abuse.</a:t>
            </a:r>
          </a:p>
          <a:p>
            <a:endParaRPr lang="en-US" sz="2400" b="1" dirty="0" smtClean="0">
              <a:latin typeface="Times New Roman" pitchFamily="18" charset="0"/>
              <a:cs typeface="Times New Roman" pitchFamily="18" charset="0"/>
            </a:endParaRPr>
          </a:p>
          <a:p>
            <a:r>
              <a:rPr lang="en-US" sz="2400" b="1" dirty="0" smtClean="0">
                <a:latin typeface="Times New Roman" pitchFamily="18" charset="0"/>
                <a:cs typeface="Times New Roman" pitchFamily="18" charset="0"/>
              </a:rPr>
              <a:t>In some Christian homes beatings are seen not as abuse, but God’s way of discipline. Leaving marks on a child is abuse. </a:t>
            </a:r>
            <a:endParaRPr lang="en-US"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16070318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15531" y="304800"/>
            <a:ext cx="6312947"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Sense or nonsense</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914400" y="1720334"/>
            <a:ext cx="7315200" cy="4801314"/>
          </a:xfrm>
          <a:prstGeom prst="rect">
            <a:avLst/>
          </a:prstGeom>
          <a:noFill/>
        </p:spPr>
        <p:txBody>
          <a:bodyPr wrap="square" rtlCol="0">
            <a:spAutoFit/>
          </a:bodyPr>
          <a:lstStyle/>
          <a:p>
            <a:r>
              <a:rPr lang="en-US" dirty="0" smtClean="0"/>
              <a:t>I am concerned about Christian leaders who go around speaking a conferences claiming to be experts on how to raise your children.  One has never been married and has no children, yet he has all the answers. </a:t>
            </a:r>
          </a:p>
          <a:p>
            <a:endParaRPr lang="en-US" dirty="0"/>
          </a:p>
          <a:p>
            <a:r>
              <a:rPr lang="en-US" dirty="0" smtClean="0"/>
              <a:t>For example, if your daughter plays with a cabbage patch doll or a Barbee doll, she will have psychological problems when she grows up. There is no scientific evidence for this.</a:t>
            </a:r>
            <a:br>
              <a:rPr lang="en-US" dirty="0" smtClean="0"/>
            </a:br>
            <a:endParaRPr lang="en-US" dirty="0" smtClean="0"/>
          </a:p>
          <a:p>
            <a:r>
              <a:rPr lang="en-US" dirty="0" smtClean="0"/>
              <a:t>Another says start discipline of your baby by putting them on a strict feeding program. Even if the baby cries do not feed them. Many babies have become mal-nourished. This is abuse.</a:t>
            </a:r>
          </a:p>
          <a:p>
            <a:endParaRPr lang="en-US" dirty="0"/>
          </a:p>
          <a:p>
            <a:r>
              <a:rPr lang="en-US" dirty="0" smtClean="0"/>
              <a:t>Another is not going to the hospital to have the baby, but have it at home. This can be dangerous is something goes wrong. </a:t>
            </a:r>
          </a:p>
          <a:p>
            <a:endParaRPr lang="en-US" dirty="0"/>
          </a:p>
          <a:p>
            <a:r>
              <a:rPr lang="en-US" dirty="0" smtClean="0"/>
              <a:t>Another is controversy is not vaccinating your children. The overwhelming scientific evidence supports vaccination of children. </a:t>
            </a:r>
          </a:p>
        </p:txBody>
      </p:sp>
    </p:spTree>
    <p:extLst>
      <p:ext uri="{BB962C8B-B14F-4D97-AF65-F5344CB8AC3E}">
        <p14:creationId xmlns:p14="http://schemas.microsoft.com/office/powerpoint/2010/main" val="32226850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TextBox 2"/>
          <p:cNvSpPr txBox="1"/>
          <p:nvPr/>
        </p:nvSpPr>
        <p:spPr>
          <a:xfrm>
            <a:off x="2819400" y="76200"/>
            <a:ext cx="6324600" cy="2246769"/>
          </a:xfrm>
          <a:prstGeom prst="rect">
            <a:avLst/>
          </a:prstGeom>
          <a:noFill/>
        </p:spPr>
        <p:txBody>
          <a:bodyPr wrap="square" rtlCol="0">
            <a:spAutoFit/>
          </a:bodyPr>
          <a:lstStyle/>
          <a:p>
            <a:r>
              <a:rPr lang="en-US" sz="2800" b="1" dirty="0" smtClean="0">
                <a:latin typeface="Times New Roman" pitchFamily="18" charset="0"/>
                <a:cs typeface="Times New Roman" pitchFamily="18" charset="0"/>
              </a:rPr>
              <a:t>Faith Tabernacle Congregation in Philadelphia does not believe in giving medicine to children or adults. A number of children died when they got sick and medicine was refused. </a:t>
            </a:r>
            <a:endParaRPr lang="en-US"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35929310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49525" y="609600"/>
            <a:ext cx="5082353"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The Empty nest</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1143000" y="2133600"/>
            <a:ext cx="5638800" cy="3785652"/>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Let your child go. For some that is not soon even. After all the children leave the house, there is an empty nest. There may be loneliness. Many couples divorce because they just stayed together for the children. </a:t>
            </a:r>
          </a:p>
          <a:p>
            <a:endParaRPr lang="en-US" sz="2400" b="1" dirty="0">
              <a:latin typeface="Times New Roman" pitchFamily="18" charset="0"/>
              <a:cs typeface="Times New Roman" pitchFamily="18" charset="0"/>
            </a:endParaRPr>
          </a:p>
          <a:p>
            <a:r>
              <a:rPr lang="en-US" sz="2400" b="1" dirty="0" smtClean="0">
                <a:latin typeface="Times New Roman" pitchFamily="18" charset="0"/>
                <a:cs typeface="Times New Roman" pitchFamily="18" charset="0"/>
              </a:rPr>
              <a:t>Spend time together. Go out on a date. Plan special trips. Enjoy the later years of your life together. </a:t>
            </a:r>
            <a:endParaRPr lang="en-US" sz="2400" b="1" dirty="0">
              <a:latin typeface="Times New Roman" pitchFamily="18" charset="0"/>
              <a:cs typeface="Times New Roman" pitchFamily="18" charset="0"/>
            </a:endParaRPr>
          </a:p>
        </p:txBody>
      </p:sp>
      <p:pic>
        <p:nvPicPr>
          <p:cNvPr id="12290" name="Picture 2" descr="Chicken Soup for the Soul: Empty Nesters: 101 Stories about Surviving and Thriving When the Kids Leave Home (Chicken Soup for the Soul (Quality Paper))">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154" t="12589" r="24465"/>
          <a:stretch/>
        </p:blipFill>
        <p:spPr bwMode="auto">
          <a:xfrm>
            <a:off x="6955970" y="3931705"/>
            <a:ext cx="1611085" cy="24977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08546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9" name="Picture 1" descr="On Death and Dying (Scribner Classics)"/>
          <p:cNvPicPr>
            <a:picLocks noChangeAspect="1" noChangeArrowheads="1"/>
          </p:cNvPicPr>
          <p:nvPr/>
        </p:nvPicPr>
        <p:blipFill rotWithShape="1">
          <a:blip r:embed="rId2">
            <a:extLst>
              <a:ext uri="{28A0092B-C50C-407E-A947-70E740481C1C}">
                <a14:useLocalDpi xmlns:a14="http://schemas.microsoft.com/office/drawing/2010/main" val="0"/>
              </a:ext>
            </a:extLst>
          </a:blip>
          <a:srcRect l="18477" t="12190" r="22857"/>
          <a:stretch/>
        </p:blipFill>
        <p:spPr bwMode="auto">
          <a:xfrm>
            <a:off x="6836227" y="3886200"/>
            <a:ext cx="1676401" cy="250915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663370" y="381000"/>
            <a:ext cx="5839035"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On death &amp; dying</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838200" y="1824097"/>
            <a:ext cx="5715000" cy="4124206"/>
          </a:xfrm>
          <a:prstGeom prst="rect">
            <a:avLst/>
          </a:prstGeom>
          <a:noFill/>
        </p:spPr>
        <p:txBody>
          <a:bodyPr wrap="square" rtlCol="0">
            <a:spAutoFit/>
          </a:bodyPr>
          <a:lstStyle/>
          <a:p>
            <a:r>
              <a:rPr lang="en-US" sz="2800" b="1" dirty="0" smtClean="0">
                <a:latin typeface="Times New Roman" pitchFamily="18" charset="0"/>
                <a:cs typeface="Times New Roman" pitchFamily="18" charset="0"/>
              </a:rPr>
              <a:t>5 stages of Grief</a:t>
            </a:r>
          </a:p>
          <a:p>
            <a:endParaRPr lang="en-US" dirty="0"/>
          </a:p>
          <a:p>
            <a:r>
              <a:rPr lang="en-US" b="1" dirty="0" smtClean="0"/>
              <a:t>Denial</a:t>
            </a:r>
            <a:r>
              <a:rPr lang="en-US" dirty="0" smtClean="0"/>
              <a:t>: Denial that the person is gone.</a:t>
            </a:r>
          </a:p>
          <a:p>
            <a:endParaRPr lang="en-US" dirty="0"/>
          </a:p>
          <a:p>
            <a:r>
              <a:rPr lang="en-US" b="1" dirty="0" smtClean="0"/>
              <a:t>Anger</a:t>
            </a:r>
            <a:r>
              <a:rPr lang="en-US" dirty="0" smtClean="0"/>
              <a:t>: Angry at God for taking the person away.</a:t>
            </a:r>
          </a:p>
          <a:p>
            <a:endParaRPr lang="en-US" dirty="0"/>
          </a:p>
          <a:p>
            <a:r>
              <a:rPr lang="en-US" b="1" dirty="0" smtClean="0"/>
              <a:t>Bargaining</a:t>
            </a:r>
            <a:r>
              <a:rPr lang="en-US" dirty="0" smtClean="0"/>
              <a:t>: Bargaining with God. I will do this, if you do that.</a:t>
            </a:r>
          </a:p>
          <a:p>
            <a:endParaRPr lang="en-US" dirty="0"/>
          </a:p>
          <a:p>
            <a:r>
              <a:rPr lang="en-US" b="1" dirty="0" smtClean="0"/>
              <a:t>Depression</a:t>
            </a:r>
            <a:r>
              <a:rPr lang="en-US" dirty="0" smtClean="0"/>
              <a:t>: Depressed over the loss.</a:t>
            </a:r>
          </a:p>
          <a:p>
            <a:endParaRPr lang="en-US" dirty="0"/>
          </a:p>
          <a:p>
            <a:r>
              <a:rPr lang="en-US" b="1" dirty="0" smtClean="0"/>
              <a:t>Acceptance</a:t>
            </a:r>
            <a:r>
              <a:rPr lang="en-US" dirty="0" smtClean="0"/>
              <a:t>: Acceptance of the loss. </a:t>
            </a:r>
          </a:p>
          <a:p>
            <a:endParaRPr lang="en-US" dirty="0"/>
          </a:p>
          <a:p>
            <a:r>
              <a:rPr lang="en-US" dirty="0" smtClean="0"/>
              <a:t>See the book, </a:t>
            </a:r>
            <a:r>
              <a:rPr lang="en-US" i="1" dirty="0" smtClean="0"/>
              <a:t>On Death and Dying </a:t>
            </a:r>
            <a:r>
              <a:rPr lang="en-US" dirty="0" smtClean="0"/>
              <a:t>by Elisabeth </a:t>
            </a:r>
            <a:r>
              <a:rPr lang="en-US" dirty="0" smtClean="0"/>
              <a:t>Kubler</a:t>
            </a:r>
            <a:r>
              <a:rPr lang="en-US" dirty="0" smtClean="0"/>
              <a:t>-Ross</a:t>
            </a:r>
            <a:endParaRPr lang="en-US" dirty="0"/>
          </a:p>
        </p:txBody>
      </p:sp>
    </p:spTree>
    <p:extLst>
      <p:ext uri="{BB962C8B-B14F-4D97-AF65-F5344CB8AC3E}">
        <p14:creationId xmlns:p14="http://schemas.microsoft.com/office/powerpoint/2010/main" val="37636900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90800" y="533400"/>
            <a:ext cx="3562899"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resources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990600" y="1981200"/>
            <a:ext cx="6934200" cy="1785104"/>
          </a:xfrm>
          <a:prstGeom prst="rect">
            <a:avLst/>
          </a:prstGeom>
          <a:noFill/>
        </p:spPr>
        <p:txBody>
          <a:bodyPr wrap="square" rtlCol="0">
            <a:spAutoFit/>
          </a:bodyPr>
          <a:lstStyle/>
          <a:p>
            <a:r>
              <a:rPr lang="en-US" sz="2000" b="1" dirty="0" smtClean="0"/>
              <a:t>Key Christian Textbook </a:t>
            </a:r>
          </a:p>
          <a:p>
            <a:endParaRPr lang="en-US" dirty="0"/>
          </a:p>
          <a:p>
            <a:r>
              <a:rPr lang="en-US" i="1" dirty="0" smtClean="0"/>
              <a:t>Marriage and the Family: A Christian Perspective</a:t>
            </a:r>
          </a:p>
          <a:p>
            <a:r>
              <a:rPr lang="en-US" dirty="0" smtClean="0"/>
              <a:t> by Stephen </a:t>
            </a:r>
            <a:r>
              <a:rPr lang="en-US" dirty="0" err="1" smtClean="0"/>
              <a:t>Grunlan</a:t>
            </a:r>
            <a:endParaRPr lang="en-US" dirty="0" smtClean="0"/>
          </a:p>
          <a:p>
            <a:endParaRPr lang="en-US" dirty="0"/>
          </a:p>
          <a:p>
            <a:endParaRPr lang="en-US" dirty="0"/>
          </a:p>
        </p:txBody>
      </p:sp>
      <p:pic>
        <p:nvPicPr>
          <p:cNvPr id="10242" name="Picture 2" descr="Marriage and the Family">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476" t="13714" r="20381"/>
          <a:stretch/>
        </p:blipFill>
        <p:spPr bwMode="auto">
          <a:xfrm>
            <a:off x="6281056" y="3820886"/>
            <a:ext cx="1861457" cy="2465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38364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8&quot;/&gt;&lt;/object&gt;&lt;object type=&quot;3&quot; unique_id=&quot;10005&quot;&gt;&lt;property id=&quot;20148&quot; value=&quot;5&quot;/&gt;&lt;property id=&quot;20300&quot; value=&quot;Slide 3&quot;/&gt;&lt;property id=&quot;20307&quot; value=&quot;257&quot;/&gt;&lt;/object&gt;&lt;object type=&quot;3&quot; unique_id=&quot;10114&quot;&gt;&lt;property id=&quot;20148&quot; value=&quot;5&quot;/&gt;&lt;property id=&quot;20300&quot; value=&quot;Slide 2&quot;/&gt;&lt;property id=&quot;20307&quot; value=&quot;259&quot;/&gt;&lt;/object&gt;&lt;object type=&quot;3&quot; unique_id=&quot;10115&quot;&gt;&lt;property id=&quot;20148&quot; value=&quot;5&quot;/&gt;&lt;property id=&quot;20300&quot; value=&quot;Slide 4&quot;/&gt;&lt;property id=&quot;20307&quot; value=&quot;260&quot;/&gt;&lt;/object&gt;&lt;object type=&quot;3&quot; unique_id=&quot;10116&quot;&gt;&lt;property id=&quot;20148&quot; value=&quot;5&quot;/&gt;&lt;property id=&quot;20300&quot; value=&quot;Slide 5&quot;/&gt;&lt;property id=&quot;20307&quot; value=&quot;261&quot;/&gt;&lt;/object&gt;&lt;object type=&quot;3&quot; unique_id=&quot;10117&quot;&gt;&lt;property id=&quot;20148&quot; value=&quot;5&quot;/&gt;&lt;property id=&quot;20300&quot; value=&quot;Slide 6&quot;/&gt;&lt;property id=&quot;20307&quot; value=&quot;262&quot;/&gt;&lt;/object&gt;&lt;object type=&quot;3&quot; unique_id=&quot;10118&quot;&gt;&lt;property id=&quot;20148&quot; value=&quot;5&quot;/&gt;&lt;property id=&quot;20300&quot; value=&quot;Slide 7&quot;/&gt;&lt;property id=&quot;20307&quot; value=&quot;263&quot;/&gt;&lt;/object&gt;&lt;object type=&quot;3&quot; unique_id=&quot;10119&quot;&gt;&lt;property id=&quot;20148&quot; value=&quot;5&quot;/&gt;&lt;property id=&quot;20300&quot; value=&quot;Slide 8&quot;/&gt;&lt;property id=&quot;20307&quot; value=&quot;264&quot;/&gt;&lt;/object&gt;&lt;object type=&quot;3&quot; unique_id=&quot;10120&quot;&gt;&lt;property id=&quot;20148&quot; value=&quot;5&quot;/&gt;&lt;property id=&quot;20300&quot; value=&quot;Slide 9&quot;/&gt;&lt;property id=&quot;20307&quot; value=&quot;266&quot;/&gt;&lt;/object&gt;&lt;object type=&quot;3&quot; unique_id=&quot;10121&quot;&gt;&lt;property id=&quot;20148&quot; value=&quot;5&quot;/&gt;&lt;property id=&quot;20300&quot; value=&quot;Slide 10&quot;/&gt;&lt;property id=&quot;20307&quot; value=&quot;265&quot;/&gt;&lt;/object&gt;&lt;object type=&quot;3&quot; unique_id=&quot;10122&quot;&gt;&lt;property id=&quot;20148&quot; value=&quot;5&quot;/&gt;&lt;property id=&quot;20300&quot; value=&quot;Slide 11&quot;/&gt;&lt;property id=&quot;20307&quot; value=&quot;267&quot;/&gt;&lt;/object&gt;&lt;object type=&quot;3&quot; unique_id=&quot;10123&quot;&gt;&lt;property id=&quot;20148&quot; value=&quot;5&quot;/&gt;&lt;property id=&quot;20300&quot; value=&quot;Slide 12&quot;/&gt;&lt;property id=&quot;20307&quot; value=&quot;268&quot;/&gt;&lt;/object&gt;&lt;object type=&quot;3&quot; unique_id=&quot;10124&quot;&gt;&lt;property id=&quot;20148&quot; value=&quot;5&quot;/&gt;&lt;property id=&quot;20300&quot; value=&quot;Slide 14&quot;/&gt;&lt;property id=&quot;20307&quot; value=&quot;269&quot;/&gt;&lt;/object&gt;&lt;object type=&quot;3&quot; unique_id=&quot;10125&quot;&gt;&lt;property id=&quot;20148&quot; value=&quot;5&quot;/&gt;&lt;property id=&quot;20300&quot; value=&quot;Slide 17&quot;/&gt;&lt;property id=&quot;20307&quot; value=&quot;270&quot;/&gt;&lt;/object&gt;&lt;object type=&quot;3&quot; unique_id=&quot;10126&quot;&gt;&lt;property id=&quot;20148&quot; value=&quot;5&quot;/&gt;&lt;property id=&quot;20300&quot; value=&quot;Slide 18&quot;/&gt;&lt;property id=&quot;20307&quot; value=&quot;271&quot;/&gt;&lt;/object&gt;&lt;object type=&quot;3&quot; unique_id=&quot;10127&quot;&gt;&lt;property id=&quot;20148&quot; value=&quot;5&quot;/&gt;&lt;property id=&quot;20300&quot; value=&quot;Slide 19&quot;/&gt;&lt;property id=&quot;20307&quot; value=&quot;272&quot;/&gt;&lt;/object&gt;&lt;object type=&quot;3&quot; unique_id=&quot;10128&quot;&gt;&lt;property id=&quot;20148&quot; value=&quot;5&quot;/&gt;&lt;property id=&quot;20300&quot; value=&quot;Slide 20&quot;/&gt;&lt;property id=&quot;20307&quot; value=&quot;273&quot;/&gt;&lt;/object&gt;&lt;object type=&quot;3&quot; unique_id=&quot;10129&quot;&gt;&lt;property id=&quot;20148&quot; value=&quot;5&quot;/&gt;&lt;property id=&quot;20300&quot; value=&quot;Slide 22&quot;/&gt;&lt;property id=&quot;20307&quot; value=&quot;274&quot;/&gt;&lt;/object&gt;&lt;object type=&quot;3&quot; unique_id=&quot;10130&quot;&gt;&lt;property id=&quot;20148&quot; value=&quot;5&quot;/&gt;&lt;property id=&quot;20300&quot; value=&quot;Slide 23&quot;/&gt;&lt;property id=&quot;20307&quot; value=&quot;275&quot;/&gt;&lt;/object&gt;&lt;object type=&quot;3&quot; unique_id=&quot;10131&quot;&gt;&lt;property id=&quot;20148&quot; value=&quot;5&quot;/&gt;&lt;property id=&quot;20300&quot; value=&quot;Slide 24&quot;/&gt;&lt;property id=&quot;20307&quot; value=&quot;276&quot;/&gt;&lt;/object&gt;&lt;object type=&quot;3&quot; unique_id=&quot;10132&quot;&gt;&lt;property id=&quot;20148&quot; value=&quot;5&quot;/&gt;&lt;property id=&quot;20300&quot; value=&quot;Slide 25&quot;/&gt;&lt;property id=&quot;20307&quot; value=&quot;277&quot;/&gt;&lt;/object&gt;&lt;object type=&quot;3&quot; unique_id=&quot;10133&quot;&gt;&lt;property id=&quot;20148&quot; value=&quot;5&quot;/&gt;&lt;property id=&quot;20300&quot; value=&quot;Slide 26&quot;/&gt;&lt;property id=&quot;20307&quot; value=&quot;278&quot;/&gt;&lt;/object&gt;&lt;object type=&quot;3&quot; unique_id=&quot;10134&quot;&gt;&lt;property id=&quot;20148&quot; value=&quot;5&quot;/&gt;&lt;property id=&quot;20300&quot; value=&quot;Slide 35&quot;/&gt;&lt;property id=&quot;20307&quot; value=&quot;279&quot;/&gt;&lt;/object&gt;&lt;object type=&quot;3&quot; unique_id=&quot;10510&quot;&gt;&lt;property id=&quot;20148&quot; value=&quot;5&quot;/&gt;&lt;property id=&quot;20300&quot; value=&quot;Slide 13&quot;/&gt;&lt;property id=&quot;20307&quot; value=&quot;293&quot;/&gt;&lt;/object&gt;&lt;object type=&quot;3&quot; unique_id=&quot;10511&quot;&gt;&lt;property id=&quot;20148&quot; value=&quot;5&quot;/&gt;&lt;property id=&quot;20300&quot; value=&quot;Slide 15&quot;/&gt;&lt;property id=&quot;20307&quot; value=&quot;287&quot;/&gt;&lt;/object&gt;&lt;object type=&quot;3&quot; unique_id=&quot;10512&quot;&gt;&lt;property id=&quot;20148&quot; value=&quot;5&quot;/&gt;&lt;property id=&quot;20300&quot; value=&quot;Slide 16&quot;/&gt;&lt;property id=&quot;20307&quot; value=&quot;281&quot;/&gt;&lt;/object&gt;&lt;object type=&quot;3&quot; unique_id=&quot;10513&quot;&gt;&lt;property id=&quot;20148&quot; value=&quot;5&quot;/&gt;&lt;property id=&quot;20300&quot; value=&quot;Slide 21&quot;/&gt;&lt;property id=&quot;20307&quot; value=&quot;280&quot;/&gt;&lt;/object&gt;&lt;object type=&quot;3&quot; unique_id=&quot;10514&quot;&gt;&lt;property id=&quot;20148&quot; value=&quot;5&quot;/&gt;&lt;property id=&quot;20300&quot; value=&quot;Slide 27&quot;/&gt;&lt;property id=&quot;20307&quot; value=&quot;282&quot;/&gt;&lt;/object&gt;&lt;object type=&quot;3&quot; unique_id=&quot;10515&quot;&gt;&lt;property id=&quot;20148&quot; value=&quot;5&quot;/&gt;&lt;property id=&quot;20300&quot; value=&quot;Slide 28&quot;/&gt;&lt;property id=&quot;20307&quot; value=&quot;283&quot;/&gt;&lt;/object&gt;&lt;object type=&quot;3&quot; unique_id=&quot;10516&quot;&gt;&lt;property id=&quot;20148&quot; value=&quot;5&quot;/&gt;&lt;property id=&quot;20300&quot; value=&quot;Slide 29&quot;/&gt;&lt;property id=&quot;20307&quot; value=&quot;285&quot;/&gt;&lt;/object&gt;&lt;object type=&quot;3&quot; unique_id=&quot;10517&quot;&gt;&lt;property id=&quot;20148&quot; value=&quot;5&quot;/&gt;&lt;property id=&quot;20300&quot; value=&quot;Slide 30&quot;/&gt;&lt;property id=&quot;20307&quot; value=&quot;284&quot;/&gt;&lt;/object&gt;&lt;object type=&quot;3&quot; unique_id=&quot;10518&quot;&gt;&lt;property id=&quot;20148&quot; value=&quot;5&quot;/&gt;&lt;property id=&quot;20300&quot; value=&quot;Slide 31&quot;/&gt;&lt;property id=&quot;20307&quot; value=&quot;290&quot;/&gt;&lt;/object&gt;&lt;object type=&quot;3&quot; unique_id=&quot;10519&quot;&gt;&lt;property id=&quot;20148&quot; value=&quot;5&quot;/&gt;&lt;property id=&quot;20300&quot; value=&quot;Slide 32&quot;/&gt;&lt;property id=&quot;20307&quot; value=&quot;286&quot;/&gt;&lt;/object&gt;&lt;object type=&quot;3&quot; unique_id=&quot;10520&quot;&gt;&lt;property id=&quot;20148&quot; value=&quot;5&quot;/&gt;&lt;property id=&quot;20300&quot; value=&quot;Slide 33&quot;/&gt;&lt;property id=&quot;20307&quot; value=&quot;288&quot;/&gt;&lt;/object&gt;&lt;object type=&quot;3&quot; unique_id=&quot;10521&quot;&gt;&lt;property id=&quot;20148&quot; value=&quot;5&quot;/&gt;&lt;property id=&quot;20300&quot; value=&quot;Slide 34&quot;/&gt;&lt;property id=&quot;20307&quot; value=&quot;289&quot;/&gt;&lt;/object&gt;&lt;object type=&quot;3&quot; unique_id=&quot;10522&quot;&gt;&lt;property id=&quot;20148&quot; value=&quot;5&quot;/&gt;&lt;property id=&quot;20300&quot; value=&quot;Slide 36&quot;/&gt;&lt;property id=&quot;20307&quot; value=&quot;291&quot;/&gt;&lt;/object&gt;&lt;object type=&quot;3&quot; unique_id=&quot;10523&quot;&gt;&lt;property id=&quot;20148&quot; value=&quot;5&quot;/&gt;&lt;property id=&quot;20300&quot; value=&quot;Slide 37&quot;/&gt;&lt;property id=&quot;20307&quot; value=&quot;292&quot;/&gt;&lt;/object&gt;&lt;/object&gt;&lt;/object&gt;&lt;/database&gt;"/>
  <p:tag name="SECTOMILLISECCONVERTED"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498</TotalTime>
  <Words>2381</Words>
  <Application>Microsoft Office PowerPoint</Application>
  <PresentationFormat>On-screen Show (4:3)</PresentationFormat>
  <Paragraphs>158</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Stephen Meyers</dc:creator>
  <cp:lastModifiedBy>Stephen Meyers</cp:lastModifiedBy>
  <cp:revision>38</cp:revision>
  <dcterms:created xsi:type="dcterms:W3CDTF">2011-08-30T12:55:28Z</dcterms:created>
  <dcterms:modified xsi:type="dcterms:W3CDTF">2011-09-03T18:12:14Z</dcterms:modified>
</cp:coreProperties>
</file>