
<file path=[Content_Types].xml><?xml version="1.0" encoding="utf-8"?>
<Types xmlns="http://schemas.openxmlformats.org/package/2006/content-types">
  <Default Extension="png" ContentType="image/png"/>
  <Default Extension="bin" ContentType="application/vnd.ms-office.activeX"/>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ppt/tags/tag2.xml" ContentType="application/vnd.openxmlformats-officedocument.presentationml.tags+xml"/>
  <Override PartName="/ppt/activeX/activeX2.xml" ContentType="application/vnd.ms-office.activeX+xml"/>
  <Override PartName="/ppt/tags/tag3.xml" ContentType="application/vnd.openxmlformats-officedocument.presentationml.tags+xml"/>
  <Override PartName="/ppt/activeX/activeX3.xml" ContentType="application/vnd.ms-office.activeX+xml"/>
  <Override PartName="/ppt/tags/tag4.xml" ContentType="application/vnd.openxmlformats-officedocument.presentationml.tags+xml"/>
  <Override PartName="/ppt/activeX/activeX4.xml" ContentType="application/vnd.ms-office.activeX+xml"/>
  <Override PartName="/ppt/tags/tag5.xml" ContentType="application/vnd.openxmlformats-officedocument.presentationml.tags+xml"/>
  <Override PartName="/ppt/activeX/activeX5.xml" ContentType="application/vnd.ms-office.activeX+xml"/>
  <Override PartName="/ppt/tags/tag6.xml" ContentType="application/vnd.openxmlformats-officedocument.presentationml.tags+xml"/>
  <Override PartName="/ppt/activeX/activeX6.xml" ContentType="application/vnd.ms-office.activeX+xml"/>
  <Override PartName="/ppt/tags/tag7.xml" ContentType="application/vnd.openxmlformats-officedocument.presentationml.tags+xml"/>
  <Override PartName="/ppt/activeX/activeX7.xml" ContentType="application/vnd.ms-office.activeX+xml"/>
  <Override PartName="/ppt/tags/tag8.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1"/>
  </p:notesMasterIdLst>
  <p:sldIdLst>
    <p:sldId id="290" r:id="rId2"/>
    <p:sldId id="291" r:id="rId3"/>
    <p:sldId id="292" r:id="rId4"/>
    <p:sldId id="293" r:id="rId5"/>
    <p:sldId id="294" r:id="rId6"/>
    <p:sldId id="295" r:id="rId7"/>
    <p:sldId id="296" r:id="rId8"/>
    <p:sldId id="297" r:id="rId9"/>
    <p:sldId id="298" r:id="rId10"/>
    <p:sldId id="299" r:id="rId11"/>
    <p:sldId id="314" r:id="rId12"/>
    <p:sldId id="315" r:id="rId13"/>
    <p:sldId id="336" r:id="rId14"/>
    <p:sldId id="256" r:id="rId15"/>
    <p:sldId id="257" r:id="rId16"/>
    <p:sldId id="258" r:id="rId17"/>
    <p:sldId id="262" r:id="rId18"/>
    <p:sldId id="306" r:id="rId19"/>
    <p:sldId id="330" r:id="rId20"/>
    <p:sldId id="303" r:id="rId21"/>
    <p:sldId id="301" r:id="rId22"/>
    <p:sldId id="304" r:id="rId23"/>
    <p:sldId id="331" r:id="rId24"/>
    <p:sldId id="305" r:id="rId25"/>
    <p:sldId id="302" r:id="rId26"/>
    <p:sldId id="332" r:id="rId27"/>
    <p:sldId id="307" r:id="rId28"/>
    <p:sldId id="263" r:id="rId29"/>
    <p:sldId id="308" r:id="rId30"/>
    <p:sldId id="333" r:id="rId31"/>
    <p:sldId id="309" r:id="rId32"/>
    <p:sldId id="320" r:id="rId33"/>
    <p:sldId id="323" r:id="rId34"/>
    <p:sldId id="321" r:id="rId35"/>
    <p:sldId id="334" r:id="rId36"/>
    <p:sldId id="325" r:id="rId37"/>
    <p:sldId id="335" r:id="rId38"/>
    <p:sldId id="324" r:id="rId39"/>
    <p:sldId id="328" r:id="rId40"/>
    <p:sldId id="327" r:id="rId41"/>
    <p:sldId id="317" r:id="rId42"/>
    <p:sldId id="312" r:id="rId43"/>
    <p:sldId id="316" r:id="rId44"/>
    <p:sldId id="311" r:id="rId45"/>
    <p:sldId id="318" r:id="rId46"/>
    <p:sldId id="319" r:id="rId47"/>
    <p:sldId id="313" r:id="rId48"/>
    <p:sldId id="322" r:id="rId49"/>
    <p:sldId id="264" r:id="rId50"/>
    <p:sldId id="329" r:id="rId51"/>
    <p:sldId id="260" r:id="rId52"/>
    <p:sldId id="261" r:id="rId53"/>
    <p:sldId id="310" r:id="rId54"/>
    <p:sldId id="326" r:id="rId55"/>
    <p:sldId id="265" r:id="rId56"/>
    <p:sldId id="266" r:id="rId57"/>
    <p:sldId id="267" r:id="rId58"/>
    <p:sldId id="268" r:id="rId59"/>
    <p:sldId id="270" r:id="rId60"/>
    <p:sldId id="271" r:id="rId61"/>
    <p:sldId id="272" r:id="rId62"/>
    <p:sldId id="273" r:id="rId63"/>
    <p:sldId id="274" r:id="rId64"/>
    <p:sldId id="275" r:id="rId65"/>
    <p:sldId id="276" r:id="rId66"/>
    <p:sldId id="277" r:id="rId67"/>
    <p:sldId id="278" r:id="rId68"/>
    <p:sldId id="279" r:id="rId69"/>
    <p:sldId id="280" r:id="rId70"/>
    <p:sldId id="281" r:id="rId71"/>
    <p:sldId id="282" r:id="rId72"/>
    <p:sldId id="283" r:id="rId73"/>
    <p:sldId id="284" r:id="rId74"/>
    <p:sldId id="285" r:id="rId75"/>
    <p:sldId id="286" r:id="rId76"/>
    <p:sldId id="287" r:id="rId77"/>
    <p:sldId id="288" r:id="rId78"/>
    <p:sldId id="289" r:id="rId79"/>
    <p:sldId id="300" r:id="rId80"/>
  </p:sldIdLst>
  <p:sldSz cx="9144000" cy="6858000" type="screen4x3"/>
  <p:notesSz cx="6858000" cy="9144000"/>
  <p:custDataLst>
    <p:tags r:id="rId8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8" autoAdjust="0"/>
    <p:restoredTop sz="98273" autoAdjust="0"/>
  </p:normalViewPr>
  <p:slideViewPr>
    <p:cSldViewPr snapToGrid="0" snapToObjects="1">
      <p:cViewPr>
        <p:scale>
          <a:sx n="94" d="100"/>
          <a:sy n="94" d="100"/>
        </p:scale>
        <p:origin x="-870"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gs" Target="tags/tag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activeX/activeX4.xml><?xml version="1.0" encoding="utf-8"?>
<ax:ocx xmlns:ax="http://schemas.microsoft.com/office/2006/activeX" xmlns:r="http://schemas.openxmlformats.org/officeDocument/2006/relationships" ax:classid="{D27CDB6E-AE6D-11CF-96B8-444553540000}" ax:persistence="persistStorage" r:id="rId1"/>
</file>

<file path=ppt/activeX/activeX5.xml><?xml version="1.0" encoding="utf-8"?>
<ax:ocx xmlns:ax="http://schemas.microsoft.com/office/2006/activeX" xmlns:r="http://schemas.openxmlformats.org/officeDocument/2006/relationships" ax:classid="{D27CDB6E-AE6D-11CF-96B8-444553540000}" ax:persistence="persistStorage" r:id="rId1"/>
</file>

<file path=ppt/activeX/activeX6.xml><?xml version="1.0" encoding="utf-8"?>
<ax:ocx xmlns:ax="http://schemas.microsoft.com/office/2006/activeX" xmlns:r="http://schemas.openxmlformats.org/officeDocument/2006/relationships" ax:classid="{D27CDB6E-AE6D-11CF-96B8-444553540000}" ax:persistence="persistStorage" r:id="rId1"/>
</file>

<file path=ppt/activeX/activeX7.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476675-2DCA-BB41-BE73-CDCF1AB59C82}" type="datetimeFigureOut">
              <a:rPr lang="en-US" smtClean="0"/>
              <a:t>8/20/2011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7F3322-D9FE-3442-96FE-DCE220925391}" type="slidenum">
              <a:rPr lang="en-US" smtClean="0"/>
              <a:t>‹#›</a:t>
            </a:fld>
            <a:endParaRPr lang="en-US"/>
          </a:p>
        </p:txBody>
      </p:sp>
    </p:spTree>
    <p:extLst>
      <p:ext uri="{BB962C8B-B14F-4D97-AF65-F5344CB8AC3E}">
        <p14:creationId xmlns:p14="http://schemas.microsoft.com/office/powerpoint/2010/main" val="35902123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7F3322-D9FE-3442-96FE-DCE220925391}" type="slidenum">
              <a:rPr lang="en-US" smtClean="0"/>
              <a:t>79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98D95C-B26F-F04C-8499-3C2E7872ADFB}" type="datetimeFigureOut">
              <a:rPr lang="en-US" smtClean="0"/>
              <a:pPr/>
              <a:t>8/20/2011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98D95C-B26F-F04C-8499-3C2E7872ADFB}" type="datetimeFigureOut">
              <a:rPr lang="en-US" smtClean="0"/>
              <a:pPr/>
              <a:t>8/20/2011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98D95C-B26F-F04C-8499-3C2E7872ADFB}" type="datetimeFigureOut">
              <a:rPr lang="en-US" smtClean="0"/>
              <a:pPr/>
              <a:t>8/20/2011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98D95C-B26F-F04C-8499-3C2E7872ADFB}" type="datetimeFigureOut">
              <a:rPr lang="en-US" smtClean="0"/>
              <a:pPr/>
              <a:t>8/20/2011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98D95C-B26F-F04C-8499-3C2E7872ADFB}" type="datetimeFigureOut">
              <a:rPr lang="en-US" smtClean="0"/>
              <a:pPr/>
              <a:t>8/20/2011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98D95C-B26F-F04C-8499-3C2E7872ADFB}" type="datetimeFigureOut">
              <a:rPr lang="en-US" smtClean="0"/>
              <a:pPr/>
              <a:t>8/20/2011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98D95C-B26F-F04C-8499-3C2E7872ADFB}" type="datetimeFigureOut">
              <a:rPr lang="en-US" smtClean="0"/>
              <a:pPr/>
              <a:t>8/20/2011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0C8571-D61D-8E40-B968-8729E8EA14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hyperlink" Target="http://www.bibleandscience.com/"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3.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3.png"/><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3.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3.pn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3.pn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3.png"/><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image" Target="../media/image9.jpg"/><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3.pn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3.png"/><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3.png"/><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image" Target="../media/image16.png"/><Relationship Id="rId5" Type="http://schemas.openxmlformats.org/officeDocument/2006/relationships/image" Target="../media/image14.jpg"/><Relationship Id="rId4"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3.pn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wav"/><Relationship Id="rId1" Type="http://schemas.microsoft.com/office/2007/relationships/media" Target="../media/media23.wav"/><Relationship Id="rId5" Type="http://schemas.openxmlformats.org/officeDocument/2006/relationships/image" Target="../media/image3.png"/><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control" Target="../activeX/activeX3.xml"/><Relationship Id="rId1" Type="http://schemas.openxmlformats.org/officeDocument/2006/relationships/vmlDrawing" Target="../drawings/vmlDrawing3.vml"/><Relationship Id="rId6" Type="http://schemas.openxmlformats.org/officeDocument/2006/relationships/image" Target="../media/image20.png"/><Relationship Id="rId5" Type="http://schemas.openxmlformats.org/officeDocument/2006/relationships/image" Target="../media/image18.jpg"/><Relationship Id="rId4"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3.png"/><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3.pn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3.png"/><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control" Target="../activeX/activeX4.xml"/><Relationship Id="rId1" Type="http://schemas.openxmlformats.org/officeDocument/2006/relationships/vmlDrawing" Target="../drawings/vmlDrawing4.vml"/><Relationship Id="rId6" Type="http://schemas.openxmlformats.org/officeDocument/2006/relationships/image" Target="../media/image25.png"/><Relationship Id="rId5" Type="http://schemas.openxmlformats.org/officeDocument/2006/relationships/image" Target="../media/image23.jpg"/><Relationship Id="rId4"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wav"/><Relationship Id="rId1" Type="http://schemas.microsoft.com/office/2007/relationships/media" Target="../media/media27.wav"/><Relationship Id="rId5" Type="http://schemas.openxmlformats.org/officeDocument/2006/relationships/image" Target="../media/image3.png"/><Relationship Id="rId4" Type="http://schemas.openxmlformats.org/officeDocument/2006/relationships/image" Target="../media/image26.jp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wav"/><Relationship Id="rId1" Type="http://schemas.microsoft.com/office/2007/relationships/media" Target="../media/media28.wav"/><Relationship Id="rId5" Type="http://schemas.openxmlformats.org/officeDocument/2006/relationships/image" Target="../media/image3.png"/><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0.wav"/><Relationship Id="rId1" Type="http://schemas.microsoft.com/office/2007/relationships/media" Target="../media/media30.wav"/><Relationship Id="rId5" Type="http://schemas.openxmlformats.org/officeDocument/2006/relationships/image" Target="../media/image3.png"/><Relationship Id="rId4" Type="http://schemas.openxmlformats.org/officeDocument/2006/relationships/image" Target="../media/image28.jpg"/></Relationships>
</file>

<file path=ppt/slides/_rels/slide3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control" Target="../activeX/activeX5.xml"/><Relationship Id="rId1" Type="http://schemas.openxmlformats.org/officeDocument/2006/relationships/vmlDrawing" Target="../drawings/vmlDrawing5.vml"/><Relationship Id="rId6" Type="http://schemas.openxmlformats.org/officeDocument/2006/relationships/image" Target="../media/image30.png"/><Relationship Id="rId5" Type="http://schemas.openxmlformats.org/officeDocument/2006/relationships/image" Target="../media/image28.jpg"/><Relationship Id="rId4"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wav"/><Relationship Id="rId1" Type="http://schemas.microsoft.com/office/2007/relationships/media" Target="../media/media31.wav"/><Relationship Id="rId5" Type="http://schemas.openxmlformats.org/officeDocument/2006/relationships/image" Target="../media/image3.png"/><Relationship Id="rId4" Type="http://schemas.openxmlformats.org/officeDocument/2006/relationships/image" Target="../media/image31.jpg"/></Relationships>
</file>

<file path=ppt/slides/_rels/slide37.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control" Target="../activeX/activeX6.xml"/><Relationship Id="rId1" Type="http://schemas.openxmlformats.org/officeDocument/2006/relationships/vmlDrawing" Target="../drawings/vmlDrawing6.vml"/><Relationship Id="rId6" Type="http://schemas.openxmlformats.org/officeDocument/2006/relationships/image" Target="../media/image33.png"/><Relationship Id="rId5" Type="http://schemas.openxmlformats.org/officeDocument/2006/relationships/image" Target="../media/image31.jpg"/><Relationship Id="rId4"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wav"/><Relationship Id="rId1" Type="http://schemas.microsoft.com/office/2007/relationships/media" Target="../media/media32.wav"/><Relationship Id="rId5" Type="http://schemas.openxmlformats.org/officeDocument/2006/relationships/image" Target="../media/image3.png"/><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3.png"/><Relationship Id="rId5" Type="http://schemas.openxmlformats.org/officeDocument/2006/relationships/image" Target="../media/image36.jpg"/><Relationship Id="rId4" Type="http://schemas.openxmlformats.org/officeDocument/2006/relationships/image" Target="../media/image35.jp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4.wav"/><Relationship Id="rId1" Type="http://schemas.microsoft.com/office/2007/relationships/media" Target="../media/media34.wav"/><Relationship Id="rId5" Type="http://schemas.openxmlformats.org/officeDocument/2006/relationships/image" Target="../media/image3.png"/><Relationship Id="rId4" Type="http://schemas.openxmlformats.org/officeDocument/2006/relationships/image" Target="../media/image37.jp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3.png"/><Relationship Id="rId4" Type="http://schemas.openxmlformats.org/officeDocument/2006/relationships/image" Target="../media/image38.jp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6.wav"/><Relationship Id="rId1" Type="http://schemas.microsoft.com/office/2007/relationships/media" Target="../media/media36.wav"/><Relationship Id="rId5" Type="http://schemas.openxmlformats.org/officeDocument/2006/relationships/image" Target="../media/image3.png"/><Relationship Id="rId4" Type="http://schemas.openxmlformats.org/officeDocument/2006/relationships/image" Target="../media/image39.jp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3.png"/><Relationship Id="rId4" Type="http://schemas.openxmlformats.org/officeDocument/2006/relationships/image" Target="../media/image40.jp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wav"/><Relationship Id="rId1" Type="http://schemas.microsoft.com/office/2007/relationships/media" Target="../media/media38.wav"/><Relationship Id="rId5" Type="http://schemas.openxmlformats.org/officeDocument/2006/relationships/image" Target="../media/image3.png"/><Relationship Id="rId4" Type="http://schemas.openxmlformats.org/officeDocument/2006/relationships/image" Target="../media/image41.jp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9.wav"/><Relationship Id="rId1" Type="http://schemas.microsoft.com/office/2007/relationships/media" Target="../media/media39.wav"/><Relationship Id="rId5" Type="http://schemas.openxmlformats.org/officeDocument/2006/relationships/image" Target="../media/image3.png"/><Relationship Id="rId4" Type="http://schemas.openxmlformats.org/officeDocument/2006/relationships/image" Target="../media/image42.jp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0.wav"/><Relationship Id="rId1" Type="http://schemas.microsoft.com/office/2007/relationships/media" Target="../media/media40.wav"/><Relationship Id="rId5" Type="http://schemas.openxmlformats.org/officeDocument/2006/relationships/image" Target="../media/image3.png"/><Relationship Id="rId4" Type="http://schemas.openxmlformats.org/officeDocument/2006/relationships/image" Target="../media/image43.jp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1.wav"/><Relationship Id="rId1" Type="http://schemas.microsoft.com/office/2007/relationships/media" Target="../media/media41.wav"/><Relationship Id="rId5" Type="http://schemas.openxmlformats.org/officeDocument/2006/relationships/image" Target="../media/image3.png"/><Relationship Id="rId4" Type="http://schemas.openxmlformats.org/officeDocument/2006/relationships/image" Target="../media/image44.jp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wav"/><Relationship Id="rId1" Type="http://schemas.microsoft.com/office/2007/relationships/media" Target="../media/media42.wav"/><Relationship Id="rId5" Type="http://schemas.openxmlformats.org/officeDocument/2006/relationships/image" Target="../media/image3.png"/><Relationship Id="rId4" Type="http://schemas.openxmlformats.org/officeDocument/2006/relationships/image" Target="../media/image38.jp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wav"/><Relationship Id="rId1" Type="http://schemas.microsoft.com/office/2007/relationships/media" Target="../media/media43.wav"/><Relationship Id="rId5" Type="http://schemas.openxmlformats.org/officeDocument/2006/relationships/image" Target="../media/image3.pn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control" Target="../activeX/activeX7.xml"/><Relationship Id="rId1" Type="http://schemas.openxmlformats.org/officeDocument/2006/relationships/vmlDrawing" Target="../drawings/vmlDrawing7.vml"/><Relationship Id="rId5" Type="http://schemas.openxmlformats.org/officeDocument/2006/relationships/image" Target="../media/image47.png"/><Relationship Id="rId4"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wav"/><Relationship Id="rId1" Type="http://schemas.microsoft.com/office/2007/relationships/media" Target="../media/media44.wav"/><Relationship Id="rId5" Type="http://schemas.openxmlformats.org/officeDocument/2006/relationships/image" Target="../media/image3.png"/><Relationship Id="rId4" Type="http://schemas.openxmlformats.org/officeDocument/2006/relationships/image" Target="../media/image48.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5.wav"/><Relationship Id="rId1" Type="http://schemas.microsoft.com/office/2007/relationships/media" Target="../media/media45.wav"/><Relationship Id="rId6" Type="http://schemas.openxmlformats.org/officeDocument/2006/relationships/image" Target="../media/image3.png"/><Relationship Id="rId5" Type="http://schemas.openxmlformats.org/officeDocument/2006/relationships/hyperlink" Target="http://wivesofjosephsmith.org" TargetMode="External"/><Relationship Id="rId4" Type="http://schemas.openxmlformats.org/officeDocument/2006/relationships/image" Target="../media/image49.jpe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6.wav"/><Relationship Id="rId1" Type="http://schemas.microsoft.com/office/2007/relationships/media" Target="../media/media46.wav"/><Relationship Id="rId5" Type="http://schemas.openxmlformats.org/officeDocument/2006/relationships/image" Target="../media/image3.png"/><Relationship Id="rId4" Type="http://schemas.openxmlformats.org/officeDocument/2006/relationships/image" Target="../media/image50.jp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7.wav"/><Relationship Id="rId1" Type="http://schemas.microsoft.com/office/2007/relationships/media" Target="../media/media47.wav"/><Relationship Id="rId6" Type="http://schemas.openxmlformats.org/officeDocument/2006/relationships/image" Target="../media/image3.png"/><Relationship Id="rId5" Type="http://schemas.openxmlformats.org/officeDocument/2006/relationships/hyperlink" Target="http://en.wikipedia.org/wiki/Kolob" TargetMode="External"/><Relationship Id="rId4" Type="http://schemas.openxmlformats.org/officeDocument/2006/relationships/image" Target="../media/image51.jp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8.wav"/><Relationship Id="rId1" Type="http://schemas.microsoft.com/office/2007/relationships/media" Target="../media/media48.wav"/><Relationship Id="rId5" Type="http://schemas.openxmlformats.org/officeDocument/2006/relationships/image" Target="../media/image3.png"/><Relationship Id="rId4" Type="http://schemas.openxmlformats.org/officeDocument/2006/relationships/image" Target="../media/image52.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9.wav"/><Relationship Id="rId1" Type="http://schemas.microsoft.com/office/2007/relationships/media" Target="../media/media49.wav"/><Relationship Id="rId5" Type="http://schemas.openxmlformats.org/officeDocument/2006/relationships/image" Target="../media/image3.png"/><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0.wav"/><Relationship Id="rId1" Type="http://schemas.microsoft.com/office/2007/relationships/media" Target="../media/media50.wav"/><Relationship Id="rId5" Type="http://schemas.openxmlformats.org/officeDocument/2006/relationships/image" Target="../media/image3.pn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1.wav"/><Relationship Id="rId1" Type="http://schemas.microsoft.com/office/2007/relationships/media" Target="../media/media51.wav"/><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2" y="1220864"/>
            <a:ext cx="3256020"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96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Cults</a:t>
            </a:r>
            <a:endParaRPr lang="en-US" sz="96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611086" y="3733800"/>
            <a:ext cx="6172200" cy="2246769"/>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Institute for Biblical &amp; Scientific Studies</a:t>
            </a:r>
          </a:p>
          <a:p>
            <a:pPr algn="ctr"/>
            <a:r>
              <a:rPr lang="en-US" sz="2800" b="1" dirty="0" smtClean="0">
                <a:latin typeface="Times New Roman" pitchFamily="18" charset="0"/>
                <a:cs typeface="Times New Roman" pitchFamily="18" charset="0"/>
                <a:hlinkClick r:id="rId4"/>
              </a:rPr>
              <a:t>www.bibleandscience.com</a:t>
            </a:r>
            <a:endParaRPr lang="en-US" sz="2800" b="1" dirty="0" smtClean="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By</a:t>
            </a:r>
          </a:p>
          <a:p>
            <a:pPr algn="ctr"/>
            <a:r>
              <a:rPr lang="en-US" sz="2800" b="1" dirty="0" smtClean="0">
                <a:latin typeface="Times New Roman" pitchFamily="18" charset="0"/>
                <a:cs typeface="Times New Roman" pitchFamily="18" charset="0"/>
              </a:rPr>
              <a:t>Dr. Stephen Meyers</a:t>
            </a:r>
            <a:endParaRPr lang="en-US" sz="2800" b="1" dirty="0">
              <a:latin typeface="Times New Roman" pitchFamily="18" charset="0"/>
              <a:cs typeface="Times New Roman" pitchFamily="18" charset="0"/>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228600"/>
            <a:ext cx="4146833" cy="2419957"/>
          </a:xfrm>
          <a:prstGeom prst="rect">
            <a:avLst/>
          </a:prstGeom>
        </p:spPr>
      </p:pic>
      <p:pic>
        <p:nvPicPr>
          <p:cNvPr id="5" name="Cultsfr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
        <p:nvSpPr>
          <p:cNvPr id="6" name="TextBox 5"/>
          <p:cNvSpPr txBox="1"/>
          <p:nvPr/>
        </p:nvSpPr>
        <p:spPr>
          <a:xfrm>
            <a:off x="729706" y="5980569"/>
            <a:ext cx="7934960" cy="646331"/>
          </a:xfrm>
          <a:prstGeom prst="rect">
            <a:avLst/>
          </a:prstGeom>
          <a:noFill/>
        </p:spPr>
        <p:txBody>
          <a:bodyPr wrap="square" rtlCol="0">
            <a:spAutoFit/>
          </a:bodyPr>
          <a:lstStyle/>
          <a:p>
            <a:r>
              <a:rPr lang="en-US" dirty="0" smtClean="0"/>
              <a:t>You may need to click on the small speaker image and click arrow to hear audio, or arrow for video. To go to the next frame click enter key. To exit press esc key. </a:t>
            </a:r>
            <a:endParaRPr lang="en-US" dirty="0"/>
          </a:p>
        </p:txBody>
      </p:sp>
    </p:spTree>
    <p:extLst>
      <p:ext uri="{BB962C8B-B14F-4D97-AF65-F5344CB8AC3E}">
        <p14:creationId xmlns:p14="http://schemas.microsoft.com/office/powerpoint/2010/main" val="2860317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5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3993" y="228600"/>
            <a:ext cx="3256020"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96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Cults</a:t>
            </a:r>
            <a:endParaRPr lang="en-US" sz="96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92629" y="2362200"/>
            <a:ext cx="6400800" cy="1815882"/>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Introduction</a:t>
            </a:r>
          </a:p>
          <a:p>
            <a:r>
              <a:rPr lang="en-US" sz="2800" b="1" dirty="0" smtClean="0">
                <a:latin typeface="Times New Roman" pitchFamily="18" charset="0"/>
                <a:cs typeface="Times New Roman" pitchFamily="18" charset="0"/>
              </a:rPr>
              <a:t>Mormons</a:t>
            </a:r>
          </a:p>
          <a:p>
            <a:r>
              <a:rPr lang="en-US" sz="2800" b="1" dirty="0" smtClean="0">
                <a:latin typeface="Times New Roman" pitchFamily="18" charset="0"/>
                <a:cs typeface="Times New Roman" pitchFamily="18" charset="0"/>
              </a:rPr>
              <a:t>Quiz</a:t>
            </a:r>
          </a:p>
          <a:p>
            <a:r>
              <a:rPr lang="en-US" sz="2800" b="1" dirty="0" smtClean="0">
                <a:latin typeface="Times New Roman" pitchFamily="18" charset="0"/>
                <a:cs typeface="Times New Roman" pitchFamily="18" charset="0"/>
              </a:rPr>
              <a:t>Resources</a:t>
            </a:r>
            <a:endParaRPr lang="en-US" sz="2800" b="1" dirty="0">
              <a:latin typeface="Times New Roman" pitchFamily="18" charset="0"/>
              <a:cs typeface="Times New Roman" pitchFamily="18"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10637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7947" y="457200"/>
            <a:ext cx="7688112" cy="923330"/>
          </a:xfrm>
          <a:prstGeom prst="rect">
            <a:avLst/>
          </a:prstGeom>
        </p:spPr>
        <p:txBody>
          <a:bodyPr wrap="square">
            <a:spAutoFit/>
          </a:bodyPr>
          <a:lstStyle/>
          <a:p>
            <a:pPr lvl="0" algn="ctr"/>
            <a:r>
              <a:rPr lang="en-US" sz="5400" b="1" cap="all" dirty="0" smtClean="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rPr>
              <a:t>4 Main Kinds </a:t>
            </a:r>
            <a:r>
              <a:rPr lang="en-US" sz="5400" b="1" cap="all" dirty="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rPr>
              <a:t>of </a:t>
            </a:r>
            <a:r>
              <a:rPr lang="en-US" sz="5400" b="1" cap="all" dirty="0" smtClean="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rPr>
              <a:t>cults</a:t>
            </a:r>
            <a:endParaRPr lang="en-US" sz="5400" b="1" cap="all" dirty="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5" name="TextBox 4"/>
          <p:cNvSpPr txBox="1"/>
          <p:nvPr/>
        </p:nvSpPr>
        <p:spPr>
          <a:xfrm>
            <a:off x="838200" y="1981200"/>
            <a:ext cx="7086600" cy="3785652"/>
          </a:xfrm>
          <a:prstGeom prst="rect">
            <a:avLst/>
          </a:prstGeom>
          <a:noFill/>
        </p:spPr>
        <p:txBody>
          <a:bodyPr wrap="square" rtlCol="0">
            <a:spAutoFit/>
          </a:bodyPr>
          <a:lstStyle/>
          <a:p>
            <a:r>
              <a:rPr lang="en-US" sz="2400" b="1" dirty="0" smtClean="0"/>
              <a:t>Religious Cults</a:t>
            </a:r>
          </a:p>
          <a:p>
            <a:r>
              <a:rPr lang="en-US" dirty="0"/>
              <a:t>	</a:t>
            </a:r>
            <a:r>
              <a:rPr lang="en-US" dirty="0" smtClean="0"/>
              <a:t>Unification Church</a:t>
            </a:r>
          </a:p>
          <a:p>
            <a:r>
              <a:rPr lang="en-US" dirty="0"/>
              <a:t>	</a:t>
            </a:r>
            <a:r>
              <a:rPr lang="en-US" dirty="0" smtClean="0"/>
              <a:t>Jehovah Witnesses</a:t>
            </a:r>
          </a:p>
          <a:p>
            <a:r>
              <a:rPr lang="en-US" sz="2400" b="1" dirty="0" smtClean="0"/>
              <a:t>Political Cults</a:t>
            </a:r>
          </a:p>
          <a:p>
            <a:r>
              <a:rPr lang="en-US" dirty="0"/>
              <a:t>	</a:t>
            </a:r>
            <a:r>
              <a:rPr lang="en-US" dirty="0" smtClean="0"/>
              <a:t>Lyndon </a:t>
            </a:r>
            <a:r>
              <a:rPr lang="en-US" dirty="0" err="1" smtClean="0"/>
              <a:t>LaRouche</a:t>
            </a:r>
            <a:endParaRPr lang="en-US" dirty="0" smtClean="0"/>
          </a:p>
          <a:p>
            <a:r>
              <a:rPr lang="en-US" dirty="0"/>
              <a:t>	</a:t>
            </a:r>
            <a:r>
              <a:rPr lang="en-US" dirty="0" smtClean="0"/>
              <a:t>The Aryan Nation</a:t>
            </a:r>
          </a:p>
          <a:p>
            <a:r>
              <a:rPr lang="en-US" sz="2400" b="1" dirty="0" smtClean="0"/>
              <a:t>Psychotherapy/educational Cults</a:t>
            </a:r>
          </a:p>
          <a:p>
            <a:r>
              <a:rPr lang="en-US" dirty="0"/>
              <a:t>	</a:t>
            </a:r>
            <a:r>
              <a:rPr lang="en-US" dirty="0" smtClean="0"/>
              <a:t>Key Insights</a:t>
            </a:r>
          </a:p>
          <a:p>
            <a:r>
              <a:rPr lang="en-US" dirty="0"/>
              <a:t>	</a:t>
            </a:r>
            <a:r>
              <a:rPr lang="en-US" dirty="0" smtClean="0"/>
              <a:t>Peak experience</a:t>
            </a:r>
          </a:p>
          <a:p>
            <a:r>
              <a:rPr lang="en-US" sz="2400" b="1" dirty="0" smtClean="0"/>
              <a:t>Commercial Cults</a:t>
            </a:r>
          </a:p>
          <a:p>
            <a:r>
              <a:rPr lang="en-US" dirty="0"/>
              <a:t>	</a:t>
            </a:r>
            <a:r>
              <a:rPr lang="en-US" dirty="0" smtClean="0"/>
              <a:t>Pyramid style organization</a:t>
            </a:r>
          </a:p>
          <a:p>
            <a:r>
              <a:rPr lang="en-US" dirty="0"/>
              <a:t>	</a:t>
            </a:r>
            <a:r>
              <a:rPr lang="en-US" dirty="0" smtClean="0"/>
              <a:t>Promise big money but fleece their </a:t>
            </a:r>
            <a:r>
              <a:rPr lang="en-US" dirty="0" err="1" smtClean="0"/>
              <a:t>victums</a:t>
            </a:r>
            <a:endParaRPr lang="en-US"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376022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8072" y="228600"/>
            <a:ext cx="594432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 Recruitment</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02132" y="1828800"/>
            <a:ext cx="7696200" cy="4524315"/>
          </a:xfrm>
          <a:prstGeom prst="rect">
            <a:avLst/>
          </a:prstGeom>
          <a:noFill/>
        </p:spPr>
        <p:txBody>
          <a:bodyPr wrap="square" rtlCol="0">
            <a:spAutoFit/>
          </a:bodyPr>
          <a:lstStyle/>
          <a:p>
            <a:r>
              <a:rPr lang="en-US" sz="2400" dirty="0" smtClean="0"/>
              <a:t>Meeting a number of sincere committed members is more attractive than any doctrine. </a:t>
            </a:r>
          </a:p>
          <a:p>
            <a:r>
              <a:rPr lang="en-US" sz="2400" dirty="0" smtClean="0"/>
              <a:t>There are three main approaches: by friend, or relative; by a stranger who befriends them, or cult-sponsored event. </a:t>
            </a:r>
          </a:p>
          <a:p>
            <a:r>
              <a:rPr lang="en-US" sz="2400" dirty="0" smtClean="0"/>
              <a:t>Most are approached at a vulnerable time of stress in their lives.</a:t>
            </a:r>
          </a:p>
          <a:p>
            <a:r>
              <a:rPr lang="en-US" sz="2400" dirty="0" smtClean="0"/>
              <a:t>Most are college age students. </a:t>
            </a:r>
          </a:p>
          <a:p>
            <a:r>
              <a:rPr lang="en-US" sz="2400" dirty="0" smtClean="0"/>
              <a:t>Cults avoid recruiting people that will burden them. </a:t>
            </a:r>
          </a:p>
          <a:p>
            <a:r>
              <a:rPr lang="en-US" sz="2400" dirty="0" smtClean="0"/>
              <a:t>When joining a cult the first few weeks or months you are treated as royalty.</a:t>
            </a:r>
          </a:p>
          <a:p>
            <a:r>
              <a:rPr lang="en-US" sz="2400" dirty="0" smtClean="0"/>
              <a:t>Cult members spend most of their time recruiting more people, fundraising, or public relations projects. </a:t>
            </a:r>
            <a:endParaRPr lang="en-US"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11752" y="1275080"/>
            <a:ext cx="609600" cy="609600"/>
          </a:xfrm>
          <a:prstGeom prst="rect">
            <a:avLst/>
          </a:prstGeom>
        </p:spPr>
      </p:pic>
    </p:spTree>
    <p:extLst>
      <p:ext uri="{BB962C8B-B14F-4D97-AF65-F5344CB8AC3E}">
        <p14:creationId xmlns:p14="http://schemas.microsoft.com/office/powerpoint/2010/main" val="37703292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4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422" y="304800"/>
            <a:ext cx="5819158" cy="110799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6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Mind Control</a:t>
            </a:r>
            <a:endParaRPr lang="en-US" sz="66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2209800"/>
            <a:ext cx="6934200" cy="4062651"/>
          </a:xfrm>
          <a:prstGeom prst="rect">
            <a:avLst/>
          </a:prstGeom>
          <a:noFill/>
        </p:spPr>
        <p:txBody>
          <a:bodyPr wrap="square" rtlCol="0">
            <a:spAutoFit/>
          </a:bodyPr>
          <a:lstStyle/>
          <a:p>
            <a:r>
              <a:rPr lang="en-US" sz="2400" dirty="0" smtClean="0"/>
              <a:t>Mind control is not brainwashing which is coercive, but subtle and sophisticated. The perpetrators are regarded as friends or peers so the person is less defensive.</a:t>
            </a:r>
          </a:p>
          <a:p>
            <a:r>
              <a:rPr lang="en-US" sz="2400" dirty="0" smtClean="0"/>
              <a:t>The person gives them private information that will later be used against them. </a:t>
            </a:r>
          </a:p>
          <a:p>
            <a:r>
              <a:rPr lang="en-US" sz="2400" dirty="0" smtClean="0"/>
              <a:t>Mind control uses hypnotic processes combined with group dynamics to create indoctrination.</a:t>
            </a:r>
          </a:p>
          <a:p>
            <a:r>
              <a:rPr lang="en-US" sz="2400" dirty="0" smtClean="0"/>
              <a:t>There are behavior modification techniques, group conformity, and obedience to authority.</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55440" y="1600200"/>
            <a:ext cx="609600" cy="609600"/>
          </a:xfrm>
          <a:prstGeom prst="rect">
            <a:avLst/>
          </a:prstGeom>
        </p:spPr>
      </p:pic>
    </p:spTree>
    <p:extLst>
      <p:ext uri="{BB962C8B-B14F-4D97-AF65-F5344CB8AC3E}">
        <p14:creationId xmlns:p14="http://schemas.microsoft.com/office/powerpoint/2010/main" val="2431154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880" y="304800"/>
            <a:ext cx="8710270"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Cognitive dissonance theory</a:t>
            </a:r>
            <a:endParaRPr lang="en-US" sz="48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419115" y="1600200"/>
            <a:ext cx="8305800" cy="4893647"/>
          </a:xfrm>
          <a:prstGeom prst="rect">
            <a:avLst/>
          </a:prstGeom>
          <a:noFill/>
        </p:spPr>
        <p:txBody>
          <a:bodyPr wrap="square" rtlCol="0">
            <a:spAutoFit/>
          </a:bodyPr>
          <a:lstStyle/>
          <a:p>
            <a:r>
              <a:rPr lang="en-US" sz="2400" b="1" dirty="0" smtClean="0"/>
              <a:t>Leon </a:t>
            </a:r>
            <a:r>
              <a:rPr lang="en-US" sz="2400" b="1" dirty="0" err="1" smtClean="0"/>
              <a:t>Festinger’s</a:t>
            </a:r>
            <a:r>
              <a:rPr lang="en-US" sz="2400" b="1" dirty="0" smtClean="0"/>
              <a:t> Cognitive Dissonance Theory</a:t>
            </a:r>
          </a:p>
          <a:p>
            <a:r>
              <a:rPr lang="en-US" sz="2400" b="1" dirty="0" smtClean="0"/>
              <a:t>“If you change a person’s behavior, this thoughts, and feelings will change to minimize the dissonance” (conflict or contradictions).</a:t>
            </a:r>
          </a:p>
          <a:p>
            <a:r>
              <a:rPr lang="en-US" sz="2400" b="1" dirty="0" smtClean="0"/>
              <a:t>In 1956 </a:t>
            </a:r>
            <a:r>
              <a:rPr lang="en-US" sz="2400" b="1" dirty="0" err="1" smtClean="0"/>
              <a:t>Festinger</a:t>
            </a:r>
            <a:r>
              <a:rPr lang="en-US" sz="2400" b="1" dirty="0" smtClean="0"/>
              <a:t> wrote, When Prophecy Fails, about a flying saucer cult whose leader predicted the end of the world. Followers sold their homes, gave away their money, and waited on a mountain side for flying saucers to pick them up. When nothing happened, most members became more convinced than ever. The leader proclaimed that the aliens saw their faithful vigil and decided to spare the earth from destruction. Members became more committed to the leader after they took a dramatic public stand that resulted in public humiliation. </a:t>
            </a:r>
            <a:endParaRPr lang="en-US" sz="24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74160" y="1135797"/>
            <a:ext cx="609600" cy="609600"/>
          </a:xfrm>
          <a:prstGeom prst="rect">
            <a:avLst/>
          </a:prstGeom>
        </p:spPr>
      </p:pic>
    </p:spTree>
    <p:extLst>
      <p:ext uri="{BB962C8B-B14F-4D97-AF65-F5344CB8AC3E}">
        <p14:creationId xmlns:p14="http://schemas.microsoft.com/office/powerpoint/2010/main" val="15184466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7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2967" y="228600"/>
            <a:ext cx="819807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4 Parts of Mind control</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505624" y="1600200"/>
            <a:ext cx="7848600" cy="5078313"/>
          </a:xfrm>
          <a:prstGeom prst="rect">
            <a:avLst/>
          </a:prstGeom>
          <a:noFill/>
        </p:spPr>
        <p:txBody>
          <a:bodyPr wrap="square" rtlCol="0">
            <a:spAutoFit/>
          </a:bodyPr>
          <a:lstStyle/>
          <a:p>
            <a:r>
              <a:rPr lang="en-US" b="1" dirty="0" smtClean="0"/>
              <a:t>Behavior Control</a:t>
            </a:r>
          </a:p>
          <a:p>
            <a:r>
              <a:rPr lang="en-US" dirty="0" smtClean="0"/>
              <a:t>	You must ask permission from leaders to do almost anything.</a:t>
            </a:r>
          </a:p>
          <a:p>
            <a:r>
              <a:rPr lang="en-US" dirty="0"/>
              <a:t>	</a:t>
            </a:r>
            <a:r>
              <a:rPr lang="en-US" dirty="0" smtClean="0"/>
              <a:t>Almost everything is regulated; what you wear, what you eat. </a:t>
            </a:r>
          </a:p>
          <a:p>
            <a:r>
              <a:rPr lang="en-US" dirty="0"/>
              <a:t>	</a:t>
            </a:r>
            <a:r>
              <a:rPr lang="en-US" dirty="0" smtClean="0"/>
              <a:t>There is an authoritarian chain of command.</a:t>
            </a:r>
            <a:endParaRPr lang="en-US" dirty="0"/>
          </a:p>
          <a:p>
            <a:r>
              <a:rPr lang="en-US" b="1" dirty="0" smtClean="0"/>
              <a:t>Thought Control</a:t>
            </a:r>
          </a:p>
          <a:p>
            <a:r>
              <a:rPr lang="en-US" dirty="0"/>
              <a:t>	</a:t>
            </a:r>
            <a:r>
              <a:rPr lang="en-US" dirty="0" smtClean="0"/>
              <a:t>Everything is absolute; either right or wrong, black or white, us vs. them.</a:t>
            </a:r>
          </a:p>
          <a:p>
            <a:r>
              <a:rPr lang="en-US" dirty="0"/>
              <a:t>	</a:t>
            </a:r>
            <a:r>
              <a:rPr lang="en-US" dirty="0" smtClean="0"/>
              <a:t>Their doctrine has all the answers. </a:t>
            </a:r>
          </a:p>
          <a:p>
            <a:r>
              <a:rPr lang="en-US" dirty="0" smtClean="0"/>
              <a:t>	The outside world is evil. Thought-stopping rituals are used (chanting).</a:t>
            </a:r>
          </a:p>
          <a:p>
            <a:r>
              <a:rPr lang="en-US" dirty="0"/>
              <a:t>	</a:t>
            </a:r>
            <a:r>
              <a:rPr lang="en-US" dirty="0" smtClean="0"/>
              <a:t>The problem is with you, not the leader. </a:t>
            </a:r>
            <a:endParaRPr lang="en-US" dirty="0"/>
          </a:p>
          <a:p>
            <a:r>
              <a:rPr lang="en-US" b="1" dirty="0" smtClean="0"/>
              <a:t>Emotional Control</a:t>
            </a:r>
          </a:p>
          <a:p>
            <a:r>
              <a:rPr lang="en-US" dirty="0" smtClean="0"/>
              <a:t>	Guilt is the single most important emotional lever, then fear. </a:t>
            </a:r>
          </a:p>
          <a:p>
            <a:r>
              <a:rPr lang="en-US" dirty="0"/>
              <a:t>	</a:t>
            </a:r>
            <a:r>
              <a:rPr lang="en-US" dirty="0" smtClean="0"/>
              <a:t>No negative emotions. Never criticize the leader. Blame yourself.</a:t>
            </a:r>
          </a:p>
          <a:p>
            <a:r>
              <a:rPr lang="en-US" dirty="0"/>
              <a:t>	</a:t>
            </a:r>
            <a:r>
              <a:rPr lang="en-US" dirty="0" smtClean="0"/>
              <a:t>Leader controls relationships, who to talk to, or who to marry.</a:t>
            </a:r>
          </a:p>
          <a:p>
            <a:r>
              <a:rPr lang="en-US" dirty="0"/>
              <a:t>	</a:t>
            </a:r>
            <a:r>
              <a:rPr lang="en-US" dirty="0" smtClean="0"/>
              <a:t>Confession of past sins, rarely results in forgiveness and is not forgotten.</a:t>
            </a:r>
            <a:endParaRPr lang="en-US" dirty="0"/>
          </a:p>
          <a:p>
            <a:r>
              <a:rPr lang="en-US" b="1" dirty="0" smtClean="0"/>
              <a:t>Information Control</a:t>
            </a:r>
          </a:p>
          <a:p>
            <a:r>
              <a:rPr lang="en-US" dirty="0" smtClean="0"/>
              <a:t>	Minimal access to newspapers, TV, and radio. </a:t>
            </a:r>
          </a:p>
          <a:p>
            <a:r>
              <a:rPr lang="en-US" dirty="0"/>
              <a:t>	</a:t>
            </a:r>
            <a:r>
              <a:rPr lang="en-US" dirty="0" smtClean="0"/>
              <a:t>Not allowed to talk critically. </a:t>
            </a:r>
          </a:p>
          <a:p>
            <a:r>
              <a:rPr lang="en-US" dirty="0" smtClean="0"/>
              <a:t>	Members are to spy on each other, and report improper activities.</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25124" y="1295400"/>
            <a:ext cx="609600" cy="609600"/>
          </a:xfrm>
          <a:prstGeom prst="rect">
            <a:avLst/>
          </a:prstGeom>
        </p:spPr>
      </p:pic>
    </p:spTree>
    <p:extLst>
      <p:ext uri="{BB962C8B-B14F-4D97-AF65-F5344CB8AC3E}">
        <p14:creationId xmlns:p14="http://schemas.microsoft.com/office/powerpoint/2010/main" val="21777860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2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11125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3 steps to Mind Control</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09600" y="1828800"/>
            <a:ext cx="7882659" cy="4308872"/>
          </a:xfrm>
          <a:prstGeom prst="rect">
            <a:avLst/>
          </a:prstGeom>
          <a:noFill/>
        </p:spPr>
        <p:txBody>
          <a:bodyPr wrap="square" rtlCol="0">
            <a:spAutoFit/>
          </a:bodyPr>
          <a:lstStyle/>
          <a:p>
            <a:r>
              <a:rPr lang="en-US" sz="2000" b="1" dirty="0" smtClean="0"/>
              <a:t>Unfreezing</a:t>
            </a:r>
          </a:p>
          <a:p>
            <a:r>
              <a:rPr lang="en-US" dirty="0" smtClean="0"/>
              <a:t>	Breaking a person down. Sleep deprivation is the most common. </a:t>
            </a:r>
          </a:p>
          <a:p>
            <a:r>
              <a:rPr lang="en-US" dirty="0" smtClean="0"/>
              <a:t>	Contradictory information. Doubt self, defer to the leader, or group. </a:t>
            </a:r>
          </a:p>
          <a:p>
            <a:r>
              <a:rPr lang="en-US" dirty="0"/>
              <a:t>	</a:t>
            </a:r>
            <a:r>
              <a:rPr lang="en-US" dirty="0" smtClean="0"/>
              <a:t>Example: the more you try to understand, the less you will understand. </a:t>
            </a:r>
          </a:p>
          <a:p>
            <a:r>
              <a:rPr lang="en-US" dirty="0"/>
              <a:t>	</a:t>
            </a:r>
            <a:r>
              <a:rPr lang="en-US" dirty="0" smtClean="0"/>
              <a:t>No time or privacy to think for yourself.</a:t>
            </a:r>
            <a:endParaRPr lang="en-US" dirty="0"/>
          </a:p>
          <a:p>
            <a:r>
              <a:rPr lang="en-US" sz="2000" b="1" dirty="0" smtClean="0"/>
              <a:t>Changing</a:t>
            </a:r>
          </a:p>
          <a:p>
            <a:r>
              <a:rPr lang="en-US" dirty="0" smtClean="0"/>
              <a:t>	New identity, new behavior, new thoughts, and new emotions. </a:t>
            </a:r>
          </a:p>
          <a:p>
            <a:r>
              <a:rPr lang="en-US" dirty="0"/>
              <a:t>	</a:t>
            </a:r>
            <a:r>
              <a:rPr lang="en-US" dirty="0" smtClean="0"/>
              <a:t>Repetition is key. Material is repeated over and over again.</a:t>
            </a:r>
          </a:p>
          <a:p>
            <a:r>
              <a:rPr lang="en-US" dirty="0"/>
              <a:t>	</a:t>
            </a:r>
            <a:r>
              <a:rPr lang="en-US" dirty="0" smtClean="0"/>
              <a:t>Group psychology; sharing sessions, confession of sins. </a:t>
            </a:r>
          </a:p>
          <a:p>
            <a:r>
              <a:rPr lang="en-US" dirty="0" smtClean="0"/>
              <a:t>	Spiritual experience like a word of knowledge, or speaking in tongues.</a:t>
            </a:r>
          </a:p>
          <a:p>
            <a:r>
              <a:rPr lang="en-US" dirty="0"/>
              <a:t>	</a:t>
            </a:r>
            <a:r>
              <a:rPr lang="en-US" dirty="0" smtClean="0"/>
              <a:t>Study and pray to know God’s will which is to follow the leader.</a:t>
            </a:r>
            <a:endParaRPr lang="en-US" dirty="0"/>
          </a:p>
          <a:p>
            <a:r>
              <a:rPr lang="en-US" sz="2000" b="1" dirty="0" smtClean="0"/>
              <a:t>Refreezing</a:t>
            </a:r>
          </a:p>
          <a:p>
            <a:r>
              <a:rPr lang="en-US" dirty="0"/>
              <a:t>	</a:t>
            </a:r>
            <a:r>
              <a:rPr lang="en-US" dirty="0" smtClean="0"/>
              <a:t>Key is modeling: A new member is paired with an older member. </a:t>
            </a:r>
          </a:p>
          <a:p>
            <a:r>
              <a:rPr lang="en-US" dirty="0"/>
              <a:t>	</a:t>
            </a:r>
            <a:r>
              <a:rPr lang="en-US" dirty="0" smtClean="0"/>
              <a:t>New member must proselytize. </a:t>
            </a:r>
          </a:p>
          <a:p>
            <a:r>
              <a:rPr lang="en-US" dirty="0"/>
              <a:t>	N</a:t>
            </a:r>
            <a:r>
              <a:rPr lang="en-US" dirty="0" smtClean="0"/>
              <a:t>othing firms one’s beliefs faster than trying to sell them to others.</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62400" y="1437640"/>
            <a:ext cx="609600" cy="609600"/>
          </a:xfrm>
          <a:prstGeom prst="rect">
            <a:avLst/>
          </a:prstGeom>
        </p:spPr>
      </p:pic>
    </p:spTree>
    <p:extLst>
      <p:ext uri="{BB962C8B-B14F-4D97-AF65-F5344CB8AC3E}">
        <p14:creationId xmlns:p14="http://schemas.microsoft.com/office/powerpoint/2010/main" val="15732847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9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304800"/>
            <a:ext cx="557287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 Psychology</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1981200"/>
            <a:ext cx="7010400" cy="4370427"/>
          </a:xfrm>
          <a:prstGeom prst="rect">
            <a:avLst/>
          </a:prstGeom>
          <a:noFill/>
        </p:spPr>
        <p:txBody>
          <a:bodyPr wrap="square" rtlCol="0">
            <a:spAutoFit/>
          </a:bodyPr>
          <a:lstStyle/>
          <a:p>
            <a:r>
              <a:rPr lang="en-US" sz="2000" dirty="0" smtClean="0"/>
              <a:t>Their Doctrine is the truth, it’s perfect. Everyone else is wrong.</a:t>
            </a:r>
          </a:p>
          <a:p>
            <a:r>
              <a:rPr lang="en-US" sz="2000" dirty="0" smtClean="0"/>
              <a:t>Everything is black or white, right or wrong, good vs. evil,</a:t>
            </a:r>
          </a:p>
          <a:p>
            <a:r>
              <a:rPr lang="en-US" sz="2000" dirty="0" smtClean="0"/>
              <a:t>spiritual vs. physical.</a:t>
            </a:r>
          </a:p>
          <a:p>
            <a:r>
              <a:rPr lang="en-US" sz="2000" dirty="0" smtClean="0"/>
              <a:t>Elitist mentality: you are a member of an elite group, </a:t>
            </a:r>
          </a:p>
          <a:p>
            <a:r>
              <a:rPr lang="en-US" sz="2000" dirty="0" smtClean="0"/>
              <a:t>(chosen to save the world).</a:t>
            </a:r>
          </a:p>
          <a:p>
            <a:r>
              <a:rPr lang="en-US" sz="2000" dirty="0" smtClean="0"/>
              <a:t>Group will over Individual will. </a:t>
            </a:r>
          </a:p>
          <a:p>
            <a:r>
              <a:rPr lang="en-US" sz="2000" dirty="0" smtClean="0"/>
              <a:t>Strict obedience to the Leader.</a:t>
            </a:r>
          </a:p>
          <a:p>
            <a:r>
              <a:rPr lang="en-US" sz="2000" dirty="0" smtClean="0"/>
              <a:t>Find happiness through good performance. </a:t>
            </a:r>
          </a:p>
          <a:p>
            <a:r>
              <a:rPr lang="en-US" sz="2000" dirty="0" smtClean="0"/>
              <a:t>Manipulation through Guilt and fear. Any problem is your fault.</a:t>
            </a:r>
          </a:p>
          <a:p>
            <a:r>
              <a:rPr lang="en-US" sz="2000" dirty="0" smtClean="0"/>
              <a:t>Emotional highs and lows like a roller-coaster ride.</a:t>
            </a:r>
          </a:p>
          <a:p>
            <a:r>
              <a:rPr lang="en-US" sz="2000" dirty="0" smtClean="0"/>
              <a:t>Changes in time orientation. Members past is rewritten (evil). </a:t>
            </a:r>
          </a:p>
          <a:p>
            <a:r>
              <a:rPr lang="en-US" sz="2000" dirty="0" smtClean="0"/>
              <a:t>End of world is near. They will be rewarded soon so be faithful. </a:t>
            </a:r>
          </a:p>
          <a:p>
            <a:r>
              <a:rPr lang="en-US" sz="2000" dirty="0" smtClean="0"/>
              <a:t>When a prophesy fails, a new date is set. </a:t>
            </a:r>
          </a:p>
          <a:p>
            <a:r>
              <a:rPr lang="en-US" sz="2000" dirty="0" smtClean="0"/>
              <a:t>No way out. No way to leave the group. </a:t>
            </a:r>
            <a:endParaRPr lang="en-US"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81836" y="1371600"/>
            <a:ext cx="609600" cy="609600"/>
          </a:xfrm>
          <a:prstGeom prst="rect">
            <a:avLst/>
          </a:prstGeom>
        </p:spPr>
      </p:pic>
    </p:spTree>
    <p:extLst>
      <p:ext uri="{BB962C8B-B14F-4D97-AF65-F5344CB8AC3E}">
        <p14:creationId xmlns:p14="http://schemas.microsoft.com/office/powerpoint/2010/main" val="8789120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8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04800"/>
            <a:ext cx="395345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 leader</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1447800"/>
            <a:ext cx="6934200" cy="5078313"/>
          </a:xfrm>
          <a:prstGeom prst="rect">
            <a:avLst/>
          </a:prstGeom>
          <a:noFill/>
        </p:spPr>
        <p:txBody>
          <a:bodyPr wrap="square" rtlCol="0">
            <a:spAutoFit/>
          </a:bodyPr>
          <a:lstStyle/>
          <a:p>
            <a:r>
              <a:rPr lang="en-US" b="1" dirty="0" smtClean="0">
                <a:latin typeface="Times New Roman" pitchFamily="18" charset="0"/>
                <a:cs typeface="Times New Roman" pitchFamily="18" charset="0"/>
              </a:rPr>
              <a:t>Many of today’s cult leaders were themselves once victims of a mind control cult.</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Some cult leaders have an inferiority complex and some antisocial personality.</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Most cult leaders want attention and power.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Most actually believe their own propaganda, like the world will end in 1994. Some think they are the messiah, or God.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Many leaders have questionable background and lifestyle.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Cult leader is in absolute control. Power tends to corrupt, and absolute power corrupts absolutely.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Cult leaders manipulate through their interpretation of the Bible and what is God’s will for them. </a:t>
            </a:r>
            <a:endParaRPr lang="en-US" b="1" dirty="0">
              <a:latin typeface="Times New Roman" pitchFamily="18" charset="0"/>
              <a:cs typeface="Times New Roman" pitchFamily="18"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00500" y="1732280"/>
            <a:ext cx="609600" cy="609600"/>
          </a:xfrm>
          <a:prstGeom prst="rect">
            <a:avLst/>
          </a:prstGeom>
        </p:spPr>
      </p:pic>
    </p:spTree>
    <p:extLst>
      <p:ext uri="{BB962C8B-B14F-4D97-AF65-F5344CB8AC3E}">
        <p14:creationId xmlns:p14="http://schemas.microsoft.com/office/powerpoint/2010/main" val="25602936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005" y="381000"/>
            <a:ext cx="766645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Helping a cult member</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27891" y="2057400"/>
            <a:ext cx="7893595" cy="3447098"/>
          </a:xfrm>
          <a:prstGeom prst="rect">
            <a:avLst/>
          </a:prstGeom>
          <a:noFill/>
        </p:spPr>
        <p:txBody>
          <a:bodyPr wrap="square" rtlCol="0">
            <a:spAutoFit/>
          </a:bodyPr>
          <a:lstStyle/>
          <a:p>
            <a:r>
              <a:rPr lang="en-US" sz="2000" b="1" dirty="0" smtClean="0"/>
              <a:t>Build rapport and trust with them. Be their friend. </a:t>
            </a:r>
          </a:p>
          <a:p>
            <a:r>
              <a:rPr lang="en-US" sz="2000" b="1" dirty="0" smtClean="0"/>
              <a:t>Avoid sending money, especially cash. It will be turned over to the cult.</a:t>
            </a:r>
          </a:p>
          <a:p>
            <a:r>
              <a:rPr lang="en-US" sz="2000" b="1" dirty="0" smtClean="0"/>
              <a:t>It is better to send clothes, pictures, books, and homemade cookies. </a:t>
            </a:r>
          </a:p>
          <a:p>
            <a:r>
              <a:rPr lang="en-US" sz="2000" b="1" dirty="0" smtClean="0"/>
              <a:t>Collect valuable information, how far into the group is he. </a:t>
            </a:r>
          </a:p>
          <a:p>
            <a:r>
              <a:rPr lang="en-US" sz="2000" b="1" dirty="0" smtClean="0"/>
              <a:t>Communicate as regularly as possible. </a:t>
            </a:r>
          </a:p>
          <a:p>
            <a:r>
              <a:rPr lang="en-US" sz="2000" b="1" dirty="0" smtClean="0"/>
              <a:t>Remember the good times before he was in the cult.</a:t>
            </a:r>
          </a:p>
          <a:p>
            <a:r>
              <a:rPr lang="en-US" sz="2000" b="1" dirty="0" smtClean="0"/>
              <a:t>Don’t send unsolicited critical information. This does more harm than good. </a:t>
            </a:r>
          </a:p>
          <a:p>
            <a:r>
              <a:rPr lang="en-US" sz="2000" b="1" dirty="0" smtClean="0"/>
              <a:t>It is better to make one point thoroughly than the shotgun approach. </a:t>
            </a:r>
          </a:p>
          <a:p>
            <a:r>
              <a:rPr lang="en-US" sz="2000" b="1" dirty="0" smtClean="0"/>
              <a:t>Be sure to follow up. </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623271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381000"/>
            <a:ext cx="637879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More Information</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85800" y="2438400"/>
            <a:ext cx="4419600" cy="2677656"/>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Most of what was say in this introduction can be found in more detail in the book, </a:t>
            </a:r>
            <a:r>
              <a:rPr lang="en-US" sz="2400" b="1" i="1" dirty="0" smtClean="0">
                <a:latin typeface="Times New Roman" pitchFamily="18" charset="0"/>
                <a:cs typeface="Times New Roman" pitchFamily="18" charset="0"/>
              </a:rPr>
              <a:t>Combatting Cult Mind Control </a:t>
            </a:r>
            <a:r>
              <a:rPr lang="en-US" sz="2400" b="1" dirty="0" smtClean="0">
                <a:latin typeface="Times New Roman" pitchFamily="18" charset="0"/>
                <a:cs typeface="Times New Roman" pitchFamily="18" charset="0"/>
              </a:rPr>
              <a:t>by Steven Hassan. There is much helpful information and stories in this book.</a:t>
            </a:r>
            <a:endParaRPr lang="en-US" sz="2400" b="1" dirty="0">
              <a:latin typeface="Times New Roman" pitchFamily="18" charset="0"/>
              <a:cs typeface="Times New Roman" pitchFamily="18" charset="0"/>
            </a:endParaRPr>
          </a:p>
        </p:txBody>
      </p:sp>
      <p:pic>
        <p:nvPicPr>
          <p:cNvPr id="1026" name="Picture 2" descr="C:\Users\Stephen Meyers\Pictures\2011-07-24 cults\cults 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1518165"/>
            <a:ext cx="3429000" cy="5108854"/>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769360" y="1711960"/>
            <a:ext cx="609600" cy="609600"/>
          </a:xfrm>
          <a:prstGeom prst="rect">
            <a:avLst/>
          </a:prstGeom>
        </p:spPr>
      </p:pic>
    </p:spTree>
    <p:extLst>
      <p:ext uri="{BB962C8B-B14F-4D97-AF65-F5344CB8AC3E}">
        <p14:creationId xmlns:p14="http://schemas.microsoft.com/office/powerpoint/2010/main" val="4011696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6906" y="193655"/>
            <a:ext cx="5147948"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Religious Cults</a:t>
            </a:r>
          </a:p>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Similarities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95960" y="2194560"/>
            <a:ext cx="7609840" cy="4401205"/>
          </a:xfrm>
          <a:prstGeom prst="rect">
            <a:avLst/>
          </a:prstGeom>
          <a:noFill/>
        </p:spPr>
        <p:txBody>
          <a:bodyPr wrap="square" rtlCol="0">
            <a:spAutoFit/>
          </a:bodyPr>
          <a:lstStyle/>
          <a:p>
            <a:r>
              <a:rPr lang="en-US" sz="2000" b="1" dirty="0" smtClean="0"/>
              <a:t>Many Cults start out with the sincere desire to study the Bible.</a:t>
            </a:r>
          </a:p>
          <a:p>
            <a:endParaRPr lang="en-US" sz="2000" b="1" dirty="0" smtClean="0"/>
          </a:p>
          <a:p>
            <a:r>
              <a:rPr lang="en-US" sz="2000" b="1" dirty="0" smtClean="0"/>
              <a:t>Many Cults start out by then setting a date for the end of the world, or for Christ’s coming. </a:t>
            </a:r>
          </a:p>
          <a:p>
            <a:r>
              <a:rPr lang="en-US" sz="2000" b="1" dirty="0" smtClean="0"/>
              <a:t>--The Jehovah Witnesses say it was 1914. </a:t>
            </a:r>
          </a:p>
          <a:p>
            <a:r>
              <a:rPr lang="en-US" sz="2000" b="1" dirty="0" smtClean="0"/>
              <a:t>--The Seventh day Adventists say 1845.</a:t>
            </a:r>
          </a:p>
          <a:p>
            <a:r>
              <a:rPr lang="en-US" sz="2000" b="1" dirty="0" smtClean="0"/>
              <a:t>--Harold Camping says 2011. </a:t>
            </a:r>
          </a:p>
          <a:p>
            <a:endParaRPr lang="en-US" sz="2000" b="1" dirty="0"/>
          </a:p>
          <a:p>
            <a:r>
              <a:rPr lang="en-US" sz="2000" b="1" dirty="0" smtClean="0"/>
              <a:t>Many of the cult leaders are not very well educated in the Bible, yet claim they know when the end of the world is. Joseph Smith had a third grade education.</a:t>
            </a:r>
          </a:p>
          <a:p>
            <a:endParaRPr lang="en-US" sz="2000" b="1" dirty="0"/>
          </a:p>
          <a:p>
            <a:r>
              <a:rPr lang="en-US" sz="2000" b="1" dirty="0" smtClean="0"/>
              <a:t>Many of the cult leaders seem to have psychological problems. They see and hear things others don’t. They can’t see when they are wrong.</a:t>
            </a:r>
            <a:endParaRPr lang="en-US" sz="20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21680" y="3357880"/>
            <a:ext cx="609600" cy="609600"/>
          </a:xfrm>
          <a:prstGeom prst="rect">
            <a:avLst/>
          </a:prstGeom>
        </p:spPr>
      </p:pic>
    </p:spTree>
    <p:extLst>
      <p:ext uri="{BB962C8B-B14F-4D97-AF65-F5344CB8AC3E}">
        <p14:creationId xmlns:p14="http://schemas.microsoft.com/office/powerpoint/2010/main" val="168768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3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itle 1"/>
          <p:cNvSpPr>
            <a:spLocks noGrp="1"/>
          </p:cNvSpPr>
          <p:nvPr>
            <p:ph type="ctrTitle"/>
          </p:nvPr>
        </p:nvSpPr>
        <p:spPr>
          <a:xfrm>
            <a:off x="685800" y="283158"/>
            <a:ext cx="7772400" cy="1470025"/>
          </a:xfrm>
        </p:spPr>
        <p:txBody>
          <a:bodyPr>
            <a:normAutofit/>
          </a:bodyPr>
          <a:lstStyle/>
          <a:p>
            <a:r>
              <a:rPr lang="en-US" sz="6000" dirty="0" smtClean="0"/>
              <a:t>Mormonism</a:t>
            </a:r>
            <a:endParaRPr lang="en-US" sz="60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07840" y="144838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4712" y="3912728"/>
            <a:ext cx="7772400" cy="1470025"/>
          </a:xfrm>
        </p:spPr>
        <p:txBody>
          <a:bodyPr/>
          <a:lstStyle/>
          <a:p>
            <a:r>
              <a:rPr lang="en-US" dirty="0" smtClean="0"/>
              <a:t>Who was Joseph Smith?</a:t>
            </a:r>
            <a:endParaRPr lang="en-US" dirty="0"/>
          </a:p>
        </p:txBody>
      </p:sp>
      <p:pic>
        <p:nvPicPr>
          <p:cNvPr id="3" name="Picture 2" descr="mormon 9.jpg"/>
          <p:cNvPicPr>
            <a:picLocks noChangeAspect="1"/>
          </p:cNvPicPr>
          <p:nvPr/>
        </p:nvPicPr>
        <p:blipFill>
          <a:blip r:embed="rId4"/>
          <a:stretch>
            <a:fillRect/>
          </a:stretch>
        </p:blipFill>
        <p:spPr>
          <a:xfrm>
            <a:off x="473424" y="365907"/>
            <a:ext cx="4114800" cy="3086100"/>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41440" y="190895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8713" y="3681053"/>
            <a:ext cx="5054138" cy="2862322"/>
          </a:xfrm>
          <a:prstGeom prst="rect">
            <a:avLst/>
          </a:prstGeom>
          <a:noFill/>
        </p:spPr>
        <p:txBody>
          <a:bodyPr wrap="square" rtlCol="0">
            <a:spAutoFit/>
          </a:bodyPr>
          <a:lstStyle/>
          <a:p>
            <a:r>
              <a:rPr lang="en-US" dirty="0" smtClean="0"/>
              <a:t>-Born on December 23, 1805 in Sharon, Vermont.</a:t>
            </a:r>
          </a:p>
          <a:p>
            <a:r>
              <a:rPr lang="en-US" dirty="0" smtClean="0"/>
              <a:t>-He was raised around Palmyra, New York. </a:t>
            </a:r>
          </a:p>
          <a:p>
            <a:r>
              <a:rPr lang="en-US" dirty="0" smtClean="0"/>
              <a:t>-is known as Joseph Smith Jr. </a:t>
            </a:r>
          </a:p>
          <a:p>
            <a:r>
              <a:rPr lang="en-US" dirty="0" smtClean="0"/>
              <a:t>-grew up in a large family whose parents were influenced by the Second Great Awakening. </a:t>
            </a:r>
          </a:p>
          <a:p>
            <a:r>
              <a:rPr lang="en-US" dirty="0" smtClean="0"/>
              <a:t>-had up to a third grade education. </a:t>
            </a:r>
          </a:p>
          <a:p>
            <a:r>
              <a:rPr lang="en-US" dirty="0" smtClean="0"/>
              <a:t>-his family was undecided about what church to join, none felt right. </a:t>
            </a:r>
          </a:p>
          <a:p>
            <a:r>
              <a:rPr lang="en-US" dirty="0" smtClean="0"/>
              <a:t>-in the 1820’s Smith was </a:t>
            </a:r>
            <a:r>
              <a:rPr lang="en-US" dirty="0"/>
              <a:t>paid to search for buried treasure with a seer </a:t>
            </a:r>
            <a:r>
              <a:rPr lang="en-US" dirty="0" smtClean="0"/>
              <a:t>stone. </a:t>
            </a:r>
            <a:endParaRPr lang="en-US" dirty="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Joseph Smith Jr. </a:t>
            </a:r>
            <a:endParaRPr lang="en-US" sz="3200" dirty="0"/>
          </a:p>
        </p:txBody>
      </p:sp>
      <p:sp>
        <p:nvSpPr>
          <p:cNvPr id="6" name="TextBox 5"/>
          <p:cNvSpPr txBox="1"/>
          <p:nvPr/>
        </p:nvSpPr>
        <p:spPr>
          <a:xfrm>
            <a:off x="669309" y="2155711"/>
            <a:ext cx="3792749" cy="692497"/>
          </a:xfrm>
          <a:prstGeom prst="rect">
            <a:avLst/>
          </a:prstGeom>
          <a:noFill/>
        </p:spPr>
        <p:txBody>
          <a:bodyPr wrap="square" rtlCol="0">
            <a:spAutoFit/>
          </a:bodyPr>
          <a:lstStyle/>
          <a:p>
            <a:pPr algn="ctr"/>
            <a:r>
              <a:rPr lang="en-US" sz="3800" dirty="0" smtClean="0"/>
              <a:t>Early Life</a:t>
            </a:r>
            <a:endParaRPr lang="en-US" sz="3800" dirty="0"/>
          </a:p>
        </p:txBody>
      </p:sp>
      <p:pic>
        <p:nvPicPr>
          <p:cNvPr id="8" name="Picture 7" descr="mormon 5.jpg"/>
          <p:cNvPicPr>
            <a:picLocks noChangeAspect="1"/>
          </p:cNvPicPr>
          <p:nvPr/>
        </p:nvPicPr>
        <p:blipFill>
          <a:blip r:embed="rId4"/>
          <a:stretch>
            <a:fillRect/>
          </a:stretch>
        </p:blipFill>
        <p:spPr>
          <a:xfrm>
            <a:off x="5345888" y="-30239"/>
            <a:ext cx="3798112" cy="5064399"/>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74240" y="117348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9530" y="4826675"/>
            <a:ext cx="7027740" cy="2031325"/>
          </a:xfrm>
          <a:prstGeom prst="rect">
            <a:avLst/>
          </a:prstGeom>
          <a:noFill/>
        </p:spPr>
        <p:txBody>
          <a:bodyPr wrap="square" rtlCol="0">
            <a:spAutoFit/>
          </a:bodyPr>
          <a:lstStyle/>
          <a:p>
            <a:r>
              <a:rPr lang="en-US" dirty="0" smtClean="0"/>
              <a:t>-when Smith was 17 he was told by the Angel </a:t>
            </a:r>
            <a:r>
              <a:rPr lang="en-US" dirty="0" err="1" smtClean="0"/>
              <a:t>Moroni</a:t>
            </a:r>
            <a:r>
              <a:rPr lang="en-US" dirty="0" smtClean="0"/>
              <a:t> that golden plates were underneath a rock on the Hill </a:t>
            </a:r>
            <a:r>
              <a:rPr lang="en-US" dirty="0" err="1" smtClean="0"/>
              <a:t>Cumorah</a:t>
            </a:r>
            <a:r>
              <a:rPr lang="en-US" dirty="0" smtClean="0"/>
              <a:t>. He also discovered Urim and Thummim as well as a breast plate. </a:t>
            </a:r>
          </a:p>
          <a:p>
            <a:r>
              <a:rPr lang="en-US" dirty="0" smtClean="0"/>
              <a:t>-Joseph Smith was told by God to not join any church and that the bible was corrupt. </a:t>
            </a:r>
          </a:p>
          <a:p>
            <a:r>
              <a:rPr lang="en-US" dirty="0" smtClean="0"/>
              <a:t>-he claimed to be a prophet. </a:t>
            </a:r>
          </a:p>
          <a:p>
            <a:endParaRPr lang="en-US" dirty="0" smtClean="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Joseph Smith Jr. </a:t>
            </a:r>
            <a:endParaRPr lang="en-US" sz="3200" dirty="0"/>
          </a:p>
        </p:txBody>
      </p:sp>
      <p:sp>
        <p:nvSpPr>
          <p:cNvPr id="6" name="TextBox 5"/>
          <p:cNvSpPr txBox="1"/>
          <p:nvPr/>
        </p:nvSpPr>
        <p:spPr>
          <a:xfrm>
            <a:off x="5182851" y="1844817"/>
            <a:ext cx="3792749" cy="692497"/>
          </a:xfrm>
          <a:prstGeom prst="rect">
            <a:avLst/>
          </a:prstGeom>
          <a:noFill/>
        </p:spPr>
        <p:txBody>
          <a:bodyPr wrap="square" rtlCol="0">
            <a:spAutoFit/>
          </a:bodyPr>
          <a:lstStyle/>
          <a:p>
            <a:pPr algn="ctr"/>
            <a:r>
              <a:rPr lang="en-US" sz="3800" dirty="0" smtClean="0"/>
              <a:t>Revelation</a:t>
            </a:r>
            <a:endParaRPr lang="en-US" sz="3800" dirty="0"/>
          </a:p>
        </p:txBody>
      </p:sp>
      <p:pic>
        <p:nvPicPr>
          <p:cNvPr id="7" name="Picture 6" descr="mormon 10.jpg"/>
          <p:cNvPicPr>
            <a:picLocks noChangeAspect="1"/>
          </p:cNvPicPr>
          <p:nvPr/>
        </p:nvPicPr>
        <p:blipFill>
          <a:blip r:embed="rId4"/>
          <a:stretch>
            <a:fillRect/>
          </a:stretch>
        </p:blipFill>
        <p:spPr>
          <a:xfrm>
            <a:off x="0" y="1030171"/>
            <a:ext cx="5062005" cy="3796504"/>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4304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706880" y="5242560"/>
            <a:ext cx="5882640" cy="830997"/>
          </a:xfrm>
          <a:prstGeom prst="rect">
            <a:avLst/>
          </a:prstGeom>
          <a:noFill/>
        </p:spPr>
        <p:txBody>
          <a:bodyPr wrap="square" rtlCol="0">
            <a:spAutoFit/>
          </a:bodyPr>
          <a:lstStyle/>
          <a:p>
            <a:r>
              <a:rPr lang="en-US" sz="2400" b="1" dirty="0" smtClean="0">
                <a:solidFill>
                  <a:schemeClr val="bg1">
                    <a:lumMod val="95000"/>
                  </a:schemeClr>
                </a:solidFill>
              </a:rPr>
              <a:t>Sacred Grove where Joseph Smith prayed, and God told him not to join any church.</a:t>
            </a:r>
            <a:endParaRPr lang="en-US" sz="2400" b="1" dirty="0">
              <a:solidFill>
                <a:schemeClr val="bg1">
                  <a:lumMod val="95000"/>
                </a:schemeClr>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992880" y="4363720"/>
            <a:ext cx="609600" cy="609600"/>
          </a:xfrm>
          <a:prstGeom prst="rect">
            <a:avLst/>
          </a:prstGeom>
        </p:spPr>
      </p:pic>
    </p:spTree>
    <p:extLst>
      <p:ext uri="{BB962C8B-B14F-4D97-AF65-F5344CB8AC3E}">
        <p14:creationId xmlns:p14="http://schemas.microsoft.com/office/powerpoint/2010/main" val="1719078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706880" y="5242560"/>
            <a:ext cx="5882640" cy="830997"/>
          </a:xfrm>
          <a:prstGeom prst="rect">
            <a:avLst/>
          </a:prstGeom>
          <a:noFill/>
        </p:spPr>
        <p:txBody>
          <a:bodyPr wrap="square" rtlCol="0">
            <a:spAutoFit/>
          </a:bodyPr>
          <a:lstStyle/>
          <a:p>
            <a:r>
              <a:rPr lang="en-US" sz="2400" b="1" dirty="0" smtClean="0">
                <a:solidFill>
                  <a:schemeClr val="bg1">
                    <a:lumMod val="95000"/>
                  </a:schemeClr>
                </a:solidFill>
              </a:rPr>
              <a:t>Sacred Grove where Joseph Smith prayed, and God told him not to join any church.</a:t>
            </a:r>
            <a:endParaRPr lang="en-US" sz="2400" b="1" dirty="0">
              <a:solidFill>
                <a:schemeClr val="bg1">
                  <a:lumMod val="95000"/>
                </a:schemeClr>
              </a:solidFill>
            </a:endParaRPr>
          </a:p>
        </p:txBody>
      </p:sp>
    </p:spTree>
    <p:controls>
      <mc:AlternateContent xmlns:mc="http://schemas.openxmlformats.org/markup-compatibility/2006">
        <mc:Choice xmlns:v="urn:schemas-microsoft-com:vml" Requires="v">
          <p:control spid="2052" name="ShockwaveFlash1" r:id="rId2" imgW="6106377" imgH="3828571"/>
        </mc:Choice>
        <mc:Fallback>
          <p:control name="ShockwaveFlash1" r:id="rId2" imgW="6106377" imgH="3828571">
            <p:pic>
              <p:nvPicPr>
                <p:cNvPr id="0" name="ShockwaveFlash1"/>
                <p:cNvPicPr preferRelativeResize="0">
                  <a:picLocks noChangeAspect="1" noChangeArrowheads="1" noChangeShapeType="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492250" y="1096963"/>
                  <a:ext cx="6105525" cy="38290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2617720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467360" y="5628640"/>
            <a:ext cx="4785360" cy="1015663"/>
          </a:xfrm>
          <a:prstGeom prst="rect">
            <a:avLst/>
          </a:prstGeom>
          <a:noFill/>
        </p:spPr>
        <p:txBody>
          <a:bodyPr wrap="square" rtlCol="0">
            <a:spAutoFit/>
          </a:bodyPr>
          <a:lstStyle/>
          <a:p>
            <a:r>
              <a:rPr lang="en-US" sz="2000" b="1" dirty="0" smtClean="0">
                <a:solidFill>
                  <a:schemeClr val="bg1">
                    <a:lumMod val="95000"/>
                  </a:schemeClr>
                </a:solidFill>
              </a:rPr>
              <a:t>Log House where the angel </a:t>
            </a:r>
            <a:r>
              <a:rPr lang="en-US" sz="2000" b="1" dirty="0" err="1" smtClean="0">
                <a:solidFill>
                  <a:schemeClr val="bg1">
                    <a:lumMod val="95000"/>
                  </a:schemeClr>
                </a:solidFill>
              </a:rPr>
              <a:t>Moroni</a:t>
            </a:r>
            <a:r>
              <a:rPr lang="en-US" sz="2000" b="1" dirty="0" smtClean="0">
                <a:solidFill>
                  <a:schemeClr val="bg1">
                    <a:lumMod val="95000"/>
                  </a:schemeClr>
                </a:solidFill>
              </a:rPr>
              <a:t> appeared to Joseph Smith in 1823 telling him where the golden plates were buried.</a:t>
            </a:r>
            <a:endParaRPr lang="en-US" sz="2000" b="1" dirty="0">
              <a:solidFill>
                <a:schemeClr val="bg1">
                  <a:lumMod val="95000"/>
                </a:schemeClr>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13840" y="797560"/>
            <a:ext cx="609600" cy="609600"/>
          </a:xfrm>
          <a:prstGeom prst="rect">
            <a:avLst/>
          </a:prstGeom>
        </p:spPr>
      </p:pic>
    </p:spTree>
    <p:extLst>
      <p:ext uri="{BB962C8B-B14F-4D97-AF65-F5344CB8AC3E}">
        <p14:creationId xmlns:p14="http://schemas.microsoft.com/office/powerpoint/2010/main" val="40227381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55133" y="855133"/>
            <a:ext cx="6841070" cy="5130801"/>
          </a:xfrm>
          <a:prstGeom prst="rect">
            <a:avLst/>
          </a:prstGeom>
        </p:spPr>
      </p:pic>
      <p:sp>
        <p:nvSpPr>
          <p:cNvPr id="3" name="TextBox 2"/>
          <p:cNvSpPr txBox="1"/>
          <p:nvPr/>
        </p:nvSpPr>
        <p:spPr>
          <a:xfrm>
            <a:off x="5811520" y="481389"/>
            <a:ext cx="2540000" cy="4955203"/>
          </a:xfrm>
          <a:prstGeom prst="rect">
            <a:avLst/>
          </a:prstGeom>
          <a:noFill/>
        </p:spPr>
        <p:txBody>
          <a:bodyPr wrap="square" rtlCol="0">
            <a:spAutoFit/>
          </a:bodyPr>
          <a:lstStyle/>
          <a:p>
            <a:pPr algn="ctr"/>
            <a:r>
              <a:rPr lang="en-US" sz="2000" b="1" dirty="0" smtClean="0"/>
              <a:t>Hill of </a:t>
            </a:r>
            <a:r>
              <a:rPr lang="en-US" sz="2000" b="1" dirty="0" err="1" smtClean="0"/>
              <a:t>Cumorah</a:t>
            </a:r>
            <a:endParaRPr lang="en-US" sz="2000" b="1" dirty="0" smtClean="0"/>
          </a:p>
          <a:p>
            <a:pPr algn="ctr"/>
            <a:r>
              <a:rPr lang="en-US" sz="2000" b="1" dirty="0" err="1" smtClean="0"/>
              <a:t>Palmyria</a:t>
            </a:r>
            <a:r>
              <a:rPr lang="en-US" sz="2000" b="1" dirty="0" smtClean="0"/>
              <a:t>, NY</a:t>
            </a:r>
          </a:p>
          <a:p>
            <a:endParaRPr lang="en-US" sz="2000" b="1" dirty="0"/>
          </a:p>
          <a:p>
            <a:r>
              <a:rPr lang="en-US" sz="2000" b="1" dirty="0" smtClean="0"/>
              <a:t>Hill where the Golden Plates were supposedly found by Joseph Smith.  At first the Angel </a:t>
            </a:r>
            <a:r>
              <a:rPr lang="en-US" sz="2000" b="1" dirty="0" err="1" smtClean="0"/>
              <a:t>Moroni</a:t>
            </a:r>
            <a:r>
              <a:rPr lang="en-US" sz="2000" b="1" dirty="0" smtClean="0"/>
              <a:t> prevented him from taking the Golden plates until four years later with his wife Emma he was allowed to dig them up. </a:t>
            </a:r>
          </a:p>
          <a:p>
            <a:endParaRPr lang="en-US" dirty="0"/>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08800" y="5436592"/>
            <a:ext cx="609600" cy="609600"/>
          </a:xfrm>
          <a:prstGeom prst="rect">
            <a:avLst/>
          </a:prstGeom>
        </p:spPr>
      </p:pic>
    </p:spTree>
    <p:extLst>
      <p:ext uri="{BB962C8B-B14F-4D97-AF65-F5344CB8AC3E}">
        <p14:creationId xmlns:p14="http://schemas.microsoft.com/office/powerpoint/2010/main" val="19122739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23520" y="853271"/>
            <a:ext cx="3484880" cy="1323439"/>
          </a:xfrm>
          <a:prstGeom prst="rect">
            <a:avLst/>
          </a:prstGeom>
          <a:noFill/>
        </p:spPr>
        <p:txBody>
          <a:bodyPr wrap="square" rtlCol="0">
            <a:spAutoFit/>
          </a:bodyPr>
          <a:lstStyle/>
          <a:p>
            <a:r>
              <a:rPr lang="en-US" sz="2000" b="1" dirty="0" smtClean="0">
                <a:solidFill>
                  <a:schemeClr val="bg1">
                    <a:lumMod val="95000"/>
                  </a:schemeClr>
                </a:solidFill>
              </a:rPr>
              <a:t>Today a large pageant play is put on at the bottom of the Hill of </a:t>
            </a:r>
            <a:r>
              <a:rPr lang="en-US" sz="2000" b="1" dirty="0" err="1" smtClean="0">
                <a:solidFill>
                  <a:schemeClr val="bg1">
                    <a:lumMod val="95000"/>
                  </a:schemeClr>
                </a:solidFill>
              </a:rPr>
              <a:t>Cumorah</a:t>
            </a:r>
            <a:r>
              <a:rPr lang="en-US" sz="2000" b="1" dirty="0" smtClean="0">
                <a:solidFill>
                  <a:schemeClr val="bg1">
                    <a:lumMod val="95000"/>
                  </a:schemeClr>
                </a:solidFill>
              </a:rPr>
              <a:t>, </a:t>
            </a:r>
            <a:r>
              <a:rPr lang="en-US" sz="2000" b="1" dirty="0" err="1" smtClean="0">
                <a:solidFill>
                  <a:schemeClr val="bg1">
                    <a:lumMod val="95000"/>
                  </a:schemeClr>
                </a:solidFill>
              </a:rPr>
              <a:t>Palmyria</a:t>
            </a:r>
            <a:r>
              <a:rPr lang="en-US" sz="2000" b="1" dirty="0" smtClean="0">
                <a:solidFill>
                  <a:schemeClr val="bg1">
                    <a:lumMod val="95000"/>
                  </a:schemeClr>
                </a:solidFill>
              </a:rPr>
              <a:t>, NY every July. </a:t>
            </a:r>
            <a:endParaRPr lang="en-US" sz="2000" b="1" dirty="0">
              <a:solidFill>
                <a:schemeClr val="bg1">
                  <a:lumMod val="95000"/>
                </a:schemeClr>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78000" y="2270760"/>
            <a:ext cx="609600" cy="609600"/>
          </a:xfrm>
          <a:prstGeom prst="rect">
            <a:avLst/>
          </a:prstGeom>
        </p:spPr>
      </p:pic>
    </p:spTree>
    <p:extLst>
      <p:ext uri="{BB962C8B-B14F-4D97-AF65-F5344CB8AC3E}">
        <p14:creationId xmlns:p14="http://schemas.microsoft.com/office/powerpoint/2010/main" val="7533977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23520" y="477351"/>
            <a:ext cx="3484880" cy="1323439"/>
          </a:xfrm>
          <a:prstGeom prst="rect">
            <a:avLst/>
          </a:prstGeom>
          <a:noFill/>
        </p:spPr>
        <p:txBody>
          <a:bodyPr wrap="square" rtlCol="0">
            <a:spAutoFit/>
          </a:bodyPr>
          <a:lstStyle/>
          <a:p>
            <a:r>
              <a:rPr lang="en-US" sz="2000" b="1" dirty="0" smtClean="0">
                <a:solidFill>
                  <a:schemeClr val="bg1">
                    <a:lumMod val="95000"/>
                  </a:schemeClr>
                </a:solidFill>
              </a:rPr>
              <a:t>Today a large pageant play is put on at the bottom of the Hill of </a:t>
            </a:r>
            <a:r>
              <a:rPr lang="en-US" sz="2000" b="1" dirty="0" err="1" smtClean="0">
                <a:solidFill>
                  <a:schemeClr val="bg1">
                    <a:lumMod val="95000"/>
                  </a:schemeClr>
                </a:solidFill>
              </a:rPr>
              <a:t>Cumorah</a:t>
            </a:r>
            <a:r>
              <a:rPr lang="en-US" sz="2000" b="1" dirty="0" smtClean="0">
                <a:solidFill>
                  <a:schemeClr val="bg1">
                    <a:lumMod val="95000"/>
                  </a:schemeClr>
                </a:solidFill>
              </a:rPr>
              <a:t>, </a:t>
            </a:r>
            <a:r>
              <a:rPr lang="en-US" sz="2000" b="1" dirty="0" err="1" smtClean="0">
                <a:solidFill>
                  <a:schemeClr val="bg1">
                    <a:lumMod val="95000"/>
                  </a:schemeClr>
                </a:solidFill>
              </a:rPr>
              <a:t>Palmyria</a:t>
            </a:r>
            <a:r>
              <a:rPr lang="en-US" sz="2000" b="1" dirty="0" smtClean="0">
                <a:solidFill>
                  <a:schemeClr val="bg1">
                    <a:lumMod val="95000"/>
                  </a:schemeClr>
                </a:solidFill>
              </a:rPr>
              <a:t>, NY every July. </a:t>
            </a:r>
            <a:endParaRPr lang="en-US" sz="2000" b="1" dirty="0">
              <a:solidFill>
                <a:schemeClr val="bg1">
                  <a:lumMod val="95000"/>
                </a:schemeClr>
              </a:solidFill>
            </a:endParaRPr>
          </a:p>
        </p:txBody>
      </p:sp>
    </p:spTree>
    <p:controls>
      <mc:AlternateContent xmlns:mc="http://schemas.openxmlformats.org/markup-compatibility/2006">
        <mc:Choice xmlns:v="urn:schemas-microsoft-com:vml" Requires="v">
          <p:control spid="3075" name="ShockwaveFlash1" r:id="rId2" imgW="6482285" imgH="4045479"/>
        </mc:Choice>
        <mc:Fallback>
          <p:control name="ShockwaveFlash1" r:id="rId2" imgW="6482285" imgH="4045479">
            <p:pic>
              <p:nvPicPr>
                <p:cNvPr id="0" name="ShockwaveFlash1"/>
                <p:cNvPicPr preferRelativeResize="0">
                  <a:picLocks noChangeAspect="1" noChangeArrowheads="1" noChangeShapeType="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493838" y="1909763"/>
                  <a:ext cx="6481762" cy="40449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19045791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143499" cy="6858000"/>
          </a:xfrm>
          <a:prstGeom prst="rect">
            <a:avLst/>
          </a:prstGeom>
        </p:spPr>
      </p:pic>
      <p:sp>
        <p:nvSpPr>
          <p:cNvPr id="4" name="TextBox 3"/>
          <p:cNvSpPr txBox="1"/>
          <p:nvPr/>
        </p:nvSpPr>
        <p:spPr>
          <a:xfrm>
            <a:off x="5628640" y="640080"/>
            <a:ext cx="3058160" cy="3416320"/>
          </a:xfrm>
          <a:prstGeom prst="rect">
            <a:avLst/>
          </a:prstGeom>
          <a:noFill/>
        </p:spPr>
        <p:txBody>
          <a:bodyPr wrap="square" rtlCol="0">
            <a:spAutoFit/>
          </a:bodyPr>
          <a:lstStyle/>
          <a:p>
            <a:r>
              <a:rPr lang="en-US" sz="2400" b="1" dirty="0" smtClean="0"/>
              <a:t>Joseph Smith allegedly found a breastplate and the Urim &amp; Thummim at the Hill of </a:t>
            </a:r>
            <a:r>
              <a:rPr lang="en-US" sz="2400" b="1" dirty="0" err="1" smtClean="0"/>
              <a:t>Cumorah</a:t>
            </a:r>
            <a:r>
              <a:rPr lang="en-US" sz="2400" b="1" dirty="0" smtClean="0"/>
              <a:t>. Smith used the Urim &amp; Thummim to translate part of the golden plates. </a:t>
            </a:r>
            <a:endParaRPr lang="en-US" sz="2400" b="1"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46240" y="4465320"/>
            <a:ext cx="609600" cy="609600"/>
          </a:xfrm>
          <a:prstGeom prst="rect">
            <a:avLst/>
          </a:prstGeom>
        </p:spPr>
      </p:pic>
    </p:spTree>
    <p:extLst>
      <p:ext uri="{BB962C8B-B14F-4D97-AF65-F5344CB8AC3E}">
        <p14:creationId xmlns:p14="http://schemas.microsoft.com/office/powerpoint/2010/main" val="38461293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8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097280" y="5679440"/>
            <a:ext cx="6695440" cy="954107"/>
          </a:xfrm>
          <a:prstGeom prst="rect">
            <a:avLst/>
          </a:prstGeom>
          <a:noFill/>
        </p:spPr>
        <p:txBody>
          <a:bodyPr wrap="square" rtlCol="0">
            <a:spAutoFit/>
          </a:bodyPr>
          <a:lstStyle/>
          <a:p>
            <a:r>
              <a:rPr lang="en-US" sz="2800" b="1" dirty="0" smtClean="0"/>
              <a:t>Joseph Smith says he hid the Golden plates in the cooper shop in a barrel. </a:t>
            </a:r>
            <a:endParaRPr lang="en-US" sz="28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99280" y="4759960"/>
            <a:ext cx="609600" cy="609600"/>
          </a:xfrm>
          <a:prstGeom prst="rect">
            <a:avLst/>
          </a:prstGeom>
        </p:spPr>
      </p:pic>
    </p:spTree>
    <p:extLst>
      <p:ext uri="{BB962C8B-B14F-4D97-AF65-F5344CB8AC3E}">
        <p14:creationId xmlns:p14="http://schemas.microsoft.com/office/powerpoint/2010/main" val="3137775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097280" y="5679440"/>
            <a:ext cx="6695440" cy="954107"/>
          </a:xfrm>
          <a:prstGeom prst="rect">
            <a:avLst/>
          </a:prstGeom>
          <a:noFill/>
        </p:spPr>
        <p:txBody>
          <a:bodyPr wrap="square" rtlCol="0">
            <a:spAutoFit/>
          </a:bodyPr>
          <a:lstStyle/>
          <a:p>
            <a:r>
              <a:rPr lang="en-US" sz="2800" b="1" dirty="0" smtClean="0"/>
              <a:t>Joseph Smith says he hid the Golden plates in the cooper shop in a barrel. </a:t>
            </a:r>
            <a:endParaRPr lang="en-US" sz="2800" b="1" dirty="0"/>
          </a:p>
        </p:txBody>
      </p:sp>
    </p:spTree>
    <p:controls>
      <mc:AlternateContent xmlns:mc="http://schemas.openxmlformats.org/markup-compatibility/2006">
        <mc:Choice xmlns:v="urn:schemas-microsoft-com:vml" Requires="v">
          <p:control spid="4099" name="ShockwaveFlash1" r:id="rId2" imgW="6776807" imgH="4219048"/>
        </mc:Choice>
        <mc:Fallback>
          <p:control name="ShockwaveFlash1" r:id="rId2" imgW="6776807" imgH="4219048">
            <p:pic>
              <p:nvPicPr>
                <p:cNvPr id="0" name="ShockwaveFlash1"/>
                <p:cNvPicPr preferRelativeResize="0">
                  <a:picLocks noChangeAspect="1" noChangeArrowheads="1" noChangeShapeType="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117600" y="1036638"/>
                  <a:ext cx="6777038" cy="42195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9707916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28320" y="5506720"/>
            <a:ext cx="4704080" cy="1200329"/>
          </a:xfrm>
          <a:prstGeom prst="rect">
            <a:avLst/>
          </a:prstGeom>
          <a:noFill/>
        </p:spPr>
        <p:txBody>
          <a:bodyPr wrap="square" rtlCol="0">
            <a:spAutoFit/>
          </a:bodyPr>
          <a:lstStyle/>
          <a:p>
            <a:r>
              <a:rPr lang="en-US" sz="2400" b="1" dirty="0" smtClean="0"/>
              <a:t>Later Joseph Smith hid the golden plates under the floor boards of the log house.</a:t>
            </a:r>
            <a:endParaRPr lang="en-US" sz="24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50520"/>
            <a:ext cx="609600" cy="609600"/>
          </a:xfrm>
          <a:prstGeom prst="rect">
            <a:avLst/>
          </a:prstGeom>
        </p:spPr>
      </p:pic>
    </p:spTree>
    <p:extLst>
      <p:ext uri="{BB962C8B-B14F-4D97-AF65-F5344CB8AC3E}">
        <p14:creationId xmlns:p14="http://schemas.microsoft.com/office/powerpoint/2010/main" val="40911380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9309" y="3995677"/>
            <a:ext cx="7027740" cy="2862323"/>
          </a:xfrm>
          <a:prstGeom prst="rect">
            <a:avLst/>
          </a:prstGeom>
          <a:noFill/>
        </p:spPr>
        <p:txBody>
          <a:bodyPr wrap="square" rtlCol="0">
            <a:spAutoFit/>
          </a:bodyPr>
          <a:lstStyle/>
          <a:p>
            <a:r>
              <a:rPr lang="en-US" dirty="0" smtClean="0"/>
              <a:t>-These golden plates contained the missing pieces of the Bible otherwise known as the book of Mormon. </a:t>
            </a:r>
          </a:p>
          <a:p>
            <a:r>
              <a:rPr lang="en-US" dirty="0" smtClean="0"/>
              <a:t>-Had secular history of the ancient Jews coming to the Americans and being ancient ancestors of the Native Americans. </a:t>
            </a:r>
          </a:p>
          <a:p>
            <a:r>
              <a:rPr lang="en-US" dirty="0" smtClean="0"/>
              <a:t>-Also, prophesies of the plates was in reformed hieroglyphics. </a:t>
            </a:r>
          </a:p>
          <a:p>
            <a:r>
              <a:rPr lang="en-US" dirty="0" smtClean="0"/>
              <a:t>-The plates were translated by Smith; only he could read them. </a:t>
            </a:r>
          </a:p>
          <a:p>
            <a:r>
              <a:rPr lang="en-US" dirty="0" smtClean="0"/>
              <a:t>-Where are the plates now? There are different theories such as they were taken up to heaven; they no longer exist on Earth; they never existed at all. </a:t>
            </a:r>
          </a:p>
          <a:p>
            <a:endParaRPr lang="en-US" dirty="0" smtClean="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Mormonism</a:t>
            </a:r>
            <a:endParaRPr lang="en-US" sz="3200" dirty="0"/>
          </a:p>
        </p:txBody>
      </p:sp>
      <p:sp>
        <p:nvSpPr>
          <p:cNvPr id="6" name="TextBox 5"/>
          <p:cNvSpPr txBox="1"/>
          <p:nvPr/>
        </p:nvSpPr>
        <p:spPr>
          <a:xfrm>
            <a:off x="2308257" y="3131899"/>
            <a:ext cx="3792749" cy="692497"/>
          </a:xfrm>
          <a:prstGeom prst="rect">
            <a:avLst/>
          </a:prstGeom>
          <a:noFill/>
        </p:spPr>
        <p:txBody>
          <a:bodyPr wrap="square" rtlCol="0">
            <a:spAutoFit/>
          </a:bodyPr>
          <a:lstStyle/>
          <a:p>
            <a:pPr algn="ctr"/>
            <a:r>
              <a:rPr lang="en-US" sz="3800" dirty="0" smtClean="0"/>
              <a:t>Golden Plates</a:t>
            </a:r>
            <a:endParaRPr lang="en-US" sz="3800" dirty="0"/>
          </a:p>
        </p:txBody>
      </p:sp>
      <p:pic>
        <p:nvPicPr>
          <p:cNvPr id="7" name="Picture 6" descr="mormon 3.jpg"/>
          <p:cNvPicPr>
            <a:picLocks noChangeAspect="1"/>
          </p:cNvPicPr>
          <p:nvPr/>
        </p:nvPicPr>
        <p:blipFill>
          <a:blip r:embed="rId4"/>
          <a:stretch>
            <a:fillRect/>
          </a:stretch>
        </p:blipFill>
        <p:spPr>
          <a:xfrm>
            <a:off x="2953296" y="-65265"/>
            <a:ext cx="4262885" cy="3197164"/>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61440" y="2159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3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11556"/>
          <a:stretch/>
        </p:blipFill>
        <p:spPr>
          <a:xfrm>
            <a:off x="0" y="0"/>
            <a:ext cx="9144000" cy="6857999"/>
          </a:xfrm>
          <a:prstGeom prst="rect">
            <a:avLst/>
          </a:prstGeom>
        </p:spPr>
      </p:pic>
      <p:sp>
        <p:nvSpPr>
          <p:cNvPr id="3" name="TextBox 2"/>
          <p:cNvSpPr txBox="1"/>
          <p:nvPr/>
        </p:nvSpPr>
        <p:spPr>
          <a:xfrm>
            <a:off x="1066800" y="223520"/>
            <a:ext cx="6085840" cy="646331"/>
          </a:xfrm>
          <a:prstGeom prst="rect">
            <a:avLst/>
          </a:prstGeom>
          <a:noFill/>
        </p:spPr>
        <p:txBody>
          <a:bodyPr wrap="square" rtlCol="0">
            <a:spAutoFit/>
          </a:bodyPr>
          <a:lstStyle/>
          <a:p>
            <a:r>
              <a:rPr lang="en-US" dirty="0" smtClean="0"/>
              <a:t>Supposed hieroglyphic characters on the Golden plates.</a:t>
            </a:r>
          </a:p>
          <a:p>
            <a:r>
              <a:rPr lang="en-US" dirty="0" smtClean="0"/>
              <a:t>These symbols do not match any Egyptian hieroglyphics.  </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77280" y="5115560"/>
            <a:ext cx="609600" cy="609600"/>
          </a:xfrm>
          <a:prstGeom prst="rect">
            <a:avLst/>
          </a:prstGeom>
        </p:spPr>
      </p:pic>
    </p:spTree>
    <p:extLst>
      <p:ext uri="{BB962C8B-B14F-4D97-AF65-F5344CB8AC3E}">
        <p14:creationId xmlns:p14="http://schemas.microsoft.com/office/powerpoint/2010/main" val="2811509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t="11556"/>
          <a:stretch/>
        </p:blipFill>
        <p:spPr>
          <a:xfrm>
            <a:off x="0" y="0"/>
            <a:ext cx="9144000" cy="6857999"/>
          </a:xfrm>
          <a:prstGeom prst="rect">
            <a:avLst/>
          </a:prstGeom>
        </p:spPr>
      </p:pic>
      <p:sp>
        <p:nvSpPr>
          <p:cNvPr id="3" name="TextBox 2"/>
          <p:cNvSpPr txBox="1"/>
          <p:nvPr/>
        </p:nvSpPr>
        <p:spPr>
          <a:xfrm>
            <a:off x="1066800" y="223520"/>
            <a:ext cx="6085840" cy="646331"/>
          </a:xfrm>
          <a:prstGeom prst="rect">
            <a:avLst/>
          </a:prstGeom>
          <a:noFill/>
        </p:spPr>
        <p:txBody>
          <a:bodyPr wrap="square" rtlCol="0">
            <a:spAutoFit/>
          </a:bodyPr>
          <a:lstStyle/>
          <a:p>
            <a:r>
              <a:rPr lang="en-US" dirty="0" smtClean="0"/>
              <a:t>Supposed hieroglyphic characters on the Golden plates.</a:t>
            </a:r>
          </a:p>
          <a:p>
            <a:r>
              <a:rPr lang="en-US" dirty="0" smtClean="0"/>
              <a:t>These symbols do not match any Egyptian hieroglyphics.  </a:t>
            </a:r>
            <a:endParaRPr lang="en-US" dirty="0"/>
          </a:p>
        </p:txBody>
      </p:sp>
    </p:spTree>
    <p:controls>
      <mc:AlternateContent xmlns:mc="http://schemas.openxmlformats.org/markup-compatibility/2006">
        <mc:Choice xmlns:v="urn:schemas-microsoft-com:vml" Requires="v">
          <p:control spid="5123" name="ShockwaveFlash1" r:id="rId2" imgW="6563641" imgH="4693996"/>
        </mc:Choice>
        <mc:Fallback>
          <p:control name="ShockwaveFlash1" r:id="rId2" imgW="6563641" imgH="4693996">
            <p:pic>
              <p:nvPicPr>
                <p:cNvPr id="0" name="ShockwaveFlash1"/>
                <p:cNvPicPr preferRelativeResize="0">
                  <a:picLocks noChangeAspect="1" noChangeArrowheads="1" noChangeShapeType="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228725" y="998538"/>
                  <a:ext cx="6562725" cy="469423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27565688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60214" y="860214"/>
            <a:ext cx="6881710" cy="5161281"/>
          </a:xfrm>
          <a:prstGeom prst="rect">
            <a:avLst/>
          </a:prstGeom>
        </p:spPr>
      </p:pic>
      <p:sp>
        <p:nvSpPr>
          <p:cNvPr id="3" name="TextBox 2"/>
          <p:cNvSpPr txBox="1"/>
          <p:nvPr/>
        </p:nvSpPr>
        <p:spPr>
          <a:xfrm>
            <a:off x="5273040" y="132080"/>
            <a:ext cx="3708400" cy="6555641"/>
          </a:xfrm>
          <a:prstGeom prst="rect">
            <a:avLst/>
          </a:prstGeom>
          <a:noFill/>
        </p:spPr>
        <p:txBody>
          <a:bodyPr wrap="square" rtlCol="0">
            <a:spAutoFit/>
          </a:bodyPr>
          <a:lstStyle/>
          <a:p>
            <a:r>
              <a:rPr lang="en-US" dirty="0" smtClean="0"/>
              <a:t>The Three Witnesses that saw the Golden Tablets?</a:t>
            </a:r>
          </a:p>
          <a:p>
            <a:r>
              <a:rPr lang="en-US" sz="1600" dirty="0"/>
              <a:t>In his article “</a:t>
            </a:r>
            <a:r>
              <a:rPr lang="en-US" sz="1600" dirty="0" err="1"/>
              <a:t>Brodie</a:t>
            </a:r>
            <a:r>
              <a:rPr lang="en-US" sz="1600" dirty="0"/>
              <a:t> Revisited: A Reappraisal,” published in </a:t>
            </a:r>
            <a:r>
              <a:rPr lang="en-US" sz="1600" i="1" dirty="0"/>
              <a:t>Dialogue: A Journal of Mormon Thought</a:t>
            </a:r>
            <a:r>
              <a:rPr lang="en-US" sz="1600" dirty="0"/>
              <a:t>, Hill states;</a:t>
            </a:r>
          </a:p>
          <a:p>
            <a:r>
              <a:rPr lang="en-US" sz="1600" dirty="0"/>
              <a:t>“What of the prophet's story about gold plates, and what about his witnesses? Given </a:t>
            </a:r>
            <a:r>
              <a:rPr lang="en-US" sz="1600" dirty="0" err="1"/>
              <a:t>Brodie's</a:t>
            </a:r>
            <a:r>
              <a:rPr lang="en-US" sz="1600" dirty="0"/>
              <a:t> assumptions, was there not deception here, if not collusion? </a:t>
            </a:r>
            <a:r>
              <a:rPr lang="en-US" sz="1600" dirty="0" err="1"/>
              <a:t>Brodie</a:t>
            </a:r>
            <a:r>
              <a:rPr lang="en-US" sz="1600" dirty="0"/>
              <a:t> maintains that the Prophet exercised some mysterious influence upon the witnesses which caused them to see the plates, thus making Joseph Smith once more the perpetrator of a religious fraud. </a:t>
            </a:r>
            <a:r>
              <a:rPr lang="en-US" sz="1600" b="1" dirty="0"/>
              <a:t>The evidence is extremely contradictory in this area, but there is a possibility that the three witnesses saw the plates in vision only</a:t>
            </a:r>
            <a:r>
              <a:rPr lang="en-US" sz="1600" dirty="0"/>
              <a:t>, for Stephen Burnett in a letter written in 1838, a few weeks after the event, described Martin Harris' testimony to this effect: ‘When I came to hear Martin Harris state in public that he </a:t>
            </a:r>
            <a:r>
              <a:rPr lang="en-US" sz="1600" b="1" dirty="0"/>
              <a:t>never saw the plates with his natural eyes only in vision</a:t>
            </a:r>
            <a:r>
              <a:rPr lang="en-US" sz="1600" dirty="0"/>
              <a:t> or imagination, neither Oliver nor David . . . the last pedestal gave way, in my view our foundations</a:t>
            </a:r>
            <a:r>
              <a:rPr lang="en-US" sz="1600" dirty="0" smtClean="0"/>
              <a:t>.’”</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89363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4278"/>
          <a:stretch/>
        </p:blipFill>
        <p:spPr>
          <a:xfrm rot="16200000">
            <a:off x="-428903" y="428903"/>
            <a:ext cx="6857999" cy="6000193"/>
          </a:xfrm>
          <a:prstGeom prst="rect">
            <a:avLst/>
          </a:prstGeom>
        </p:spPr>
      </p:pic>
      <p:sp>
        <p:nvSpPr>
          <p:cNvPr id="3" name="TextBox 2"/>
          <p:cNvSpPr txBox="1"/>
          <p:nvPr/>
        </p:nvSpPr>
        <p:spPr>
          <a:xfrm>
            <a:off x="6289040" y="325120"/>
            <a:ext cx="2519680" cy="2554545"/>
          </a:xfrm>
          <a:prstGeom prst="rect">
            <a:avLst/>
          </a:prstGeom>
          <a:noFill/>
        </p:spPr>
        <p:txBody>
          <a:bodyPr wrap="square" rtlCol="0">
            <a:spAutoFit/>
          </a:bodyPr>
          <a:lstStyle/>
          <a:p>
            <a:r>
              <a:rPr lang="en-US" sz="2000" b="1" dirty="0" smtClean="0"/>
              <a:t>There are another eight witnesses that claim to have seen the Golden plates. The question is whether they saw them physically or spiritually?</a:t>
            </a:r>
            <a:endParaRPr lang="en-US" sz="20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42480" y="3540760"/>
            <a:ext cx="609600" cy="609600"/>
          </a:xfrm>
          <a:prstGeom prst="rect">
            <a:avLst/>
          </a:prstGeom>
        </p:spPr>
      </p:pic>
    </p:spTree>
    <p:extLst>
      <p:ext uri="{BB962C8B-B14F-4D97-AF65-F5344CB8AC3E}">
        <p14:creationId xmlns:p14="http://schemas.microsoft.com/office/powerpoint/2010/main" val="23611178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1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440" y="802640"/>
            <a:ext cx="8229600" cy="5601533"/>
          </a:xfrm>
          <a:prstGeom prst="rect">
            <a:avLst/>
          </a:prstGeom>
          <a:noFill/>
        </p:spPr>
        <p:txBody>
          <a:bodyPr wrap="square" rtlCol="0">
            <a:spAutoFit/>
          </a:bodyPr>
          <a:lstStyle/>
          <a:p>
            <a:r>
              <a:rPr lang="en-US" sz="2000" b="1" dirty="0" smtClean="0"/>
              <a:t>“Meanwhile</a:t>
            </a:r>
            <a:r>
              <a:rPr lang="en-US" sz="2000" b="1" dirty="0"/>
              <a:t>, Smith continued traveling western New York and Pennsylvania as a treasure seeker and also as a farmhand</a:t>
            </a:r>
            <a:r>
              <a:rPr lang="en-US" sz="2000" b="1" dirty="0" smtClean="0"/>
              <a:t>. </a:t>
            </a:r>
            <a:r>
              <a:rPr lang="en-US" sz="2000" b="1" dirty="0"/>
              <a:t>In 1826, he was tried </a:t>
            </a:r>
            <a:r>
              <a:rPr lang="en-US" sz="2000" b="1" dirty="0" smtClean="0"/>
              <a:t>in Chenango County, </a:t>
            </a:r>
            <a:r>
              <a:rPr lang="en-US" sz="2000" b="1" dirty="0"/>
              <a:t>New York, for "glass-looking," the crime of pretending to find lost treasure</a:t>
            </a:r>
            <a:r>
              <a:rPr lang="en-US" sz="2000" b="1" dirty="0" smtClean="0"/>
              <a:t>. </a:t>
            </a:r>
            <a:r>
              <a:rPr lang="en-US" sz="2000" b="1" dirty="0"/>
              <a:t>While boarding at the Hale house in Harmony, he </a:t>
            </a:r>
            <a:r>
              <a:rPr lang="en-US" sz="2000" b="1" dirty="0" smtClean="0"/>
              <a:t>met Emma Hale and</a:t>
            </a:r>
            <a:r>
              <a:rPr lang="en-US" sz="2000" b="1" dirty="0"/>
              <a:t>, on January 18, 1827, eloped with her because her parents disapproved of his treasure hunting</a:t>
            </a:r>
            <a:r>
              <a:rPr lang="en-US" sz="2000" b="1" dirty="0" smtClean="0"/>
              <a:t>. </a:t>
            </a:r>
            <a:r>
              <a:rPr lang="en-US" sz="2000" b="1" dirty="0"/>
              <a:t>Claiming his stone told him that Emma was the key to obtaining the </a:t>
            </a:r>
            <a:r>
              <a:rPr lang="en-US" sz="2000" b="1" dirty="0" smtClean="0"/>
              <a:t>(golden) plates, </a:t>
            </a:r>
            <a:r>
              <a:rPr lang="en-US" sz="2000" b="1" dirty="0"/>
              <a:t>Smith went with her to the hill </a:t>
            </a:r>
            <a:r>
              <a:rPr lang="en-US" sz="2000" b="1" dirty="0" smtClean="0"/>
              <a:t>(of </a:t>
            </a:r>
            <a:r>
              <a:rPr lang="en-US" sz="2000" b="1" dirty="0" err="1" smtClean="0"/>
              <a:t>Cumorah</a:t>
            </a:r>
            <a:r>
              <a:rPr lang="en-US" sz="2000" b="1" dirty="0" smtClean="0"/>
              <a:t>) on </a:t>
            </a:r>
            <a:r>
              <a:rPr lang="en-US" sz="2000" b="1" dirty="0"/>
              <a:t>September 22, 1827. This time, he said, he retrieved the plates and placed them in a locked chest</a:t>
            </a:r>
            <a:r>
              <a:rPr lang="en-US" sz="2000" b="1" dirty="0" smtClean="0"/>
              <a:t>. </a:t>
            </a:r>
            <a:r>
              <a:rPr lang="en-US" sz="2000" b="1" dirty="0"/>
              <a:t>He said the angel commanded him not to show the plates to anyone else but to publish their translation, reputed to be the religious record </a:t>
            </a:r>
            <a:r>
              <a:rPr lang="en-US" sz="2000" b="1" dirty="0" smtClean="0"/>
              <a:t>of indigenous Americans. </a:t>
            </a:r>
            <a:r>
              <a:rPr lang="en-US" sz="2000" b="1" dirty="0"/>
              <a:t>Joseph later promised Emma's parents that his treasure-seeking days were behind him</a:t>
            </a:r>
            <a:r>
              <a:rPr lang="en-US" sz="2000" b="1" dirty="0" smtClean="0"/>
              <a:t>.</a:t>
            </a:r>
            <a:endParaRPr lang="en-US" sz="2000" b="1" dirty="0"/>
          </a:p>
          <a:p>
            <a:r>
              <a:rPr lang="en-US" sz="2000" b="1" dirty="0"/>
              <a:t>Although Smith had left his treasure hunting company, his former associates believed he had double-crossed them by taking for himself what they considered joint </a:t>
            </a:r>
            <a:r>
              <a:rPr lang="en-US" sz="2000" b="1" dirty="0" smtClean="0"/>
              <a:t>property.</a:t>
            </a:r>
            <a:r>
              <a:rPr lang="en-US" sz="2000" b="1" baseline="30000" dirty="0"/>
              <a:t> </a:t>
            </a:r>
            <a:r>
              <a:rPr lang="en-US" sz="2000" b="1" dirty="0" smtClean="0"/>
              <a:t>They </a:t>
            </a:r>
            <a:r>
              <a:rPr lang="en-US" sz="2000" b="1" dirty="0"/>
              <a:t>ransacked places where a competing treasure-seer said the plates were hidden</a:t>
            </a:r>
            <a:r>
              <a:rPr lang="en-US" sz="2000" b="1" dirty="0" smtClean="0"/>
              <a:t>, </a:t>
            </a:r>
            <a:r>
              <a:rPr lang="en-US" sz="2000" b="1" dirty="0"/>
              <a:t>and Smith soon realized that he could not accomplish the translation in </a:t>
            </a:r>
            <a:r>
              <a:rPr lang="en-US" sz="2000" b="1" dirty="0" smtClean="0"/>
              <a:t>Palmyra” (Wikipedia). </a:t>
            </a:r>
            <a:endParaRPr lang="en-US" sz="2000" b="1" dirty="0"/>
          </a:p>
          <a:p>
            <a:endParaRPr lang="en-US"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42080" y="193040"/>
            <a:ext cx="609600" cy="609600"/>
          </a:xfrm>
          <a:prstGeom prst="rect">
            <a:avLst/>
          </a:prstGeom>
        </p:spPr>
      </p:pic>
    </p:spTree>
    <p:extLst>
      <p:ext uri="{BB962C8B-B14F-4D97-AF65-F5344CB8AC3E}">
        <p14:creationId xmlns:p14="http://schemas.microsoft.com/office/powerpoint/2010/main" val="13714139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12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79120" y="436880"/>
            <a:ext cx="4318000" cy="1200329"/>
          </a:xfrm>
          <a:prstGeom prst="rect">
            <a:avLst/>
          </a:prstGeom>
          <a:noFill/>
        </p:spPr>
        <p:txBody>
          <a:bodyPr wrap="square" rtlCol="0">
            <a:spAutoFit/>
          </a:bodyPr>
          <a:lstStyle/>
          <a:p>
            <a:r>
              <a:rPr lang="en-US" b="1" dirty="0" smtClean="0">
                <a:solidFill>
                  <a:schemeClr val="bg1"/>
                </a:solidFill>
              </a:rPr>
              <a:t>In October 1827 Smith and his pregnant wife fled to Harmony, PA  (now Oakland, PA)</a:t>
            </a:r>
            <a:r>
              <a:rPr lang="en-US" b="1" dirty="0">
                <a:solidFill>
                  <a:schemeClr val="bg1"/>
                </a:solidFill>
              </a:rPr>
              <a:t> </a:t>
            </a:r>
            <a:r>
              <a:rPr lang="en-US" b="1" dirty="0" smtClean="0">
                <a:solidFill>
                  <a:schemeClr val="bg1"/>
                </a:solidFill>
              </a:rPr>
              <a:t>where Joseph Smith translated most of the Book of Mormon. </a:t>
            </a:r>
            <a:endParaRPr lang="en-US" b="1" dirty="0">
              <a:solidFill>
                <a:schemeClr val="bg1"/>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352800" y="1874520"/>
            <a:ext cx="609600" cy="609600"/>
          </a:xfrm>
          <a:prstGeom prst="rect">
            <a:avLst/>
          </a:prstGeom>
        </p:spPr>
      </p:pic>
    </p:spTree>
    <p:extLst>
      <p:ext uri="{BB962C8B-B14F-4D97-AF65-F5344CB8AC3E}">
        <p14:creationId xmlns:p14="http://schemas.microsoft.com/office/powerpoint/2010/main" val="9369313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7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79120" y="436880"/>
            <a:ext cx="4318000" cy="1200329"/>
          </a:xfrm>
          <a:prstGeom prst="rect">
            <a:avLst/>
          </a:prstGeom>
          <a:noFill/>
        </p:spPr>
        <p:txBody>
          <a:bodyPr wrap="square" rtlCol="0">
            <a:spAutoFit/>
          </a:bodyPr>
          <a:lstStyle/>
          <a:p>
            <a:r>
              <a:rPr lang="en-US" b="1" dirty="0" smtClean="0">
                <a:solidFill>
                  <a:schemeClr val="bg1"/>
                </a:solidFill>
              </a:rPr>
              <a:t>In October 1827 Smith and his pregnant wife fled to Harmony, PA  (now Oakland, PA)</a:t>
            </a:r>
            <a:r>
              <a:rPr lang="en-US" b="1" dirty="0">
                <a:solidFill>
                  <a:schemeClr val="bg1"/>
                </a:solidFill>
              </a:rPr>
              <a:t> </a:t>
            </a:r>
            <a:r>
              <a:rPr lang="en-US" b="1" dirty="0" smtClean="0">
                <a:solidFill>
                  <a:schemeClr val="bg1"/>
                </a:solidFill>
              </a:rPr>
              <a:t>where Joseph Smith translated most of the Book of Mormon. </a:t>
            </a:r>
            <a:endParaRPr lang="en-US" b="1" dirty="0">
              <a:solidFill>
                <a:schemeClr val="bg1"/>
              </a:solidFill>
            </a:endParaRPr>
          </a:p>
        </p:txBody>
      </p:sp>
    </p:spTree>
    <p:controls>
      <mc:AlternateContent xmlns:mc="http://schemas.openxmlformats.org/markup-compatibility/2006">
        <mc:Choice xmlns:v="urn:schemas-microsoft-com:vml" Requires="v">
          <p:control spid="6147" name="ShockwaveFlash1" r:id="rId2" imgW="6593965" imgH="4072958"/>
        </mc:Choice>
        <mc:Fallback>
          <p:control name="ShockwaveFlash1" r:id="rId2" imgW="6593965" imgH="4072958">
            <p:pic>
              <p:nvPicPr>
                <p:cNvPr id="0" name="ShockwaveFlash1"/>
                <p:cNvPicPr preferRelativeResize="0">
                  <a:picLocks noChangeAspect="1" noChangeArrowheads="1" noChangeShapeType="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533525" y="1992313"/>
                  <a:ext cx="6594475" cy="40735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24062992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42240" y="142240"/>
            <a:ext cx="8859520" cy="707886"/>
          </a:xfrm>
          <a:prstGeom prst="rect">
            <a:avLst/>
          </a:prstGeom>
          <a:noFill/>
        </p:spPr>
        <p:txBody>
          <a:bodyPr wrap="square" rtlCol="0">
            <a:spAutoFit/>
          </a:bodyPr>
          <a:lstStyle/>
          <a:p>
            <a:r>
              <a:rPr lang="en-US" sz="2000" b="1" dirty="0" smtClean="0"/>
              <a:t>Print Shop in Palmyra, NY where the first Book of Mormon was published in 1830 by E.B. </a:t>
            </a:r>
            <a:r>
              <a:rPr lang="en-US" sz="2000" b="1" dirty="0" err="1" smtClean="0"/>
              <a:t>Grandin</a:t>
            </a:r>
            <a:r>
              <a:rPr lang="en-US" sz="2000" b="1" dirty="0" smtClean="0"/>
              <a:t>.</a:t>
            </a:r>
            <a:endParaRPr lang="en-US" sz="20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2128520"/>
            <a:ext cx="609600" cy="609600"/>
          </a:xfrm>
          <a:prstGeom prst="rect">
            <a:avLst/>
          </a:prstGeom>
        </p:spPr>
      </p:pic>
    </p:spTree>
    <p:extLst>
      <p:ext uri="{BB962C8B-B14F-4D97-AF65-F5344CB8AC3E}">
        <p14:creationId xmlns:p14="http://schemas.microsoft.com/office/powerpoint/2010/main" val="898290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42240" y="142240"/>
            <a:ext cx="8859520" cy="707886"/>
          </a:xfrm>
          <a:prstGeom prst="rect">
            <a:avLst/>
          </a:prstGeom>
          <a:noFill/>
        </p:spPr>
        <p:txBody>
          <a:bodyPr wrap="square" rtlCol="0">
            <a:spAutoFit/>
          </a:bodyPr>
          <a:lstStyle/>
          <a:p>
            <a:r>
              <a:rPr lang="en-US" sz="2000" b="1" dirty="0" smtClean="0"/>
              <a:t>Print Shop in Palmyra, NY where the first Book of Mormon was published in 1830 by E.B. </a:t>
            </a:r>
            <a:r>
              <a:rPr lang="en-US" sz="2000" b="1" dirty="0" err="1" smtClean="0"/>
              <a:t>Grandin</a:t>
            </a:r>
            <a:r>
              <a:rPr lang="en-US" sz="2000" b="1" dirty="0" smtClean="0"/>
              <a:t>.</a:t>
            </a:r>
            <a:endParaRPr lang="en-US" sz="2000" b="1" dirty="0"/>
          </a:p>
        </p:txBody>
      </p:sp>
    </p:spTree>
    <p:controls>
      <mc:AlternateContent xmlns:mc="http://schemas.openxmlformats.org/markup-compatibility/2006">
        <mc:Choice xmlns:v="urn:schemas-microsoft-com:vml" Requires="v">
          <p:control spid="7171" name="ShockwaveFlash1" r:id="rId2" imgW="6226924" imgH="3933333"/>
        </mc:Choice>
        <mc:Fallback>
          <p:control name="ShockwaveFlash1" r:id="rId2" imgW="6226924" imgH="3933333">
            <p:pic>
              <p:nvPicPr>
                <p:cNvPr id="0" name="ShockwaveFlash1"/>
                <p:cNvPicPr preferRelativeResize="0">
                  <a:picLocks noChangeAspect="1" noChangeArrowheads="1" noChangeShapeType="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503363" y="1482725"/>
                  <a:ext cx="6227762" cy="39338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32285279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9000" y="14674"/>
            <a:ext cx="3175000" cy="4533900"/>
          </a:xfrm>
          <a:prstGeom prst="rect">
            <a:avLst/>
          </a:prstGeom>
        </p:spPr>
      </p:pic>
      <p:sp>
        <p:nvSpPr>
          <p:cNvPr id="2" name="TextBox 1"/>
          <p:cNvSpPr txBox="1"/>
          <p:nvPr/>
        </p:nvSpPr>
        <p:spPr>
          <a:xfrm>
            <a:off x="274320" y="375919"/>
            <a:ext cx="5511800" cy="5632311"/>
          </a:xfrm>
          <a:prstGeom prst="rect">
            <a:avLst/>
          </a:prstGeom>
          <a:noFill/>
        </p:spPr>
        <p:txBody>
          <a:bodyPr wrap="square" rtlCol="0">
            <a:spAutoFit/>
          </a:bodyPr>
          <a:lstStyle/>
          <a:p>
            <a:r>
              <a:rPr lang="en-US" b="1" dirty="0" smtClean="0"/>
              <a:t>“After </a:t>
            </a:r>
            <a:r>
              <a:rPr lang="en-US" b="1" dirty="0"/>
              <a:t>publishing what he said was an English translation of the plates as the Book of Mormon, he organized branches of the Church of Christ, a church whose adherents were later called Latter Day Saints, Saints, or Mormons.</a:t>
            </a:r>
          </a:p>
          <a:p>
            <a:r>
              <a:rPr lang="en-US" b="1" dirty="0"/>
              <a:t>In 1831, Smith moved west to Kirtland, Ohio intending to establish the city of Zion in western Missouri, but his plans were frustrated when Missouri settlers expelled the Saints in 1833. After leading Zion's Camp, an unsuccessful paramilitary expedition to recover the land, Smith began building a temple in Kirtland. In 1837, the Kirtland Safety Society, a bank established by Smith and other church leaders, suffered a major financial crisis, and the following year Smith joined his followers in northern Missouri. The 1838 Mormon War ensued with Missourians who believed Smith had incited insurrection. When the Saints lost the war, they were expelled, and Smith was imprisoned on capital charges.</a:t>
            </a:r>
          </a:p>
          <a:p>
            <a:r>
              <a:rPr lang="en-US" b="1" dirty="0" smtClean="0"/>
              <a:t>(Wikipedia) </a:t>
            </a:r>
            <a:endParaRPr lang="en-US" b="1" dirty="0"/>
          </a:p>
          <a:p>
            <a:endParaRPr lang="en-US" dirty="0"/>
          </a:p>
        </p:txBody>
      </p:sp>
      <p:sp>
        <p:nvSpPr>
          <p:cNvPr id="4" name="TextBox 3"/>
          <p:cNvSpPr txBox="1"/>
          <p:nvPr/>
        </p:nvSpPr>
        <p:spPr>
          <a:xfrm>
            <a:off x="6278880" y="4734560"/>
            <a:ext cx="2621280" cy="369332"/>
          </a:xfrm>
          <a:prstGeom prst="rect">
            <a:avLst/>
          </a:prstGeom>
          <a:noFill/>
        </p:spPr>
        <p:txBody>
          <a:bodyPr wrap="square" rtlCol="0">
            <a:spAutoFit/>
          </a:bodyPr>
          <a:lstStyle/>
          <a:p>
            <a:r>
              <a:rPr lang="en-US" b="1" dirty="0" smtClean="0"/>
              <a:t>Kirtland Temple in Ohio</a:t>
            </a:r>
            <a:endParaRPr lang="en-US" b="1"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30220" y="5434190"/>
            <a:ext cx="609600" cy="609600"/>
          </a:xfrm>
          <a:prstGeom prst="rect">
            <a:avLst/>
          </a:prstGeom>
        </p:spPr>
      </p:pic>
    </p:spTree>
    <p:extLst>
      <p:ext uri="{BB962C8B-B14F-4D97-AF65-F5344CB8AC3E}">
        <p14:creationId xmlns:p14="http://schemas.microsoft.com/office/powerpoint/2010/main" val="22569039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24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558800"/>
            <a:ext cx="5354320" cy="3970318"/>
          </a:xfrm>
          <a:prstGeom prst="rect">
            <a:avLst/>
          </a:prstGeom>
          <a:noFill/>
        </p:spPr>
        <p:txBody>
          <a:bodyPr wrap="square" rtlCol="0">
            <a:spAutoFit/>
          </a:bodyPr>
          <a:lstStyle/>
          <a:p>
            <a:r>
              <a:rPr lang="en-US" b="1" dirty="0"/>
              <a:t>After being allowed to escape state custody in 1839, Smith led his followers to settle at Nauvoo, Illinois on Mississippi River swampland, and there he served as both mayor and commander of its large militia, the Nauvoo Legion. In early 1844, he announced his candidacy for President of the United States. That summer, after the </a:t>
            </a:r>
            <a:r>
              <a:rPr lang="en-US" b="1" i="1" dirty="0"/>
              <a:t>Nauvoo Expositor</a:t>
            </a:r>
            <a:r>
              <a:rPr lang="en-US" b="1" dirty="0"/>
              <a:t> criticized Smith's practice of </a:t>
            </a:r>
            <a:r>
              <a:rPr lang="en-US" b="1" dirty="0" err="1"/>
              <a:t>polgyamy</a:t>
            </a:r>
            <a:r>
              <a:rPr lang="en-US" b="1" dirty="0"/>
              <a:t>, the Nauvoo City Council ordered the paper's destruction. During the ensuing turmoil, Smith first declared martial law and then surrendered to the governor of Illinois. Although the governor promised his safety, Smith was murdered while awaiting trial in Carthage, Illinois.” (Wikipedia) </a:t>
            </a:r>
          </a:p>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4400" y="0"/>
            <a:ext cx="3149600" cy="3149600"/>
          </a:xfrm>
          <a:prstGeom prst="rect">
            <a:avLst/>
          </a:prstGeom>
        </p:spPr>
      </p:pic>
      <p:sp>
        <p:nvSpPr>
          <p:cNvPr id="4" name="TextBox 3"/>
          <p:cNvSpPr txBox="1"/>
          <p:nvPr/>
        </p:nvSpPr>
        <p:spPr>
          <a:xfrm>
            <a:off x="6558280" y="3423920"/>
            <a:ext cx="2225040" cy="369332"/>
          </a:xfrm>
          <a:prstGeom prst="rect">
            <a:avLst/>
          </a:prstGeom>
          <a:noFill/>
        </p:spPr>
        <p:txBody>
          <a:bodyPr wrap="square" rtlCol="0">
            <a:spAutoFit/>
          </a:bodyPr>
          <a:lstStyle/>
          <a:p>
            <a:r>
              <a:rPr lang="en-US" b="1" dirty="0" smtClean="0"/>
              <a:t>Nauvoo Temple</a:t>
            </a:r>
            <a:endParaRPr lang="en-US" b="1"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80466"/>
            <a:ext cx="2794000" cy="2159000"/>
          </a:xfrm>
          <a:prstGeom prst="rect">
            <a:avLst/>
          </a:prstGeom>
        </p:spPr>
      </p:pic>
      <p:sp>
        <p:nvSpPr>
          <p:cNvPr id="6" name="TextBox 5"/>
          <p:cNvSpPr txBox="1"/>
          <p:nvPr/>
        </p:nvSpPr>
        <p:spPr>
          <a:xfrm>
            <a:off x="3164840" y="5577086"/>
            <a:ext cx="2275840" cy="646331"/>
          </a:xfrm>
          <a:prstGeom prst="rect">
            <a:avLst/>
          </a:prstGeom>
          <a:noFill/>
        </p:spPr>
        <p:txBody>
          <a:bodyPr wrap="square" rtlCol="0">
            <a:spAutoFit/>
          </a:bodyPr>
          <a:lstStyle/>
          <a:p>
            <a:r>
              <a:rPr lang="en-US" b="1" dirty="0" smtClean="0"/>
              <a:t>Smith head of the Nauvoo Legion</a:t>
            </a:r>
            <a:endParaRPr lang="en-US" b="1" dirty="0"/>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37680" y="4962406"/>
            <a:ext cx="609600" cy="609600"/>
          </a:xfrm>
          <a:prstGeom prst="rect">
            <a:avLst/>
          </a:prstGeom>
        </p:spPr>
      </p:pic>
    </p:spTree>
    <p:extLst>
      <p:ext uri="{BB962C8B-B14F-4D97-AF65-F5344CB8AC3E}">
        <p14:creationId xmlns:p14="http://schemas.microsoft.com/office/powerpoint/2010/main" val="4884125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520"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 y="375920"/>
            <a:ext cx="6756400" cy="6463308"/>
          </a:xfrm>
          <a:prstGeom prst="rect">
            <a:avLst/>
          </a:prstGeom>
          <a:noFill/>
        </p:spPr>
        <p:txBody>
          <a:bodyPr wrap="square" rtlCol="0">
            <a:spAutoFit/>
          </a:bodyPr>
          <a:lstStyle/>
          <a:p>
            <a:r>
              <a:rPr lang="en-US" dirty="0" smtClean="0"/>
              <a:t>After Joseph Smith was killed, there was a crisis in leadership. Brigham Young’s bold recollections indicated </a:t>
            </a:r>
            <a:r>
              <a:rPr lang="en-US" dirty="0"/>
              <a:t>an experience of some kind that persuaded </a:t>
            </a:r>
            <a:r>
              <a:rPr lang="en-US" dirty="0" smtClean="0"/>
              <a:t>followers </a:t>
            </a:r>
            <a:r>
              <a:rPr lang="en-US" dirty="0"/>
              <a:t>that the Quorum of the </a:t>
            </a:r>
            <a:r>
              <a:rPr lang="en-US" dirty="0" err="1"/>
              <a:t>Twevle</a:t>
            </a:r>
            <a:r>
              <a:rPr lang="en-US" dirty="0"/>
              <a:t> Apostles was to lead the church with Young as the Quorum's </a:t>
            </a:r>
            <a:r>
              <a:rPr lang="en-US" dirty="0" smtClean="0"/>
              <a:t>President.  </a:t>
            </a:r>
            <a:r>
              <a:rPr lang="en-US" dirty="0"/>
              <a:t>Young was ordained President of the Church in December 1847, more than two and a half years after Smith's death. </a:t>
            </a:r>
            <a:r>
              <a:rPr lang="en-US" dirty="0" err="1"/>
              <a:t>Rigdon</a:t>
            </a:r>
            <a:r>
              <a:rPr lang="en-US" dirty="0"/>
              <a:t> became the president of a separate church </a:t>
            </a:r>
            <a:r>
              <a:rPr lang="en-US" dirty="0" smtClean="0"/>
              <a:t>organization based </a:t>
            </a:r>
            <a:r>
              <a:rPr lang="en-US" dirty="0"/>
              <a:t>in Pittsburgh, </a:t>
            </a:r>
            <a:r>
              <a:rPr lang="en-US" dirty="0" smtClean="0"/>
              <a:t>Pennsylvania and </a:t>
            </a:r>
            <a:r>
              <a:rPr lang="en-US" dirty="0"/>
              <a:t>other potential successors emerged to lead what became other denominations of the movement</a:t>
            </a:r>
            <a:r>
              <a:rPr lang="en-US" dirty="0" smtClean="0"/>
              <a:t>.</a:t>
            </a:r>
            <a:endParaRPr lang="en-US" dirty="0"/>
          </a:p>
          <a:p>
            <a:r>
              <a:rPr lang="en-US" b="1" dirty="0"/>
              <a:t>Governor of Utah Territory</a:t>
            </a:r>
          </a:p>
          <a:p>
            <a:r>
              <a:rPr lang="en-US" dirty="0"/>
              <a:t>As colonizer and founder of Salt Lake </a:t>
            </a:r>
            <a:r>
              <a:rPr lang="en-US" dirty="0" smtClean="0"/>
              <a:t>City, </a:t>
            </a:r>
            <a:r>
              <a:rPr lang="en-US" dirty="0"/>
              <a:t>Young was appointed the territory's first governor and superintendent of American Indian affairs by President Millard Fillmore. During his time as governor, Young directed the establishment of settlements throughout Utah, Idaho, Arizona, Nevada, and parts of southern Colorado and northern Mexico. Under his direction the pioneers built roads and bridges, forts, irrigation projects, and established public welfare, organized a militia, and </a:t>
            </a:r>
            <a:r>
              <a:rPr lang="en-US" i="1" dirty="0"/>
              <a:t>pacified</a:t>
            </a:r>
            <a:r>
              <a:rPr lang="en-US" dirty="0"/>
              <a:t> the Native Americans. </a:t>
            </a:r>
            <a:r>
              <a:rPr lang="en-US" dirty="0" smtClean="0"/>
              <a:t>(Wikipedia)</a:t>
            </a:r>
          </a:p>
          <a:p>
            <a:endParaRPr lang="en-US" dirty="0"/>
          </a:p>
          <a:p>
            <a:r>
              <a:rPr lang="en-US" dirty="0" smtClean="0"/>
              <a:t>Brigham Young is best known for his practice of polygamy. He is also known for revoking the priesthood, and temple blessings from black members of the LDS. </a:t>
            </a:r>
            <a:endParaRPr lang="en-US" dirty="0"/>
          </a:p>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900" y="0"/>
            <a:ext cx="1943100" cy="2352675"/>
          </a:xfrm>
          <a:prstGeom prst="rect">
            <a:avLst/>
          </a:prstGeom>
        </p:spPr>
      </p:pic>
      <p:sp>
        <p:nvSpPr>
          <p:cNvPr id="4" name="TextBox 3"/>
          <p:cNvSpPr txBox="1"/>
          <p:nvPr/>
        </p:nvSpPr>
        <p:spPr>
          <a:xfrm>
            <a:off x="7325360" y="2682240"/>
            <a:ext cx="1615440" cy="369332"/>
          </a:xfrm>
          <a:prstGeom prst="rect">
            <a:avLst/>
          </a:prstGeom>
          <a:noFill/>
        </p:spPr>
        <p:txBody>
          <a:bodyPr wrap="square" rtlCol="0">
            <a:spAutoFit/>
          </a:bodyPr>
          <a:lstStyle/>
          <a:p>
            <a:r>
              <a:rPr lang="en-US" dirty="0" smtClean="0"/>
              <a:t>Brigham Young</a:t>
            </a:r>
            <a:endParaRPr lang="en-US"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03490" y="4069080"/>
            <a:ext cx="609600" cy="609600"/>
          </a:xfrm>
          <a:prstGeom prst="rect">
            <a:avLst/>
          </a:prstGeom>
        </p:spPr>
      </p:pic>
    </p:spTree>
    <p:extLst>
      <p:ext uri="{BB962C8B-B14F-4D97-AF65-F5344CB8AC3E}">
        <p14:creationId xmlns:p14="http://schemas.microsoft.com/office/powerpoint/2010/main" val="5219826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84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1449360" y="254615"/>
            <a:ext cx="5981125"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Summary of the </a:t>
            </a:r>
          </a:p>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Book of Mormon</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6075680" y="6067474"/>
            <a:ext cx="2194560" cy="707886"/>
          </a:xfrm>
          <a:prstGeom prst="rect">
            <a:avLst/>
          </a:prstGeom>
          <a:noFill/>
        </p:spPr>
        <p:txBody>
          <a:bodyPr wrap="square" rtlCol="0">
            <a:spAutoFit/>
          </a:bodyPr>
          <a:lstStyle/>
          <a:p>
            <a:r>
              <a:rPr lang="en-US" sz="2000" b="1" dirty="0" smtClean="0"/>
              <a:t>1</a:t>
            </a:r>
            <a:r>
              <a:rPr lang="en-US" sz="2000" b="1" baseline="30000" dirty="0" smtClean="0"/>
              <a:t>st</a:t>
            </a:r>
            <a:r>
              <a:rPr lang="en-US" sz="2000" b="1" dirty="0" smtClean="0"/>
              <a:t> Edition of the Book of Mormon</a:t>
            </a:r>
            <a:endParaRPr lang="en-US" sz="2000" b="1"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25685" y="2362200"/>
            <a:ext cx="609600" cy="609600"/>
          </a:xfrm>
          <a:prstGeom prst="rect">
            <a:avLst/>
          </a:prstGeom>
        </p:spPr>
      </p:pic>
    </p:spTree>
    <p:extLst>
      <p:ext uri="{BB962C8B-B14F-4D97-AF65-F5344CB8AC3E}">
        <p14:creationId xmlns:p14="http://schemas.microsoft.com/office/powerpoint/2010/main" val="2212101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4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21920" y="172720"/>
            <a:ext cx="5049520" cy="1631216"/>
          </a:xfrm>
          <a:prstGeom prst="rect">
            <a:avLst/>
          </a:prstGeom>
          <a:noFill/>
        </p:spPr>
        <p:txBody>
          <a:bodyPr wrap="square" rtlCol="0">
            <a:spAutoFit/>
          </a:bodyPr>
          <a:lstStyle/>
          <a:p>
            <a:r>
              <a:rPr lang="en-US" sz="2000" b="1" dirty="0" err="1" smtClean="0"/>
              <a:t>Lehi</a:t>
            </a:r>
            <a:r>
              <a:rPr lang="en-US" sz="2000" b="1" dirty="0" smtClean="0"/>
              <a:t> a rich Israelite from the tribe of Manasseh was warned of the destruction of Jerusalem by Jeremiah. </a:t>
            </a:r>
            <a:r>
              <a:rPr lang="en-US" sz="2000" b="1" dirty="0" err="1" smtClean="0"/>
              <a:t>Lehi</a:t>
            </a:r>
            <a:r>
              <a:rPr lang="en-US" sz="2000" b="1" dirty="0" smtClean="0"/>
              <a:t> is told by God in a vision to flee and build a ship and sail to the promised land, America.</a:t>
            </a:r>
            <a:endParaRPr lang="en-US" sz="2000" b="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19200" y="2433320"/>
            <a:ext cx="609600" cy="609600"/>
          </a:xfrm>
          <a:prstGeom prst="rect">
            <a:avLst/>
          </a:prstGeom>
        </p:spPr>
      </p:pic>
    </p:spTree>
    <p:extLst>
      <p:ext uri="{BB962C8B-B14F-4D97-AF65-F5344CB8AC3E}">
        <p14:creationId xmlns:p14="http://schemas.microsoft.com/office/powerpoint/2010/main" val="23408951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82880" y="2149018"/>
            <a:ext cx="8778240" cy="4708981"/>
          </a:xfrm>
          <a:prstGeom prst="rect">
            <a:avLst/>
          </a:prstGeom>
          <a:noFill/>
        </p:spPr>
        <p:txBody>
          <a:bodyPr wrap="square" rtlCol="0">
            <a:spAutoFit/>
          </a:bodyPr>
          <a:lstStyle/>
          <a:p>
            <a:r>
              <a:rPr lang="en-US" sz="2000" b="1" dirty="0" smtClean="0">
                <a:solidFill>
                  <a:schemeClr val="bg1"/>
                </a:solidFill>
              </a:rPr>
              <a:t>After </a:t>
            </a:r>
            <a:r>
              <a:rPr lang="en-US" sz="2000" b="1" dirty="0">
                <a:solidFill>
                  <a:schemeClr val="bg1"/>
                </a:solidFill>
              </a:rPr>
              <a:t>arriving in the Americas, </a:t>
            </a:r>
            <a:r>
              <a:rPr lang="en-US" sz="2000" b="1" dirty="0" err="1">
                <a:solidFill>
                  <a:schemeClr val="bg1"/>
                </a:solidFill>
              </a:rPr>
              <a:t>Lehi</a:t>
            </a:r>
            <a:r>
              <a:rPr lang="en-US" sz="2000" b="1" dirty="0">
                <a:solidFill>
                  <a:schemeClr val="bg1"/>
                </a:solidFill>
              </a:rPr>
              <a:t> dies and the </a:t>
            </a:r>
            <a:r>
              <a:rPr lang="en-US" sz="2000" b="1" dirty="0" smtClean="0">
                <a:solidFill>
                  <a:schemeClr val="bg1"/>
                </a:solidFill>
              </a:rPr>
              <a:t>family </a:t>
            </a:r>
            <a:r>
              <a:rPr lang="en-US" sz="2000" b="1" dirty="0">
                <a:solidFill>
                  <a:schemeClr val="bg1"/>
                </a:solidFill>
              </a:rPr>
              <a:t>splits into two factions: the </a:t>
            </a:r>
            <a:r>
              <a:rPr lang="en-US" sz="2000" b="1" dirty="0" err="1">
                <a:solidFill>
                  <a:schemeClr val="bg1"/>
                </a:solidFill>
              </a:rPr>
              <a:t>Lamanites</a:t>
            </a:r>
            <a:r>
              <a:rPr lang="en-US" sz="2000" b="1" dirty="0">
                <a:solidFill>
                  <a:schemeClr val="bg1"/>
                </a:solidFill>
              </a:rPr>
              <a:t> </a:t>
            </a:r>
            <a:r>
              <a:rPr lang="en-US" sz="2000" b="1" dirty="0" smtClean="0">
                <a:solidFill>
                  <a:schemeClr val="bg1"/>
                </a:solidFill>
              </a:rPr>
              <a:t>who follow </a:t>
            </a:r>
            <a:r>
              <a:rPr lang="en-US" sz="2000" b="1" dirty="0">
                <a:solidFill>
                  <a:schemeClr val="bg1"/>
                </a:solidFill>
              </a:rPr>
              <a:t>the eldest son </a:t>
            </a:r>
            <a:r>
              <a:rPr lang="en-US" sz="2000" b="1" dirty="0" err="1" smtClean="0">
                <a:solidFill>
                  <a:schemeClr val="bg1"/>
                </a:solidFill>
              </a:rPr>
              <a:t>Laman</a:t>
            </a:r>
            <a:r>
              <a:rPr lang="en-US" sz="2000" b="1" dirty="0" smtClean="0">
                <a:solidFill>
                  <a:schemeClr val="bg1"/>
                </a:solidFill>
              </a:rPr>
              <a:t> </a:t>
            </a:r>
            <a:r>
              <a:rPr lang="en-US" sz="2000" b="1" dirty="0">
                <a:solidFill>
                  <a:schemeClr val="bg1"/>
                </a:solidFill>
              </a:rPr>
              <a:t>and the </a:t>
            </a:r>
            <a:r>
              <a:rPr lang="en-US" sz="2000" b="1" dirty="0" err="1">
                <a:solidFill>
                  <a:schemeClr val="bg1"/>
                </a:solidFill>
              </a:rPr>
              <a:t>Nephites</a:t>
            </a:r>
            <a:r>
              <a:rPr lang="en-US" sz="2000" b="1" dirty="0">
                <a:solidFill>
                  <a:schemeClr val="bg1"/>
                </a:solidFill>
              </a:rPr>
              <a:t> </a:t>
            </a:r>
            <a:r>
              <a:rPr lang="en-US" sz="2000" b="1" dirty="0" smtClean="0">
                <a:solidFill>
                  <a:schemeClr val="bg1"/>
                </a:solidFill>
              </a:rPr>
              <a:t>who follow </a:t>
            </a:r>
            <a:r>
              <a:rPr lang="en-US" sz="2000" b="1" dirty="0">
                <a:solidFill>
                  <a:schemeClr val="bg1"/>
                </a:solidFill>
              </a:rPr>
              <a:t>the righteous, younger son Nephi).</a:t>
            </a:r>
          </a:p>
          <a:p>
            <a:r>
              <a:rPr lang="en-US" sz="2000" b="1" dirty="0">
                <a:solidFill>
                  <a:schemeClr val="bg1"/>
                </a:solidFill>
              </a:rPr>
              <a:t>The </a:t>
            </a:r>
            <a:r>
              <a:rPr lang="en-US" sz="2000" b="1" dirty="0" err="1">
                <a:solidFill>
                  <a:schemeClr val="bg1"/>
                </a:solidFill>
              </a:rPr>
              <a:t>Lamanites</a:t>
            </a:r>
            <a:r>
              <a:rPr lang="en-US" sz="2000" b="1" dirty="0">
                <a:solidFill>
                  <a:schemeClr val="bg1"/>
                </a:solidFill>
              </a:rPr>
              <a:t> quickly fall into </a:t>
            </a:r>
            <a:r>
              <a:rPr lang="en-US" sz="2000" b="1" dirty="0" smtClean="0">
                <a:solidFill>
                  <a:schemeClr val="bg1"/>
                </a:solidFill>
              </a:rPr>
              <a:t>idolatry. </a:t>
            </a:r>
            <a:r>
              <a:rPr lang="en-US" sz="2000" b="1" dirty="0">
                <a:solidFill>
                  <a:schemeClr val="bg1"/>
                </a:solidFill>
              </a:rPr>
              <a:t>The </a:t>
            </a:r>
            <a:r>
              <a:rPr lang="en-US" sz="2000" b="1" dirty="0" err="1">
                <a:solidFill>
                  <a:schemeClr val="bg1"/>
                </a:solidFill>
              </a:rPr>
              <a:t>Nephites</a:t>
            </a:r>
            <a:r>
              <a:rPr lang="en-US" sz="2000" b="1" dirty="0">
                <a:solidFill>
                  <a:schemeClr val="bg1"/>
                </a:solidFill>
              </a:rPr>
              <a:t>, however, generally follow the religious traditions of Abraham and Moses, though they often fall into </a:t>
            </a:r>
            <a:r>
              <a:rPr lang="en-US" sz="2000" b="1" dirty="0" smtClean="0">
                <a:solidFill>
                  <a:schemeClr val="bg1"/>
                </a:solidFill>
              </a:rPr>
              <a:t>idolatry, </a:t>
            </a:r>
            <a:r>
              <a:rPr lang="en-US" sz="2000" b="1" dirty="0">
                <a:solidFill>
                  <a:schemeClr val="bg1"/>
                </a:solidFill>
              </a:rPr>
              <a:t>and other sins. A series of prophets are sent to the </a:t>
            </a:r>
            <a:r>
              <a:rPr lang="en-US" sz="2000" b="1" dirty="0" err="1">
                <a:solidFill>
                  <a:schemeClr val="bg1"/>
                </a:solidFill>
              </a:rPr>
              <a:t>Nephites</a:t>
            </a:r>
            <a:r>
              <a:rPr lang="en-US" sz="2000" b="1" dirty="0">
                <a:solidFill>
                  <a:schemeClr val="bg1"/>
                </a:solidFill>
              </a:rPr>
              <a:t> to keep them faithful to the god of Abraham, </a:t>
            </a:r>
            <a:r>
              <a:rPr lang="en-US" sz="2000" b="1" dirty="0" smtClean="0">
                <a:solidFill>
                  <a:schemeClr val="bg1"/>
                </a:solidFill>
              </a:rPr>
              <a:t> </a:t>
            </a:r>
            <a:r>
              <a:rPr lang="en-US" sz="2000" b="1" dirty="0">
                <a:solidFill>
                  <a:schemeClr val="bg1"/>
                </a:solidFill>
              </a:rPr>
              <a:t>and to the teachings of Moses. These prophets also teach that the Messiah will be sent to the Israelites in Jerusalem, and that after He is crucified at Jerusalem He will appear to the </a:t>
            </a:r>
            <a:r>
              <a:rPr lang="en-US" sz="2000" b="1" dirty="0" err="1">
                <a:solidFill>
                  <a:schemeClr val="bg1"/>
                </a:solidFill>
              </a:rPr>
              <a:t>Nephites</a:t>
            </a:r>
            <a:r>
              <a:rPr lang="en-US" sz="2000" b="1" dirty="0">
                <a:solidFill>
                  <a:schemeClr val="bg1"/>
                </a:solidFill>
              </a:rPr>
              <a:t> and bring peace.</a:t>
            </a:r>
          </a:p>
          <a:p>
            <a:r>
              <a:rPr lang="en-US" sz="2000" b="1" dirty="0">
                <a:solidFill>
                  <a:schemeClr val="bg1"/>
                </a:solidFill>
              </a:rPr>
              <a:t>These two groups remain </a:t>
            </a:r>
            <a:r>
              <a:rPr lang="en-US" sz="2000" b="1" dirty="0" smtClean="0">
                <a:solidFill>
                  <a:schemeClr val="bg1"/>
                </a:solidFill>
              </a:rPr>
              <a:t>in </a:t>
            </a:r>
            <a:r>
              <a:rPr lang="en-US" sz="2000" b="1" dirty="0">
                <a:solidFill>
                  <a:schemeClr val="bg1"/>
                </a:solidFill>
              </a:rPr>
              <a:t>constant warfare, with the </a:t>
            </a:r>
            <a:r>
              <a:rPr lang="en-US" sz="2000" b="1" dirty="0" err="1">
                <a:solidFill>
                  <a:schemeClr val="bg1"/>
                </a:solidFill>
              </a:rPr>
              <a:t>Lamanites</a:t>
            </a:r>
            <a:r>
              <a:rPr lang="en-US" sz="2000" b="1" dirty="0">
                <a:solidFill>
                  <a:schemeClr val="bg1"/>
                </a:solidFill>
              </a:rPr>
              <a:t> being </a:t>
            </a:r>
            <a:r>
              <a:rPr lang="en-US" sz="2000" b="1" dirty="0" smtClean="0">
                <a:solidFill>
                  <a:schemeClr val="bg1"/>
                </a:solidFill>
              </a:rPr>
              <a:t>more </a:t>
            </a:r>
            <a:r>
              <a:rPr lang="en-US" sz="2000" b="1" dirty="0">
                <a:solidFill>
                  <a:schemeClr val="bg1"/>
                </a:solidFill>
              </a:rPr>
              <a:t>numerous than the </a:t>
            </a:r>
            <a:r>
              <a:rPr lang="en-US" sz="2000" b="1" dirty="0" err="1">
                <a:solidFill>
                  <a:schemeClr val="bg1"/>
                </a:solidFill>
              </a:rPr>
              <a:t>Nephites</a:t>
            </a:r>
            <a:r>
              <a:rPr lang="en-US" sz="2000" b="1" dirty="0">
                <a:solidFill>
                  <a:schemeClr val="bg1"/>
                </a:solidFill>
              </a:rPr>
              <a:t>. The </a:t>
            </a:r>
            <a:r>
              <a:rPr lang="en-US" sz="2000" b="1" dirty="0" err="1">
                <a:solidFill>
                  <a:schemeClr val="bg1"/>
                </a:solidFill>
              </a:rPr>
              <a:t>Nephites</a:t>
            </a:r>
            <a:r>
              <a:rPr lang="en-US" sz="2000" b="1" dirty="0">
                <a:solidFill>
                  <a:schemeClr val="bg1"/>
                </a:solidFill>
              </a:rPr>
              <a:t> migrate north several times, and during the 3rd century B.C. they come into contact with a civilization descended from a group of Jews that had fled Jerusalem at the time of its destruction (the </a:t>
            </a:r>
            <a:r>
              <a:rPr lang="en-US" sz="2000" b="1" dirty="0" err="1">
                <a:solidFill>
                  <a:schemeClr val="bg1"/>
                </a:solidFill>
              </a:rPr>
              <a:t>Mulekites</a:t>
            </a:r>
            <a:r>
              <a:rPr lang="en-US" sz="2000" b="1" dirty="0">
                <a:solidFill>
                  <a:schemeClr val="bg1"/>
                </a:solidFill>
              </a:rPr>
              <a:t>). </a:t>
            </a:r>
            <a:r>
              <a:rPr lang="en-US" sz="2000" b="1" dirty="0" smtClean="0">
                <a:solidFill>
                  <a:schemeClr val="bg1"/>
                </a:solidFill>
              </a:rPr>
              <a:t> They join together.</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759200" y="716280"/>
            <a:ext cx="609600" cy="609600"/>
          </a:xfrm>
          <a:prstGeom prst="rect">
            <a:avLst/>
          </a:prstGeom>
        </p:spPr>
      </p:pic>
    </p:spTree>
    <p:extLst>
      <p:ext uri="{BB962C8B-B14F-4D97-AF65-F5344CB8AC3E}">
        <p14:creationId xmlns:p14="http://schemas.microsoft.com/office/powerpoint/2010/main" val="31917461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7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405120" y="0"/>
            <a:ext cx="3738880" cy="830997"/>
          </a:xfrm>
          <a:prstGeom prst="rect">
            <a:avLst/>
          </a:prstGeom>
          <a:noFill/>
        </p:spPr>
        <p:txBody>
          <a:bodyPr wrap="square" rtlCol="0">
            <a:spAutoFit/>
          </a:bodyPr>
          <a:lstStyle/>
          <a:p>
            <a:r>
              <a:rPr lang="en-US" sz="2400" b="1" dirty="0" smtClean="0">
                <a:solidFill>
                  <a:schemeClr val="bg1">
                    <a:lumMod val="95000"/>
                  </a:schemeClr>
                </a:solidFill>
              </a:rPr>
              <a:t>Jesus appears to the Indians  in the Americas.</a:t>
            </a:r>
            <a:endParaRPr lang="en-US" sz="2400" b="1" dirty="0">
              <a:solidFill>
                <a:schemeClr val="bg1">
                  <a:lumMod val="95000"/>
                </a:schemeClr>
              </a:solidFill>
            </a:endParaRPr>
          </a:p>
        </p:txBody>
      </p:sp>
      <p:sp>
        <p:nvSpPr>
          <p:cNvPr id="4" name="TextBox 3"/>
          <p:cNvSpPr txBox="1"/>
          <p:nvPr/>
        </p:nvSpPr>
        <p:spPr>
          <a:xfrm>
            <a:off x="121920" y="4831079"/>
            <a:ext cx="8625840" cy="1631216"/>
          </a:xfrm>
          <a:prstGeom prst="rect">
            <a:avLst/>
          </a:prstGeom>
          <a:noFill/>
        </p:spPr>
        <p:txBody>
          <a:bodyPr wrap="square" rtlCol="0">
            <a:spAutoFit/>
          </a:bodyPr>
          <a:lstStyle/>
          <a:p>
            <a:r>
              <a:rPr lang="en-US" sz="2000" b="1" dirty="0">
                <a:solidFill>
                  <a:schemeClr val="bg1"/>
                </a:solidFill>
              </a:rPr>
              <a:t>The climax of the Book of Mormon is </a:t>
            </a:r>
            <a:r>
              <a:rPr lang="en-US" sz="2000" b="1" dirty="0" smtClean="0">
                <a:solidFill>
                  <a:schemeClr val="bg1"/>
                </a:solidFill>
              </a:rPr>
              <a:t>the destruction </a:t>
            </a:r>
            <a:r>
              <a:rPr lang="en-US" sz="2000" b="1" dirty="0">
                <a:solidFill>
                  <a:schemeClr val="bg1"/>
                </a:solidFill>
              </a:rPr>
              <a:t>of much of the </a:t>
            </a:r>
            <a:r>
              <a:rPr lang="en-US" sz="2000" b="1" dirty="0" err="1">
                <a:solidFill>
                  <a:schemeClr val="bg1"/>
                </a:solidFill>
              </a:rPr>
              <a:t>Nephite</a:t>
            </a:r>
            <a:r>
              <a:rPr lang="en-US" sz="2000" b="1" dirty="0">
                <a:solidFill>
                  <a:schemeClr val="bg1"/>
                </a:solidFill>
              </a:rPr>
              <a:t> and </a:t>
            </a:r>
            <a:r>
              <a:rPr lang="en-US" sz="2000" b="1" dirty="0" err="1">
                <a:solidFill>
                  <a:schemeClr val="bg1"/>
                </a:solidFill>
              </a:rPr>
              <a:t>Lamanite</a:t>
            </a:r>
            <a:r>
              <a:rPr lang="en-US" sz="2000" b="1" dirty="0">
                <a:solidFill>
                  <a:schemeClr val="bg1"/>
                </a:solidFill>
              </a:rPr>
              <a:t> civilizations at the time of the crucifixion of Jesus in Jerusalem. Shortly after this destruction the resurrected Jesus Christ appears to the surviving righteous people. Christ establishes a church among the people and delivers to them </a:t>
            </a:r>
            <a:r>
              <a:rPr lang="en-US" sz="2000" b="1" dirty="0" smtClean="0">
                <a:solidFill>
                  <a:schemeClr val="bg1"/>
                </a:solidFill>
              </a:rPr>
              <a:t>the gospel</a:t>
            </a:r>
            <a:r>
              <a:rPr lang="en-US" sz="2000" b="1" dirty="0">
                <a:solidFill>
                  <a:schemeClr val="bg1"/>
                </a:solidFill>
              </a:rPr>
              <a:t>.</a:t>
            </a: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8840" y="1163320"/>
            <a:ext cx="609600" cy="609600"/>
          </a:xfrm>
          <a:prstGeom prst="rect">
            <a:avLst/>
          </a:prstGeom>
        </p:spPr>
      </p:pic>
    </p:spTree>
    <p:extLst>
      <p:ext uri="{BB962C8B-B14F-4D97-AF65-F5344CB8AC3E}">
        <p14:creationId xmlns:p14="http://schemas.microsoft.com/office/powerpoint/2010/main" val="3615700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1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42240" y="4386610"/>
            <a:ext cx="8696960" cy="2308324"/>
          </a:xfrm>
          <a:prstGeom prst="rect">
            <a:avLst/>
          </a:prstGeom>
          <a:noFill/>
        </p:spPr>
        <p:txBody>
          <a:bodyPr wrap="square" rtlCol="0">
            <a:spAutoFit/>
          </a:bodyPr>
          <a:lstStyle/>
          <a:p>
            <a:r>
              <a:rPr lang="en-US" sz="2400" b="1" dirty="0">
                <a:solidFill>
                  <a:schemeClr val="bg1"/>
                </a:solidFill>
              </a:rPr>
              <a:t>After Jesus appears there is 200 years of peace and harmony, after which the people begin again to break apart into factions. By the mid 4th century A.D., the people are again divided into </a:t>
            </a:r>
            <a:r>
              <a:rPr lang="en-US" sz="2400" b="1" dirty="0" err="1">
                <a:solidFill>
                  <a:schemeClr val="bg1"/>
                </a:solidFill>
              </a:rPr>
              <a:t>Lamanites</a:t>
            </a:r>
            <a:r>
              <a:rPr lang="en-US" sz="2400" b="1" dirty="0">
                <a:solidFill>
                  <a:schemeClr val="bg1"/>
                </a:solidFill>
              </a:rPr>
              <a:t> and </a:t>
            </a:r>
            <a:r>
              <a:rPr lang="en-US" sz="2400" b="1" dirty="0" err="1">
                <a:solidFill>
                  <a:schemeClr val="bg1"/>
                </a:solidFill>
              </a:rPr>
              <a:t>Nephites</a:t>
            </a:r>
            <a:r>
              <a:rPr lang="en-US" sz="2400" b="1" dirty="0">
                <a:solidFill>
                  <a:schemeClr val="bg1"/>
                </a:solidFill>
              </a:rPr>
              <a:t>, but both having rejected Jesus and His teachings. There is a major battle </a:t>
            </a:r>
            <a:r>
              <a:rPr lang="en-US" sz="2400" b="1" dirty="0" smtClean="0">
                <a:solidFill>
                  <a:schemeClr val="bg1"/>
                </a:solidFill>
              </a:rPr>
              <a:t>near Hill of </a:t>
            </a:r>
            <a:r>
              <a:rPr lang="en-US" sz="2400" b="1" dirty="0" err="1" smtClean="0">
                <a:solidFill>
                  <a:schemeClr val="bg1"/>
                </a:solidFill>
              </a:rPr>
              <a:t>Cumorah</a:t>
            </a:r>
            <a:r>
              <a:rPr lang="en-US" sz="2400" b="1" dirty="0" smtClean="0">
                <a:solidFill>
                  <a:schemeClr val="bg1"/>
                </a:solidFill>
              </a:rPr>
              <a:t> around </a:t>
            </a:r>
            <a:r>
              <a:rPr lang="en-US" sz="2400" b="1" dirty="0">
                <a:solidFill>
                  <a:schemeClr val="bg1"/>
                </a:solidFill>
              </a:rPr>
              <a:t>the year A.D. 385 which destroys nearly all of the </a:t>
            </a:r>
            <a:r>
              <a:rPr lang="en-US" sz="2400" b="1" dirty="0" err="1">
                <a:solidFill>
                  <a:schemeClr val="bg1"/>
                </a:solidFill>
              </a:rPr>
              <a:t>Nephites</a:t>
            </a:r>
            <a:r>
              <a:rPr lang="en-US" sz="2400" b="1" dirty="0">
                <a:solidFill>
                  <a:schemeClr val="bg1"/>
                </a:solidFill>
              </a:rPr>
              <a:t>.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44080" y="1732280"/>
            <a:ext cx="609600" cy="609600"/>
          </a:xfrm>
          <a:prstGeom prst="rect">
            <a:avLst/>
          </a:prstGeom>
        </p:spPr>
      </p:pic>
    </p:spTree>
    <p:extLst>
      <p:ext uri="{BB962C8B-B14F-4D97-AF65-F5344CB8AC3E}">
        <p14:creationId xmlns:p14="http://schemas.microsoft.com/office/powerpoint/2010/main" val="2868307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52400" y="101600"/>
            <a:ext cx="4226560" cy="3046988"/>
          </a:xfrm>
          <a:prstGeom prst="rect">
            <a:avLst/>
          </a:prstGeom>
          <a:noFill/>
        </p:spPr>
        <p:txBody>
          <a:bodyPr wrap="square" rtlCol="0">
            <a:spAutoFit/>
          </a:bodyPr>
          <a:lstStyle/>
          <a:p>
            <a:r>
              <a:rPr lang="en-US" sz="2400" b="1" dirty="0">
                <a:solidFill>
                  <a:schemeClr val="bg1"/>
                </a:solidFill>
              </a:rPr>
              <a:t>The </a:t>
            </a:r>
            <a:r>
              <a:rPr lang="en-US" sz="2400" b="1" dirty="0" smtClean="0">
                <a:solidFill>
                  <a:schemeClr val="bg1"/>
                </a:solidFill>
              </a:rPr>
              <a:t>Book of Mormon ends </a:t>
            </a:r>
            <a:r>
              <a:rPr lang="en-US" sz="2400" b="1" dirty="0">
                <a:solidFill>
                  <a:schemeClr val="bg1"/>
                </a:solidFill>
              </a:rPr>
              <a:t>with the writings of Mormon and his son </a:t>
            </a:r>
            <a:r>
              <a:rPr lang="en-US" sz="2400" b="1" dirty="0" err="1">
                <a:solidFill>
                  <a:schemeClr val="bg1"/>
                </a:solidFill>
              </a:rPr>
              <a:t>Moroni</a:t>
            </a:r>
            <a:r>
              <a:rPr lang="en-US" sz="2400" b="1" dirty="0">
                <a:solidFill>
                  <a:schemeClr val="bg1"/>
                </a:solidFill>
              </a:rPr>
              <a:t>, the two last </a:t>
            </a:r>
            <a:r>
              <a:rPr lang="en-US" sz="2400" b="1" dirty="0" err="1">
                <a:solidFill>
                  <a:schemeClr val="bg1"/>
                </a:solidFill>
              </a:rPr>
              <a:t>Nephite</a:t>
            </a:r>
            <a:r>
              <a:rPr lang="en-US" sz="2400" b="1" dirty="0">
                <a:solidFill>
                  <a:schemeClr val="bg1"/>
                </a:solidFill>
              </a:rPr>
              <a:t> prophets. They create the Book of Mormon by abridging the records of their civilization and writing the text on gold plates.</a:t>
            </a:r>
            <a:endParaRPr lang="en-US"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8400" y="4028440"/>
            <a:ext cx="609600" cy="609600"/>
          </a:xfrm>
          <a:prstGeom prst="rect">
            <a:avLst/>
          </a:prstGeom>
        </p:spPr>
      </p:pic>
    </p:spTree>
    <p:extLst>
      <p:ext uri="{BB962C8B-B14F-4D97-AF65-F5344CB8AC3E}">
        <p14:creationId xmlns:p14="http://schemas.microsoft.com/office/powerpoint/2010/main" val="6538469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5" name="TextBox 4"/>
          <p:cNvSpPr txBox="1"/>
          <p:nvPr/>
        </p:nvSpPr>
        <p:spPr>
          <a:xfrm>
            <a:off x="477520" y="40640"/>
            <a:ext cx="4480560" cy="2585323"/>
          </a:xfrm>
          <a:prstGeom prst="rect">
            <a:avLst/>
          </a:prstGeom>
          <a:noFill/>
        </p:spPr>
        <p:txBody>
          <a:bodyPr wrap="square" rtlCol="0">
            <a:spAutoFit/>
          </a:bodyPr>
          <a:lstStyle/>
          <a:p>
            <a:r>
              <a:rPr lang="en-US" sz="2400" b="1" dirty="0" smtClean="0">
                <a:solidFill>
                  <a:schemeClr val="bg1"/>
                </a:solidFill>
              </a:rPr>
              <a:t>The </a:t>
            </a:r>
            <a:r>
              <a:rPr lang="en-US" sz="2400" b="1" dirty="0">
                <a:solidFill>
                  <a:schemeClr val="bg1"/>
                </a:solidFill>
              </a:rPr>
              <a:t>final entry in the Book of Mormon is written around A.D. 421 by </a:t>
            </a:r>
            <a:r>
              <a:rPr lang="en-US" sz="2400" b="1" dirty="0" err="1">
                <a:solidFill>
                  <a:schemeClr val="bg1"/>
                </a:solidFill>
              </a:rPr>
              <a:t>Moroni</a:t>
            </a:r>
            <a:r>
              <a:rPr lang="en-US" sz="2400" b="1" dirty="0">
                <a:solidFill>
                  <a:schemeClr val="bg1"/>
                </a:solidFill>
              </a:rPr>
              <a:t> and indicates that God instructed him to bury the plates and that they will be found and translated in the future.</a:t>
            </a:r>
          </a:p>
          <a:p>
            <a:endParaRPr lang="en-US"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08200" y="2738120"/>
            <a:ext cx="609600" cy="609600"/>
          </a:xfrm>
          <a:prstGeom prst="rect">
            <a:avLst/>
          </a:prstGeom>
        </p:spPr>
      </p:pic>
    </p:spTree>
    <p:extLst>
      <p:ext uri="{BB962C8B-B14F-4D97-AF65-F5344CB8AC3E}">
        <p14:creationId xmlns:p14="http://schemas.microsoft.com/office/powerpoint/2010/main" val="36069435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480" y="1737360"/>
            <a:ext cx="5770880" cy="4893647"/>
          </a:xfrm>
          <a:prstGeom prst="rect">
            <a:avLst/>
          </a:prstGeom>
          <a:noFill/>
        </p:spPr>
        <p:txBody>
          <a:bodyPr wrap="square" rtlCol="0">
            <a:spAutoFit/>
          </a:bodyPr>
          <a:lstStyle/>
          <a:p>
            <a:r>
              <a:rPr lang="en-US" sz="2400" b="1" dirty="0"/>
              <a:t>There is </a:t>
            </a:r>
            <a:r>
              <a:rPr lang="en-US" sz="2400" b="1" dirty="0" smtClean="0"/>
              <a:t>another civilization </a:t>
            </a:r>
            <a:r>
              <a:rPr lang="en-US" sz="2400" b="1" dirty="0"/>
              <a:t>in the Book of </a:t>
            </a:r>
            <a:r>
              <a:rPr lang="en-US" sz="2400" b="1" dirty="0" smtClean="0"/>
              <a:t>Mormon called the </a:t>
            </a:r>
            <a:r>
              <a:rPr lang="en-US" sz="2400" b="1" dirty="0" err="1"/>
              <a:t>Jaredites</a:t>
            </a:r>
            <a:r>
              <a:rPr lang="en-US" sz="2400" b="1" dirty="0"/>
              <a:t> </a:t>
            </a:r>
            <a:r>
              <a:rPr lang="en-US" sz="2400" b="1" dirty="0" smtClean="0"/>
              <a:t> who were </a:t>
            </a:r>
            <a:r>
              <a:rPr lang="en-US" sz="2400" b="1" dirty="0"/>
              <a:t>a group that left the Old World around the time of the Tower of Babel and were led by God to the Americas. This culture lasted from approximately 2200 B.C. until the 4th or 5th century B.C. The </a:t>
            </a:r>
            <a:r>
              <a:rPr lang="en-US" sz="2400" b="1" dirty="0" err="1"/>
              <a:t>Mulekites</a:t>
            </a:r>
            <a:r>
              <a:rPr lang="en-US" sz="2400" b="1" dirty="0"/>
              <a:t> had met a survivor of the </a:t>
            </a:r>
            <a:r>
              <a:rPr lang="en-US" sz="2400" b="1" dirty="0" err="1"/>
              <a:t>Jaredites</a:t>
            </a:r>
            <a:r>
              <a:rPr lang="en-US" sz="2400" b="1" dirty="0"/>
              <a:t>, and the </a:t>
            </a:r>
            <a:r>
              <a:rPr lang="en-US" sz="2400" b="1" dirty="0" err="1"/>
              <a:t>Nephites</a:t>
            </a:r>
            <a:r>
              <a:rPr lang="en-US" sz="2400" b="1" dirty="0"/>
              <a:t> found a written history of that people as recorded by a </a:t>
            </a:r>
            <a:r>
              <a:rPr lang="en-US" sz="2400" b="1" dirty="0" err="1"/>
              <a:t>Jaredite</a:t>
            </a:r>
            <a:r>
              <a:rPr lang="en-US" sz="2400" b="1" dirty="0"/>
              <a:t> prophet named </a:t>
            </a:r>
            <a:r>
              <a:rPr lang="en-US" sz="2400" b="1" dirty="0" smtClean="0"/>
              <a:t>Ether. </a:t>
            </a:r>
            <a:r>
              <a:rPr lang="en-US" sz="2400" b="1" dirty="0" err="1" smtClean="0"/>
              <a:t>Moroni’s</a:t>
            </a:r>
            <a:r>
              <a:rPr lang="en-US" sz="2400" b="1" dirty="0" smtClean="0"/>
              <a:t> abridgement </a:t>
            </a:r>
            <a:r>
              <a:rPr lang="en-US" sz="2400" b="1" dirty="0"/>
              <a:t>of, and commentary on, this record appears within the Book of Mormon as the Book of Ether.</a:t>
            </a:r>
          </a:p>
        </p:txBody>
      </p:sp>
      <p:sp>
        <p:nvSpPr>
          <p:cNvPr id="3" name="Rectangle 2"/>
          <p:cNvSpPr/>
          <p:nvPr/>
        </p:nvSpPr>
        <p:spPr>
          <a:xfrm>
            <a:off x="936111" y="285710"/>
            <a:ext cx="483337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Book of Ether</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8429" t="1" r="30904" b="1"/>
          <a:stretch/>
        </p:blipFill>
        <p:spPr>
          <a:xfrm>
            <a:off x="6339840" y="0"/>
            <a:ext cx="2804160" cy="6858000"/>
          </a:xfrm>
          <a:prstGeom prst="rect">
            <a:avLst/>
          </a:prstGeom>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743198" y="1183640"/>
            <a:ext cx="609600" cy="609600"/>
          </a:xfrm>
          <a:prstGeom prst="rect">
            <a:avLst/>
          </a:prstGeom>
        </p:spPr>
      </p:pic>
    </p:spTree>
    <p:extLst>
      <p:ext uri="{BB962C8B-B14F-4D97-AF65-F5344CB8AC3E}">
        <p14:creationId xmlns:p14="http://schemas.microsoft.com/office/powerpoint/2010/main" val="3409294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2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2379" y="3440244"/>
            <a:ext cx="7027740" cy="3416320"/>
          </a:xfrm>
          <a:prstGeom prst="rect">
            <a:avLst/>
          </a:prstGeom>
          <a:noFill/>
        </p:spPr>
        <p:txBody>
          <a:bodyPr wrap="square" rtlCol="0">
            <a:spAutoFit/>
          </a:bodyPr>
          <a:lstStyle/>
          <a:p>
            <a:r>
              <a:rPr lang="en-US" dirty="0" smtClean="0"/>
              <a:t>-The Bible is corrupted.</a:t>
            </a:r>
          </a:p>
          <a:p>
            <a:r>
              <a:rPr lang="en-US" dirty="0" smtClean="0"/>
              <a:t>-Book of Mormon translated from golden plates.</a:t>
            </a:r>
          </a:p>
          <a:p>
            <a:r>
              <a:rPr lang="en-US" dirty="0" smtClean="0"/>
              <a:t>-Native Americans are Jewish.</a:t>
            </a:r>
          </a:p>
          <a:p>
            <a:r>
              <a:rPr lang="en-US" dirty="0" smtClean="0"/>
              <a:t>-Jesus Christ came to the Americas. </a:t>
            </a:r>
          </a:p>
          <a:p>
            <a:r>
              <a:rPr lang="en-US" dirty="0" smtClean="0"/>
              <a:t>-Part of the book of Mormon was written approximately 600 B.C.</a:t>
            </a:r>
          </a:p>
          <a:p>
            <a:r>
              <a:rPr lang="en-US" dirty="0" smtClean="0"/>
              <a:t>-Joseph Smith was a prophet. </a:t>
            </a:r>
          </a:p>
          <a:p>
            <a:r>
              <a:rPr lang="en-US" dirty="0" smtClean="0"/>
              <a:t>-Polygamy was a common practice</a:t>
            </a:r>
            <a:r>
              <a:rPr lang="en-US" dirty="0"/>
              <a:t> </a:t>
            </a:r>
            <a:r>
              <a:rPr lang="en-US" dirty="0" smtClean="0"/>
              <a:t>until 1890. </a:t>
            </a:r>
          </a:p>
          <a:p>
            <a:r>
              <a:rPr lang="en-US" dirty="0" smtClean="0"/>
              <a:t>-Salvation is earned through faith and good works. </a:t>
            </a:r>
          </a:p>
          <a:p>
            <a:r>
              <a:rPr lang="en-US" dirty="0" smtClean="0"/>
              <a:t>-Men can become gods over planets. </a:t>
            </a:r>
          </a:p>
          <a:p>
            <a:r>
              <a:rPr lang="en-US" dirty="0" smtClean="0"/>
              <a:t>-Satan is Jesus’ brother. </a:t>
            </a:r>
          </a:p>
          <a:p>
            <a:r>
              <a:rPr lang="en-US" dirty="0" smtClean="0"/>
              <a:t>-Water Baptism for the dead. </a:t>
            </a:r>
          </a:p>
          <a:p>
            <a:endParaRPr lang="en-US" dirty="0" smtClean="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Mormonism</a:t>
            </a:r>
            <a:endParaRPr lang="en-US" sz="3200" dirty="0"/>
          </a:p>
        </p:txBody>
      </p:sp>
      <p:sp>
        <p:nvSpPr>
          <p:cNvPr id="6" name="TextBox 5"/>
          <p:cNvSpPr txBox="1"/>
          <p:nvPr/>
        </p:nvSpPr>
        <p:spPr>
          <a:xfrm>
            <a:off x="0" y="2351069"/>
            <a:ext cx="4873939" cy="677108"/>
          </a:xfrm>
          <a:prstGeom prst="rect">
            <a:avLst/>
          </a:prstGeom>
          <a:noFill/>
        </p:spPr>
        <p:txBody>
          <a:bodyPr wrap="square" rtlCol="0">
            <a:spAutoFit/>
          </a:bodyPr>
          <a:lstStyle/>
          <a:p>
            <a:pPr algn="ctr"/>
            <a:r>
              <a:rPr lang="en-US" sz="3800" dirty="0" smtClean="0"/>
              <a:t>Beliefs</a:t>
            </a:r>
            <a:endParaRPr lang="en-US" sz="3800" dirty="0"/>
          </a:p>
        </p:txBody>
      </p:sp>
      <p:pic>
        <p:nvPicPr>
          <p:cNvPr id="8" name="Picture 7" descr="mormon 8.jpg"/>
          <p:cNvPicPr>
            <a:picLocks noChangeAspect="1"/>
          </p:cNvPicPr>
          <p:nvPr/>
        </p:nvPicPr>
        <p:blipFill>
          <a:blip r:embed="rId4"/>
          <a:stretch>
            <a:fillRect/>
          </a:stretch>
        </p:blipFill>
        <p:spPr>
          <a:xfrm>
            <a:off x="4376249" y="-68323"/>
            <a:ext cx="4767751" cy="3575814"/>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07049" y="128524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1025" y="5872480"/>
            <a:ext cx="6197600" cy="461665"/>
          </a:xfrm>
          <a:prstGeom prst="rect">
            <a:avLst/>
          </a:prstGeom>
          <a:noFill/>
        </p:spPr>
        <p:txBody>
          <a:bodyPr wrap="square" rtlCol="0">
            <a:spAutoFit/>
          </a:bodyPr>
          <a:lstStyle/>
          <a:p>
            <a:r>
              <a:rPr lang="en-US" sz="2400" b="1" dirty="0" smtClean="0"/>
              <a:t>Dr. Meyers interviews Jim about Mormonism</a:t>
            </a:r>
            <a:endParaRPr lang="en-US" sz="2400" b="1" dirty="0"/>
          </a:p>
        </p:txBody>
      </p:sp>
    </p:spTree>
    <p:controls>
      <mc:AlternateContent xmlns:mc="http://schemas.openxmlformats.org/markup-compatibility/2006">
        <mc:Choice xmlns:v="urn:schemas-microsoft-com:vml" Requires="v">
          <p:control spid="1027" name="ShockwaveFlash1" r:id="rId2" imgW="8057143" imgH="5609524"/>
        </mc:Choice>
        <mc:Fallback>
          <p:control name="ShockwaveFlash1" r:id="rId2" imgW="8057143" imgH="5609524">
            <p:pic>
              <p:nvPicPr>
                <p:cNvPr id="0" name="ShockwaveFlash1"/>
                <p:cNvPicPr preferRelativeResize="0">
                  <a:picLocks noChangeAspect="1" noChangeArrowheads="1" noChangeShapeType="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79438" y="0"/>
                  <a:ext cx="8056562" cy="560863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11306428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544" y="1062141"/>
            <a:ext cx="6302656" cy="923330"/>
          </a:xfrm>
          <a:prstGeom prst="rect">
            <a:avLst/>
          </a:prstGeom>
          <a:noFill/>
        </p:spPr>
        <p:txBody>
          <a:bodyPr wrap="square" rtlCol="0">
            <a:spAutoFit/>
          </a:bodyPr>
          <a:lstStyle/>
          <a:p>
            <a:r>
              <a:rPr lang="en-US" dirty="0" smtClean="0"/>
              <a:t>-had 35 wives. </a:t>
            </a:r>
          </a:p>
          <a:p>
            <a:r>
              <a:rPr lang="en-US" dirty="0" smtClean="0"/>
              <a:t>-11 of his 35 wives were already wives of other men. </a:t>
            </a:r>
          </a:p>
          <a:p>
            <a:r>
              <a:rPr lang="en-US" dirty="0" smtClean="0"/>
              <a:t>-believed in polygamy.  </a:t>
            </a:r>
          </a:p>
        </p:txBody>
      </p:sp>
      <p:sp>
        <p:nvSpPr>
          <p:cNvPr id="5" name="TextBox 4"/>
          <p:cNvSpPr txBox="1"/>
          <p:nvPr/>
        </p:nvSpPr>
        <p:spPr>
          <a:xfrm>
            <a:off x="250544" y="112017"/>
            <a:ext cx="4805292" cy="584776"/>
          </a:xfrm>
          <a:prstGeom prst="rect">
            <a:avLst/>
          </a:prstGeom>
          <a:noFill/>
        </p:spPr>
        <p:txBody>
          <a:bodyPr wrap="square" rtlCol="0">
            <a:spAutoFit/>
          </a:bodyPr>
          <a:lstStyle/>
          <a:p>
            <a:r>
              <a:rPr lang="en-US" sz="3200" dirty="0" smtClean="0"/>
              <a:t>Joseph Smith Jr. </a:t>
            </a:r>
            <a:endParaRPr lang="en-US" sz="3200" dirty="0"/>
          </a:p>
        </p:txBody>
      </p:sp>
      <p:sp>
        <p:nvSpPr>
          <p:cNvPr id="6" name="TextBox 5"/>
          <p:cNvSpPr txBox="1"/>
          <p:nvPr/>
        </p:nvSpPr>
        <p:spPr>
          <a:xfrm>
            <a:off x="2760451" y="313571"/>
            <a:ext cx="3792749" cy="677108"/>
          </a:xfrm>
          <a:prstGeom prst="rect">
            <a:avLst/>
          </a:prstGeom>
          <a:noFill/>
        </p:spPr>
        <p:txBody>
          <a:bodyPr wrap="square" rtlCol="0">
            <a:spAutoFit/>
          </a:bodyPr>
          <a:lstStyle/>
          <a:p>
            <a:pPr algn="ctr"/>
            <a:r>
              <a:rPr lang="en-US" sz="3800" dirty="0" smtClean="0"/>
              <a:t>Polygamy</a:t>
            </a:r>
            <a:endParaRPr lang="en-US" sz="3800" dirty="0"/>
          </a:p>
        </p:txBody>
      </p:sp>
      <p:pic>
        <p:nvPicPr>
          <p:cNvPr id="10" name="Picture 9" descr="mormon 2.jpg"/>
          <p:cNvPicPr>
            <a:picLocks noChangeAspect="1"/>
          </p:cNvPicPr>
          <p:nvPr/>
        </p:nvPicPr>
        <p:blipFill>
          <a:blip r:embed="rId4"/>
          <a:stretch>
            <a:fillRect/>
          </a:stretch>
        </p:blipFill>
        <p:spPr>
          <a:xfrm>
            <a:off x="0" y="2168351"/>
            <a:ext cx="6252866" cy="4689649"/>
          </a:xfrm>
          <a:prstGeom prst="rect">
            <a:avLst/>
          </a:prstGeom>
        </p:spPr>
      </p:pic>
      <p:sp>
        <p:nvSpPr>
          <p:cNvPr id="2" name="TextBox 1"/>
          <p:cNvSpPr txBox="1"/>
          <p:nvPr/>
        </p:nvSpPr>
        <p:spPr>
          <a:xfrm>
            <a:off x="6252866" y="652125"/>
            <a:ext cx="2891134" cy="6186309"/>
          </a:xfrm>
          <a:prstGeom prst="rect">
            <a:avLst/>
          </a:prstGeom>
          <a:noFill/>
        </p:spPr>
        <p:txBody>
          <a:bodyPr wrap="square" rtlCol="0">
            <a:spAutoFit/>
          </a:bodyPr>
          <a:lstStyle/>
          <a:p>
            <a:r>
              <a:rPr lang="en-US" b="1" dirty="0"/>
              <a:t>In 1843, Emma reluctantly allowed Smith to marry four women who had been living in the Smith household—two of whom Smith had already married without her knowledge</a:t>
            </a:r>
            <a:r>
              <a:rPr lang="en-US" b="1" dirty="0" smtClean="0"/>
              <a:t>. </a:t>
            </a:r>
            <a:r>
              <a:rPr lang="en-US" b="1" dirty="0"/>
              <a:t>Emma also participated with Smith in the first "sealing" ceremony, intended to bind their marriage for eternity</a:t>
            </a:r>
            <a:r>
              <a:rPr lang="en-US" b="1" dirty="0" smtClean="0"/>
              <a:t>. </a:t>
            </a:r>
            <a:r>
              <a:rPr lang="en-US" b="1" dirty="0"/>
              <a:t>However, Emma soon regretted her decision to accept plural marriage and forced the other wives from the household</a:t>
            </a:r>
            <a:r>
              <a:rPr lang="en-US" b="1" dirty="0" smtClean="0"/>
              <a:t>, </a:t>
            </a:r>
            <a:r>
              <a:rPr lang="en-US" b="1" dirty="0"/>
              <a:t>nagging Smith to abandon the practice</a:t>
            </a:r>
            <a:r>
              <a:rPr lang="en-US" b="1" dirty="0" smtClean="0"/>
              <a:t>. </a:t>
            </a:r>
            <a:r>
              <a:rPr lang="en-US" b="1" dirty="0"/>
              <a:t>Smith dictated a revelation pressuring Emma to accept</a:t>
            </a:r>
            <a:r>
              <a:rPr lang="en-US" b="1" dirty="0" smtClean="0"/>
              <a:t>, </a:t>
            </a:r>
            <a:r>
              <a:rPr lang="en-US" b="1" dirty="0"/>
              <a:t>but the revelation only made her furious</a:t>
            </a:r>
            <a:r>
              <a:rPr lang="en-US" b="1" dirty="0" smtClean="0"/>
              <a:t>. </a:t>
            </a:r>
            <a:r>
              <a:rPr lang="en-US" sz="2000" dirty="0" smtClean="0"/>
              <a:t>(</a:t>
            </a:r>
            <a:r>
              <a:rPr lang="en-US" sz="2000" dirty="0"/>
              <a:t>W</a:t>
            </a:r>
            <a:r>
              <a:rPr lang="en-US" sz="2000" dirty="0" smtClean="0"/>
              <a:t>ikipedia)</a:t>
            </a:r>
            <a:endParaRPr lang="en-US" sz="20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35600" y="99067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22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rmon 1.jpg"/>
          <p:cNvPicPr>
            <a:picLocks noChangeAspect="1"/>
          </p:cNvPicPr>
          <p:nvPr/>
        </p:nvPicPr>
        <p:blipFill>
          <a:blip r:embed="rId4"/>
          <a:stretch>
            <a:fillRect/>
          </a:stretch>
        </p:blipFill>
        <p:spPr>
          <a:xfrm>
            <a:off x="2421281" y="1585933"/>
            <a:ext cx="6722717" cy="5042038"/>
          </a:xfrm>
          <a:prstGeom prst="rect">
            <a:avLst/>
          </a:prstGeom>
        </p:spPr>
      </p:pic>
      <p:sp>
        <p:nvSpPr>
          <p:cNvPr id="5" name="TextBox 4"/>
          <p:cNvSpPr txBox="1"/>
          <p:nvPr/>
        </p:nvSpPr>
        <p:spPr>
          <a:xfrm>
            <a:off x="669308" y="274577"/>
            <a:ext cx="7259423" cy="646331"/>
          </a:xfrm>
          <a:prstGeom prst="rect">
            <a:avLst/>
          </a:prstGeom>
          <a:noFill/>
        </p:spPr>
        <p:txBody>
          <a:bodyPr wrap="square" rtlCol="0">
            <a:spAutoFit/>
          </a:bodyPr>
          <a:lstStyle/>
          <a:p>
            <a:r>
              <a:rPr lang="en-US" sz="3600" dirty="0" smtClean="0"/>
              <a:t>Joseph Smith </a:t>
            </a:r>
            <a:r>
              <a:rPr lang="en-US" sz="3600" dirty="0" err="1" smtClean="0"/>
              <a:t>Jr.’s</a:t>
            </a:r>
            <a:r>
              <a:rPr lang="en-US" sz="3600" dirty="0" smtClean="0"/>
              <a:t> Wives </a:t>
            </a:r>
            <a:endParaRPr lang="en-US" sz="3600" dirty="0"/>
          </a:p>
        </p:txBody>
      </p:sp>
      <p:sp>
        <p:nvSpPr>
          <p:cNvPr id="8" name="TextBox 7"/>
          <p:cNvSpPr txBox="1"/>
          <p:nvPr/>
        </p:nvSpPr>
        <p:spPr>
          <a:xfrm>
            <a:off x="364508" y="1041556"/>
            <a:ext cx="6710247" cy="2462213"/>
          </a:xfrm>
          <a:prstGeom prst="rect">
            <a:avLst/>
          </a:prstGeom>
          <a:noFill/>
        </p:spPr>
        <p:txBody>
          <a:bodyPr wrap="square" rtlCol="0">
            <a:spAutoFit/>
          </a:bodyPr>
          <a:lstStyle/>
          <a:p>
            <a:r>
              <a:rPr lang="en-US" sz="1400" b="1" dirty="0" smtClean="0"/>
              <a:t>Emma Hale  Fanny Alger  Lucinda Morgan Harris  Louisa Beaman  Zina Huntington Jacobs  Presendia Huntington Buell  Agnes Coolbrith  Sylvia Sessions Lyon  Mary Rollins Lightner  Patty Bartlett Sessions  Marinda Johnson Hyde  Elizabeth Davis Durfee  Sarah Kingsley Cleveland  Delcena Johnson  Eliza R. Snow  Sarah Ann Whitney  Martha McBride Knight  Ruth Vose Sayers  Flora Ann Woodworth  Emily Dow Partridge  Eliza Maria Partridge  Almera Johnson  Lucy Walker  Sarah Lawrence  Maria Lawrence  Helen Mar Kimball  Hanna Ells  Elvira Cowles Holmes  Rhoda Richards  Desdemona Fullmer  Olive Frost  Melissa Lott  Nancy Winchester  Fanny Young</a:t>
            </a:r>
          </a:p>
          <a:p>
            <a:endParaRPr lang="en-US" sz="1400" b="1" dirty="0" smtClean="0"/>
          </a:p>
          <a:p>
            <a:r>
              <a:rPr lang="en-US" sz="1400" b="1" dirty="0" smtClean="0"/>
              <a:t>Here is most about his wives and their husbands. </a:t>
            </a:r>
          </a:p>
          <a:p>
            <a:r>
              <a:rPr lang="en-US" sz="1400" b="1" dirty="0" smtClean="0">
                <a:hlinkClick r:id="rId5"/>
              </a:rPr>
              <a:t>Wives of Joseph Smith</a:t>
            </a:r>
            <a:endParaRPr lang="en-US" sz="1400" b="1"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5360" y="407139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54000" y="5781040"/>
            <a:ext cx="5821680" cy="830997"/>
          </a:xfrm>
          <a:prstGeom prst="rect">
            <a:avLst/>
          </a:prstGeom>
          <a:noFill/>
        </p:spPr>
        <p:txBody>
          <a:bodyPr wrap="square" rtlCol="0">
            <a:spAutoFit/>
          </a:bodyPr>
          <a:lstStyle/>
          <a:p>
            <a:r>
              <a:rPr lang="en-US" sz="2400" b="1" dirty="0" smtClean="0">
                <a:solidFill>
                  <a:schemeClr val="bg1">
                    <a:lumMod val="95000"/>
                  </a:schemeClr>
                </a:solidFill>
              </a:rPr>
              <a:t>Baptism for the dead</a:t>
            </a:r>
          </a:p>
          <a:p>
            <a:r>
              <a:rPr lang="en-US" sz="2400" b="1" dirty="0" smtClean="0">
                <a:solidFill>
                  <a:schemeClr val="bg1">
                    <a:lumMod val="95000"/>
                  </a:schemeClr>
                </a:solidFill>
              </a:rPr>
              <a:t>Doctrine formed from I Corinthians  15:29</a:t>
            </a:r>
            <a:endParaRPr lang="en-US" sz="2400" b="1" dirty="0">
              <a:solidFill>
                <a:schemeClr val="bg1">
                  <a:lumMod val="95000"/>
                </a:schemeClr>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556000" y="2443480"/>
            <a:ext cx="609600" cy="609600"/>
          </a:xfrm>
          <a:prstGeom prst="rect">
            <a:avLst/>
          </a:prstGeom>
        </p:spPr>
      </p:pic>
    </p:spTree>
    <p:extLst>
      <p:ext uri="{BB962C8B-B14F-4D97-AF65-F5344CB8AC3E}">
        <p14:creationId xmlns:p14="http://schemas.microsoft.com/office/powerpoint/2010/main" val="6533487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4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r="13278"/>
          <a:stretch/>
        </p:blipFill>
        <p:spPr>
          <a:xfrm rot="16200000">
            <a:off x="-464084" y="455398"/>
            <a:ext cx="6866687" cy="5938518"/>
          </a:xfrm>
          <a:prstGeom prst="rect">
            <a:avLst/>
          </a:prstGeom>
        </p:spPr>
      </p:pic>
      <p:sp>
        <p:nvSpPr>
          <p:cNvPr id="3" name="TextBox 2"/>
          <p:cNvSpPr txBox="1"/>
          <p:nvPr/>
        </p:nvSpPr>
        <p:spPr>
          <a:xfrm>
            <a:off x="6024880" y="182880"/>
            <a:ext cx="3037840" cy="5632311"/>
          </a:xfrm>
          <a:prstGeom prst="rect">
            <a:avLst/>
          </a:prstGeom>
          <a:noFill/>
        </p:spPr>
        <p:txBody>
          <a:bodyPr wrap="square" rtlCol="0">
            <a:spAutoFit/>
          </a:bodyPr>
          <a:lstStyle/>
          <a:p>
            <a:r>
              <a:rPr lang="en-US" dirty="0" smtClean="0"/>
              <a:t>Smith </a:t>
            </a:r>
            <a:r>
              <a:rPr lang="en-US" dirty="0"/>
              <a:t>eventually viewed God as an advanced and glorified man</a:t>
            </a:r>
            <a:r>
              <a:rPr lang="en-US" dirty="0" smtClean="0"/>
              <a:t>, </a:t>
            </a:r>
            <a:r>
              <a:rPr lang="en-US" dirty="0"/>
              <a:t>embodied within </a:t>
            </a:r>
            <a:r>
              <a:rPr lang="en-US" dirty="0" smtClean="0"/>
              <a:t>space </a:t>
            </a:r>
            <a:r>
              <a:rPr lang="en-US" dirty="0"/>
              <a:t>with a throne situated near a star or planet named </a:t>
            </a:r>
            <a:r>
              <a:rPr lang="en-US" i="1" dirty="0" err="1">
                <a:hlinkClick r:id="rId5" action="ppaction://hlinkfile" tooltip="Kolob"/>
              </a:rPr>
              <a:t>Kolob</a:t>
            </a:r>
            <a:r>
              <a:rPr lang="en-US" dirty="0"/>
              <a:t>, and measuring time at the rate of a thousand years per </a:t>
            </a:r>
            <a:r>
              <a:rPr lang="en-US" dirty="0" err="1"/>
              <a:t>Kolob</a:t>
            </a:r>
            <a:r>
              <a:rPr lang="en-US" dirty="0"/>
              <a:t> day</a:t>
            </a:r>
            <a:r>
              <a:rPr lang="en-US" dirty="0" smtClean="0"/>
              <a:t>. </a:t>
            </a:r>
            <a:r>
              <a:rPr lang="en-US" dirty="0"/>
              <a:t>Both God the Father and Jesus were distinct beings with physical bodies, but the Holy Spirit was a "personage of </a:t>
            </a:r>
            <a:r>
              <a:rPr lang="en-US" dirty="0" smtClean="0"/>
              <a:t>Spirit.” Through </a:t>
            </a:r>
            <a:r>
              <a:rPr lang="en-US" dirty="0"/>
              <a:t>the gradual acquisition of knowledge</a:t>
            </a:r>
            <a:r>
              <a:rPr lang="en-US" dirty="0" smtClean="0"/>
              <a:t>, </a:t>
            </a:r>
            <a:r>
              <a:rPr lang="en-US" dirty="0"/>
              <a:t>those who were sealed to their exaltation could eventually become coequal with </a:t>
            </a:r>
            <a:r>
              <a:rPr lang="en-US" dirty="0" smtClean="0"/>
              <a:t>God. (Wikipedia)</a:t>
            </a:r>
          </a:p>
          <a:p>
            <a:r>
              <a:rPr lang="en-US" dirty="0" smtClean="0"/>
              <a:t>Man can become a god and rule over his own planet with a harem of many wives.</a:t>
            </a:r>
            <a:endParaRPr lang="en-US" baseline="30000" dirty="0" smtClean="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720173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4801315"/>
          </a:xfrm>
          <a:prstGeom prst="rect">
            <a:avLst/>
          </a:prstGeom>
          <a:noFill/>
        </p:spPr>
        <p:txBody>
          <a:bodyPr wrap="square" rtlCol="0">
            <a:spAutoFit/>
          </a:bodyPr>
          <a:lstStyle/>
          <a:p>
            <a:r>
              <a:rPr lang="en-US" dirty="0" smtClean="0"/>
              <a:t>-There is no archeological evidence of Mormonism. There are no manuscripts, golden plates, remains of native society, or other means of proof in anything the book of Mormon says.</a:t>
            </a:r>
          </a:p>
          <a:p>
            <a:r>
              <a:rPr lang="en-US" dirty="0" smtClean="0"/>
              <a:t>-It is impossible for societies that have lived, fought war, and died for hundreds of years and have no archeological evidence. </a:t>
            </a:r>
          </a:p>
          <a:p>
            <a:r>
              <a:rPr lang="en-US" dirty="0" smtClean="0"/>
              <a:t>-There is no evidence that Jews moved to America and lived there and are distant relatives to native American. </a:t>
            </a:r>
          </a:p>
          <a:p>
            <a:r>
              <a:rPr lang="en-US" dirty="0" smtClean="0"/>
              <a:t>-There are no real cities like the book of Mormon states. All the cities can never be found. </a:t>
            </a:r>
          </a:p>
          <a:p>
            <a:r>
              <a:rPr lang="en-US" dirty="0" smtClean="0"/>
              <a:t>-The Mayan representations have nothing to do with Mormonism and have no Jewish relation in the Americas. </a:t>
            </a:r>
          </a:p>
          <a:p>
            <a:r>
              <a:rPr lang="en-US" dirty="0" smtClean="0"/>
              <a:t>-The book of Mormon states the use of copper and bronze while things in the Americas were made out of stone and had no idea of these materials.</a:t>
            </a:r>
          </a:p>
          <a:p>
            <a:r>
              <a:rPr lang="en-US" dirty="0" smtClean="0"/>
              <a:t>-There was also indication of many animals and plants that did not exist in the Americas.  </a:t>
            </a:r>
          </a:p>
          <a:p>
            <a:endParaRPr lang="en-US" dirty="0" smtClean="0"/>
          </a:p>
          <a:p>
            <a:endParaRPr lang="en-US" dirty="0" smtClean="0"/>
          </a:p>
        </p:txBody>
      </p:sp>
      <p:sp>
        <p:nvSpPr>
          <p:cNvPr id="5" name="TextBox 4"/>
          <p:cNvSpPr txBox="1"/>
          <p:nvPr/>
        </p:nvSpPr>
        <p:spPr>
          <a:xfrm>
            <a:off x="669308" y="274577"/>
            <a:ext cx="7800019"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2591426" y="1475854"/>
            <a:ext cx="3792749" cy="692497"/>
          </a:xfrm>
          <a:prstGeom prst="rect">
            <a:avLst/>
          </a:prstGeom>
          <a:noFill/>
        </p:spPr>
        <p:txBody>
          <a:bodyPr wrap="square" rtlCol="0">
            <a:spAutoFit/>
          </a:bodyPr>
          <a:lstStyle/>
          <a:p>
            <a:pPr algn="ctr"/>
            <a:r>
              <a:rPr lang="en-US" sz="3800" dirty="0" smtClean="0"/>
              <a:t>Archaeology</a:t>
            </a:r>
            <a:endParaRPr lang="en-US" sz="3800" dirty="0"/>
          </a:p>
        </p:txBody>
      </p:sp>
      <p:pic>
        <p:nvPicPr>
          <p:cNvPr id="7" name="Picture 6" descr="mormon 4.jpg"/>
          <p:cNvPicPr>
            <a:picLocks noChangeAspect="1"/>
          </p:cNvPicPr>
          <p:nvPr/>
        </p:nvPicPr>
        <p:blipFill>
          <a:blip r:embed="rId4"/>
          <a:stretch>
            <a:fillRect/>
          </a:stretch>
        </p:blipFill>
        <p:spPr>
          <a:xfrm>
            <a:off x="6169653" y="0"/>
            <a:ext cx="2974347" cy="2230760"/>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45920" y="101092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7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1754327"/>
          </a:xfrm>
          <a:prstGeom prst="rect">
            <a:avLst/>
          </a:prstGeom>
          <a:noFill/>
        </p:spPr>
        <p:txBody>
          <a:bodyPr wrap="square" rtlCol="0">
            <a:spAutoFit/>
          </a:bodyPr>
          <a:lstStyle/>
          <a:p>
            <a:r>
              <a:rPr lang="en-US" dirty="0" smtClean="0"/>
              <a:t>-DNA evidence from Native Americans has proven that they do not have Jewish lineage. Their bloodline is Asiatic. Native Americans’ DNA can be traced back to the continent of Asia. There are no examples of ancient Jewish lineage in any of the Americas.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2591426" y="1475854"/>
            <a:ext cx="3792749" cy="692497"/>
          </a:xfrm>
          <a:prstGeom prst="rect">
            <a:avLst/>
          </a:prstGeom>
          <a:noFill/>
        </p:spPr>
        <p:txBody>
          <a:bodyPr wrap="square" rtlCol="0">
            <a:spAutoFit/>
          </a:bodyPr>
          <a:lstStyle/>
          <a:p>
            <a:pPr algn="ctr"/>
            <a:r>
              <a:rPr lang="en-US" sz="3800" dirty="0" smtClean="0"/>
              <a:t>Genetics</a:t>
            </a:r>
            <a:endParaRPr lang="en-US" sz="3800" dirty="0"/>
          </a:p>
        </p:txBody>
      </p:sp>
      <p:pic>
        <p:nvPicPr>
          <p:cNvPr id="7" name="Picture 6" descr="mormon 7.jpg"/>
          <p:cNvPicPr>
            <a:picLocks noChangeAspect="1"/>
          </p:cNvPicPr>
          <p:nvPr/>
        </p:nvPicPr>
        <p:blipFill>
          <a:blip r:embed="rId4"/>
          <a:stretch>
            <a:fillRect/>
          </a:stretch>
        </p:blipFill>
        <p:spPr>
          <a:xfrm>
            <a:off x="2369798" y="3406476"/>
            <a:ext cx="4602032" cy="3451524"/>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27520" y="74676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1477328"/>
          </a:xfrm>
          <a:prstGeom prst="rect">
            <a:avLst/>
          </a:prstGeom>
          <a:noFill/>
        </p:spPr>
        <p:txBody>
          <a:bodyPr wrap="square" rtlCol="0">
            <a:spAutoFit/>
          </a:bodyPr>
          <a:lstStyle/>
          <a:p>
            <a:r>
              <a:rPr lang="en-US" dirty="0" smtClean="0"/>
              <a:t>-The additions to the Bible by Joseph Smith were not found in the Dead Sea scrolls. The additions also changed the meaning of the scriptures and indicated Joseph Smith as a prophet.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1647529" y="1475854"/>
            <a:ext cx="5500344" cy="677108"/>
          </a:xfrm>
          <a:prstGeom prst="rect">
            <a:avLst/>
          </a:prstGeom>
          <a:noFill/>
        </p:spPr>
        <p:txBody>
          <a:bodyPr wrap="square" rtlCol="0">
            <a:spAutoFit/>
          </a:bodyPr>
          <a:lstStyle/>
          <a:p>
            <a:pPr algn="ctr"/>
            <a:r>
              <a:rPr lang="en-US" sz="3800" dirty="0" smtClean="0"/>
              <a:t>Additions to the Bible</a:t>
            </a:r>
            <a:endParaRPr lang="en-US" sz="3800" dirty="0"/>
          </a:p>
        </p:txBody>
      </p:sp>
      <p:pic>
        <p:nvPicPr>
          <p:cNvPr id="7" name="Picture 6" descr="mormon 11.jpg"/>
          <p:cNvPicPr>
            <a:picLocks noChangeAspect="1"/>
          </p:cNvPicPr>
          <p:nvPr/>
        </p:nvPicPr>
        <p:blipFill>
          <a:blip r:embed="rId4"/>
          <a:stretch>
            <a:fillRect/>
          </a:stretch>
        </p:blipFill>
        <p:spPr>
          <a:xfrm>
            <a:off x="1999345" y="3086100"/>
            <a:ext cx="5029200" cy="3771900"/>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4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3600986"/>
          </a:xfrm>
          <a:prstGeom prst="rect">
            <a:avLst/>
          </a:prstGeom>
          <a:noFill/>
        </p:spPr>
        <p:txBody>
          <a:bodyPr wrap="square" rtlCol="0">
            <a:spAutoFit/>
          </a:bodyPr>
          <a:lstStyle/>
          <a:p>
            <a:r>
              <a:rPr lang="en-US" sz="2400" b="1" dirty="0" smtClean="0"/>
              <a:t>-The book of Mormon was plagiarized from various sources in the 1800s. The book reads like it was written in the 1800s. It is claimed that he plagiarized from </a:t>
            </a:r>
            <a:r>
              <a:rPr lang="en-US" sz="2400" b="1" u="sng" dirty="0" smtClean="0"/>
              <a:t>View of Hebrews, The Wonders of Nature, Apocrypha, King James Bible.  </a:t>
            </a:r>
            <a:r>
              <a:rPr lang="en-US" sz="2400" b="1" dirty="0" smtClean="0"/>
              <a:t>Many sources consider the book of Mormon to be plagiarism of these four books.  There are phrases that are very similar to those books and some almost identical. </a:t>
            </a:r>
            <a:endParaRPr lang="en-US" sz="2400" b="1"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1647529" y="1475854"/>
            <a:ext cx="5500344" cy="677108"/>
          </a:xfrm>
          <a:prstGeom prst="rect">
            <a:avLst/>
          </a:prstGeom>
          <a:noFill/>
        </p:spPr>
        <p:txBody>
          <a:bodyPr wrap="square" rtlCol="0">
            <a:spAutoFit/>
          </a:bodyPr>
          <a:lstStyle/>
          <a:p>
            <a:pPr algn="ctr"/>
            <a:r>
              <a:rPr lang="en-US" sz="3800" dirty="0" smtClean="0"/>
              <a:t>Plagiarism</a:t>
            </a:r>
            <a:endParaRPr lang="en-US" sz="38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56400" y="685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6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1807</a:t>
            </a:r>
          </a:p>
          <a:p>
            <a:pPr marL="342900" indent="-342900">
              <a:buAutoNum type="alphaUcPeriod"/>
            </a:pPr>
            <a:r>
              <a:rPr lang="en-US" dirty="0" smtClean="0"/>
              <a:t>1805</a:t>
            </a:r>
          </a:p>
          <a:p>
            <a:pPr marL="342900" indent="-342900">
              <a:buAutoNum type="alphaUcPeriod"/>
            </a:pPr>
            <a:r>
              <a:rPr lang="en-US" dirty="0" smtClean="0"/>
              <a:t>1890</a:t>
            </a:r>
          </a:p>
          <a:p>
            <a:pPr marL="342900" indent="-342900">
              <a:buAutoNum type="alphaUcPeriod"/>
            </a:pPr>
            <a:r>
              <a:rPr lang="en-US" dirty="0" smtClean="0"/>
              <a:t>1885</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1. What year was Joseph Smith Jr. born?</a:t>
            </a:r>
            <a:endParaRPr lang="en-US" sz="3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1807</a:t>
            </a:r>
          </a:p>
          <a:p>
            <a:pPr marL="342900" indent="-342900">
              <a:buAutoNum type="alphaUcPeriod"/>
            </a:pPr>
            <a:r>
              <a:rPr lang="en-US" u="sng" dirty="0" smtClean="0"/>
              <a:t>1805</a:t>
            </a:r>
          </a:p>
          <a:p>
            <a:pPr marL="342900" indent="-342900">
              <a:buAutoNum type="alphaUcPeriod"/>
            </a:pPr>
            <a:r>
              <a:rPr lang="en-US" dirty="0" smtClean="0"/>
              <a:t>1890</a:t>
            </a:r>
          </a:p>
          <a:p>
            <a:pPr marL="342900" indent="-342900">
              <a:buAutoNum type="alphaUcPeriod"/>
            </a:pPr>
            <a:r>
              <a:rPr lang="en-US" dirty="0" smtClean="0"/>
              <a:t>1885</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1. What year was Joseph Smith Jr. born?</a:t>
            </a:r>
            <a:endParaRPr lang="en-US" sz="3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First grade</a:t>
            </a:r>
          </a:p>
          <a:p>
            <a:pPr marL="342900" indent="-342900">
              <a:buAutoNum type="alphaUcPeriod"/>
            </a:pPr>
            <a:r>
              <a:rPr lang="en-US" dirty="0" smtClean="0"/>
              <a:t>High school</a:t>
            </a:r>
          </a:p>
          <a:p>
            <a:pPr marL="342900" indent="-342900">
              <a:buAutoNum type="alphaUcPeriod"/>
            </a:pPr>
            <a:r>
              <a:rPr lang="en-US" dirty="0" smtClean="0"/>
              <a:t>Third grade</a:t>
            </a:r>
          </a:p>
          <a:p>
            <a:pPr marL="342900" indent="-342900">
              <a:buAutoNum type="alphaUcPeriod"/>
            </a:pPr>
            <a:r>
              <a:rPr lang="en-US" dirty="0" smtClean="0"/>
              <a:t>Eighth grade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2. What was Smith’s highest education level?</a:t>
            </a:r>
            <a:endParaRPr lang="en-US" sz="38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First grade</a:t>
            </a:r>
          </a:p>
          <a:p>
            <a:pPr marL="342900" indent="-342900">
              <a:buAutoNum type="alphaUcPeriod"/>
            </a:pPr>
            <a:r>
              <a:rPr lang="en-US" dirty="0" smtClean="0"/>
              <a:t>High school</a:t>
            </a:r>
          </a:p>
          <a:p>
            <a:pPr marL="342900" indent="-342900">
              <a:buAutoNum type="alphaUcPeriod"/>
            </a:pPr>
            <a:r>
              <a:rPr lang="en-US" u="sng" dirty="0" smtClean="0"/>
              <a:t>Third grade</a:t>
            </a:r>
          </a:p>
          <a:p>
            <a:pPr marL="342900" indent="-342900">
              <a:buAutoNum type="alphaUcPeriod"/>
            </a:pPr>
            <a:r>
              <a:rPr lang="en-US" dirty="0" smtClean="0"/>
              <a:t>Eighth grade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2. What was Smith’s highest education level?</a:t>
            </a:r>
            <a:endParaRPr lang="en-US" sz="3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a:t>
            </a:r>
          </a:p>
          <a:p>
            <a:pPr marL="342900" indent="-342900">
              <a:buAutoNum type="alphaUcPeriod"/>
            </a:pPr>
            <a:r>
              <a:rPr lang="en-US" dirty="0" smtClean="0"/>
              <a:t>35</a:t>
            </a:r>
          </a:p>
          <a:p>
            <a:pPr marL="342900" indent="-342900">
              <a:buAutoNum type="alphaUcPeriod"/>
            </a:pPr>
            <a:r>
              <a:rPr lang="en-US" dirty="0" smtClean="0"/>
              <a:t>14</a:t>
            </a:r>
          </a:p>
          <a:p>
            <a:pPr marL="342900" indent="-342900">
              <a:buAutoNum type="alphaUcPeriod"/>
            </a:pPr>
            <a:r>
              <a:rPr lang="en-US" dirty="0" smtClean="0"/>
              <a:t>3</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3. How many wives did Joseph smith have?</a:t>
            </a:r>
            <a:endParaRPr lang="en-US" sz="3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a:t>
            </a:r>
          </a:p>
          <a:p>
            <a:pPr marL="342900" indent="-342900">
              <a:buAutoNum type="alphaUcPeriod"/>
            </a:pPr>
            <a:r>
              <a:rPr lang="en-US" u="sng" dirty="0" smtClean="0"/>
              <a:t>35</a:t>
            </a:r>
          </a:p>
          <a:p>
            <a:pPr marL="342900" indent="-342900">
              <a:buAutoNum type="alphaUcPeriod"/>
            </a:pPr>
            <a:r>
              <a:rPr lang="en-US" dirty="0" smtClean="0"/>
              <a:t>14</a:t>
            </a:r>
          </a:p>
          <a:p>
            <a:pPr marL="342900" indent="-342900">
              <a:buAutoNum type="alphaUcPeriod"/>
            </a:pPr>
            <a:r>
              <a:rPr lang="en-US" dirty="0" smtClean="0"/>
              <a:t>3</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3. How many wives did Joseph smith have?</a:t>
            </a:r>
            <a:endParaRPr lang="en-US" sz="3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err="1" smtClean="0"/>
              <a:t>Moroni</a:t>
            </a:r>
            <a:endParaRPr lang="en-US" dirty="0" smtClean="0"/>
          </a:p>
          <a:p>
            <a:pPr marL="342900" indent="-342900">
              <a:buAutoNum type="alphaUcPeriod"/>
            </a:pPr>
            <a:r>
              <a:rPr lang="en-US" dirty="0" smtClean="0"/>
              <a:t>Gabriel</a:t>
            </a:r>
          </a:p>
          <a:p>
            <a:pPr marL="342900" indent="-342900">
              <a:buAutoNum type="alphaUcPeriod"/>
            </a:pPr>
            <a:r>
              <a:rPr lang="en-US" dirty="0" smtClean="0"/>
              <a:t>Isaiah</a:t>
            </a:r>
          </a:p>
          <a:p>
            <a:pPr marL="342900" indent="-342900">
              <a:buAutoNum type="alphaUcPeriod"/>
            </a:pPr>
            <a:r>
              <a:rPr lang="en-US" dirty="0" err="1" smtClean="0"/>
              <a:t>Amerni</a:t>
            </a:r>
            <a:endParaRPr lang="en-US"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4. What was the name of the Angel who came to Joseph Smith?</a:t>
            </a:r>
            <a:endParaRPr lang="en-US" sz="3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u="sng" dirty="0" err="1" smtClean="0"/>
              <a:t>Moroni</a:t>
            </a:r>
            <a:endParaRPr lang="en-US" u="sng" dirty="0" smtClean="0"/>
          </a:p>
          <a:p>
            <a:pPr marL="342900" indent="-342900">
              <a:buAutoNum type="alphaUcPeriod"/>
            </a:pPr>
            <a:r>
              <a:rPr lang="en-US" dirty="0" smtClean="0"/>
              <a:t>Gabriel</a:t>
            </a:r>
          </a:p>
          <a:p>
            <a:pPr marL="342900" indent="-342900">
              <a:buAutoNum type="alphaUcPeriod"/>
            </a:pPr>
            <a:r>
              <a:rPr lang="en-US" dirty="0" smtClean="0"/>
              <a:t>Isaiah</a:t>
            </a:r>
          </a:p>
          <a:p>
            <a:pPr marL="342900" indent="-342900">
              <a:buAutoNum type="alphaUcPeriod"/>
            </a:pPr>
            <a:r>
              <a:rPr lang="en-US" dirty="0" err="1" smtClean="0"/>
              <a:t>Amerni</a:t>
            </a:r>
            <a:endParaRPr lang="en-US"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4. What was the name of the Angel who came to Joseph Smith?</a:t>
            </a:r>
            <a:endParaRPr lang="en-US" sz="3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Silver plates</a:t>
            </a:r>
          </a:p>
          <a:p>
            <a:pPr marL="342900" indent="-342900">
              <a:buAutoNum type="alphaUcPeriod"/>
            </a:pPr>
            <a:r>
              <a:rPr lang="en-US" dirty="0" smtClean="0"/>
              <a:t>Nickel plates</a:t>
            </a:r>
          </a:p>
          <a:p>
            <a:pPr marL="342900" indent="-342900">
              <a:buAutoNum type="alphaUcPeriod"/>
            </a:pPr>
            <a:r>
              <a:rPr lang="en-US" dirty="0" smtClean="0"/>
              <a:t>Bronze plates</a:t>
            </a:r>
          </a:p>
          <a:p>
            <a:pPr marL="342900" indent="-342900">
              <a:buAutoNum type="alphaUcPeriod"/>
            </a:pPr>
            <a:r>
              <a:rPr lang="en-US" dirty="0" smtClean="0"/>
              <a:t>Golden plates</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5. What did the angel show Joseph?</a:t>
            </a:r>
            <a:endParaRPr lang="en-US" sz="38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Silver plates</a:t>
            </a:r>
          </a:p>
          <a:p>
            <a:pPr marL="342900" indent="-342900">
              <a:buAutoNum type="alphaUcPeriod"/>
            </a:pPr>
            <a:r>
              <a:rPr lang="en-US" dirty="0" smtClean="0"/>
              <a:t>Nickel plates</a:t>
            </a:r>
          </a:p>
          <a:p>
            <a:pPr marL="342900" indent="-342900">
              <a:buAutoNum type="alphaUcPeriod"/>
            </a:pPr>
            <a:r>
              <a:rPr lang="en-US" dirty="0" smtClean="0"/>
              <a:t>Bronze plates</a:t>
            </a:r>
          </a:p>
          <a:p>
            <a:pPr marL="342900" indent="-342900">
              <a:buAutoNum type="alphaUcPeriod"/>
            </a:pPr>
            <a:r>
              <a:rPr lang="en-US" u="sng" dirty="0" smtClean="0"/>
              <a:t>Golden plates</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5. What did the angel show Joseph?</a:t>
            </a:r>
            <a:endParaRPr lang="en-US" sz="3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Faith</a:t>
            </a:r>
          </a:p>
          <a:p>
            <a:pPr marL="342900" indent="-342900">
              <a:buAutoNum type="alphaUcPeriod"/>
            </a:pPr>
            <a:r>
              <a:rPr lang="en-US" dirty="0" smtClean="0"/>
              <a:t>Faith &amp; Good Works. </a:t>
            </a:r>
          </a:p>
          <a:p>
            <a:pPr marL="342900" indent="-342900">
              <a:buAutoNum type="alphaUcPeriod"/>
            </a:pPr>
            <a:r>
              <a:rPr lang="en-US" dirty="0" smtClean="0"/>
              <a:t>Good Works. </a:t>
            </a:r>
          </a:p>
          <a:p>
            <a:pPr marL="342900" indent="-342900">
              <a:buAutoNum type="alphaUcPeriod"/>
            </a:pPr>
            <a:r>
              <a:rPr lang="en-US" dirty="0" smtClean="0"/>
              <a:t>Love</a:t>
            </a:r>
            <a:r>
              <a:rPr lang="en-US" u="sng" dirty="0"/>
              <a:t>.</a:t>
            </a:r>
            <a:r>
              <a:rPr lang="en-US" u="sng" dirty="0" smtClean="0"/>
              <a:t>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6. A Mormon belief is that salvation is earned through _______. </a:t>
            </a:r>
            <a:endParaRPr lang="en-US" sz="3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Faith</a:t>
            </a:r>
          </a:p>
          <a:p>
            <a:pPr marL="342900" indent="-342900">
              <a:buAutoNum type="alphaUcPeriod"/>
            </a:pPr>
            <a:r>
              <a:rPr lang="en-US" u="sng" dirty="0" smtClean="0"/>
              <a:t>Faith &amp; Good Works.</a:t>
            </a:r>
            <a:r>
              <a:rPr lang="en-US" dirty="0" smtClean="0"/>
              <a:t> </a:t>
            </a:r>
          </a:p>
          <a:p>
            <a:pPr marL="342900" indent="-342900">
              <a:buAutoNum type="alphaUcPeriod"/>
            </a:pPr>
            <a:r>
              <a:rPr lang="en-US" dirty="0" smtClean="0"/>
              <a:t>Good Works. </a:t>
            </a:r>
          </a:p>
          <a:p>
            <a:pPr marL="342900" indent="-342900">
              <a:buAutoNum type="alphaUcPeriod"/>
            </a:pPr>
            <a:r>
              <a:rPr lang="en-US" dirty="0" smtClean="0"/>
              <a:t>Love</a:t>
            </a:r>
            <a:r>
              <a:rPr lang="en-US" u="sng" dirty="0" smtClean="0"/>
              <a:t>.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6. A Mormon belief is that salvation is earned through _______. </a:t>
            </a:r>
            <a:endParaRPr lang="en-US" sz="3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Genetics</a:t>
            </a:r>
          </a:p>
          <a:p>
            <a:pPr marL="342900" indent="-342900">
              <a:buAutoNum type="alphaUcPeriod"/>
            </a:pPr>
            <a:r>
              <a:rPr lang="en-US" dirty="0" smtClean="0"/>
              <a:t>Plagiarism</a:t>
            </a:r>
          </a:p>
          <a:p>
            <a:pPr marL="342900" indent="-342900">
              <a:buAutoNum type="alphaUcPeriod"/>
            </a:pPr>
            <a:r>
              <a:rPr lang="en-US" dirty="0" smtClean="0"/>
              <a:t>Printing</a:t>
            </a:r>
          </a:p>
          <a:p>
            <a:pPr marL="342900" indent="-342900">
              <a:buAutoNum type="alphaUcPeriod"/>
            </a:pPr>
            <a:r>
              <a:rPr lang="en-US" dirty="0" smtClean="0"/>
              <a:t>Additions to the Bible</a:t>
            </a:r>
          </a:p>
          <a:p>
            <a:pPr marL="342900" indent="-342900">
              <a:buAutoNum type="alphaUcPeriod"/>
            </a:pPr>
            <a:r>
              <a:rPr lang="en-US" dirty="0" smtClean="0"/>
              <a:t>Archeological Evidence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7. What is not one the 4 problems with Mormonism?</a:t>
            </a:r>
            <a:endParaRPr lang="en-US" sz="38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Genetics</a:t>
            </a:r>
          </a:p>
          <a:p>
            <a:pPr marL="342900" indent="-342900">
              <a:buAutoNum type="alphaUcPeriod"/>
            </a:pPr>
            <a:r>
              <a:rPr lang="en-US" dirty="0" smtClean="0"/>
              <a:t>Plagiarism</a:t>
            </a:r>
          </a:p>
          <a:p>
            <a:pPr marL="342900" indent="-342900">
              <a:buAutoNum type="alphaUcPeriod"/>
            </a:pPr>
            <a:r>
              <a:rPr lang="en-US" u="sng" dirty="0" smtClean="0"/>
              <a:t>Printing</a:t>
            </a:r>
          </a:p>
          <a:p>
            <a:pPr marL="342900" indent="-342900">
              <a:buAutoNum type="alphaUcPeriod"/>
            </a:pPr>
            <a:r>
              <a:rPr lang="en-US" dirty="0" smtClean="0"/>
              <a:t>Additions to the Bible</a:t>
            </a:r>
          </a:p>
          <a:p>
            <a:pPr marL="342900" indent="-342900">
              <a:buAutoNum type="alphaUcPeriod"/>
            </a:pPr>
            <a:r>
              <a:rPr lang="en-US" dirty="0" smtClean="0"/>
              <a:t>Archeological Evidence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7. What is not one the 4 problems with Mormonism?</a:t>
            </a:r>
            <a:endParaRPr lang="en-US" sz="3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Asia</a:t>
            </a:r>
          </a:p>
          <a:p>
            <a:pPr marL="342900" indent="-342900">
              <a:buAutoNum type="alphaUcPeriod"/>
            </a:pPr>
            <a:r>
              <a:rPr lang="en-US" dirty="0" smtClean="0"/>
              <a:t>Australia</a:t>
            </a:r>
          </a:p>
          <a:p>
            <a:pPr marL="342900" indent="-342900">
              <a:buAutoNum type="alphaUcPeriod"/>
            </a:pPr>
            <a:r>
              <a:rPr lang="en-US" dirty="0" smtClean="0"/>
              <a:t>Europe</a:t>
            </a:r>
          </a:p>
          <a:p>
            <a:pPr marL="342900" indent="-342900">
              <a:buAutoNum type="alphaUcPeriod"/>
            </a:pPr>
            <a:r>
              <a:rPr lang="en-US" dirty="0" smtClean="0"/>
              <a:t>South America</a:t>
            </a:r>
          </a:p>
          <a:p>
            <a:pPr marL="342900" indent="-342900">
              <a:buAutoNum type="alphaUcPeriod"/>
            </a:pPr>
            <a:r>
              <a:rPr lang="en-US" dirty="0" smtClean="0"/>
              <a:t>North America</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8. Which continent is ancient Indian ancestry traced back to? </a:t>
            </a:r>
            <a:endParaRPr lang="en-US" sz="38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u="sng" dirty="0" smtClean="0"/>
              <a:t>Asia</a:t>
            </a:r>
          </a:p>
          <a:p>
            <a:pPr marL="342900" indent="-342900">
              <a:buAutoNum type="alphaUcPeriod"/>
            </a:pPr>
            <a:r>
              <a:rPr lang="en-US" dirty="0" smtClean="0"/>
              <a:t>Australia</a:t>
            </a:r>
          </a:p>
          <a:p>
            <a:pPr marL="342900" indent="-342900">
              <a:buAutoNum type="alphaUcPeriod"/>
            </a:pPr>
            <a:r>
              <a:rPr lang="en-US" dirty="0" smtClean="0"/>
              <a:t>Europe</a:t>
            </a:r>
          </a:p>
          <a:p>
            <a:pPr marL="342900" indent="-342900">
              <a:buAutoNum type="alphaUcPeriod"/>
            </a:pPr>
            <a:r>
              <a:rPr lang="en-US" dirty="0" smtClean="0"/>
              <a:t>South America</a:t>
            </a:r>
          </a:p>
          <a:p>
            <a:pPr marL="342900" indent="-342900">
              <a:buAutoNum type="alphaUcPeriod"/>
            </a:pPr>
            <a:r>
              <a:rPr lang="en-US" dirty="0" smtClean="0"/>
              <a:t>North America</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8. Which continent is ancient Indian ancestry traced back to? </a:t>
            </a:r>
            <a:endParaRPr lang="en-US" sz="3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3693319"/>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Ancient Manuscripts</a:t>
            </a:r>
          </a:p>
          <a:p>
            <a:pPr marL="342900" indent="-342900">
              <a:buAutoNum type="alphaUcPeriod"/>
            </a:pPr>
            <a:r>
              <a:rPr lang="en-US" dirty="0" smtClean="0"/>
              <a:t>Ancient remains of the native </a:t>
            </a:r>
            <a:r>
              <a:rPr lang="en-US" dirty="0" err="1" smtClean="0"/>
              <a:t>jewish-american</a:t>
            </a:r>
            <a:r>
              <a:rPr lang="en-US" dirty="0" smtClean="0"/>
              <a:t> </a:t>
            </a:r>
            <a:r>
              <a:rPr lang="en-US" dirty="0" err="1" smtClean="0"/>
              <a:t>culture(bodies</a:t>
            </a:r>
            <a:r>
              <a:rPr lang="en-US" dirty="0" smtClean="0"/>
              <a:t>, graves, temples, homes, tools, pottery, </a:t>
            </a:r>
            <a:r>
              <a:rPr lang="en-US" dirty="0" err="1" smtClean="0"/>
              <a:t>ect</a:t>
            </a:r>
            <a:r>
              <a:rPr lang="en-US" dirty="0" smtClean="0"/>
              <a:t>.)</a:t>
            </a:r>
          </a:p>
          <a:p>
            <a:pPr marL="342900" indent="-342900">
              <a:buAutoNum type="alphaUcPeriod"/>
            </a:pPr>
            <a:r>
              <a:rPr lang="en-US" dirty="0" smtClean="0"/>
              <a:t>The Existence of animals and plants that were never in the Americas at that time period</a:t>
            </a:r>
          </a:p>
          <a:p>
            <a:pPr marL="342900" indent="-342900">
              <a:buAutoNum type="alphaUcPeriod"/>
            </a:pPr>
            <a:r>
              <a:rPr lang="en-US" dirty="0" smtClean="0"/>
              <a:t>Ancient Jewish language or culture anywhere found in ancient native </a:t>
            </a:r>
            <a:r>
              <a:rPr lang="en-US" dirty="0" err="1" smtClean="0"/>
              <a:t>america</a:t>
            </a:r>
            <a:endParaRPr lang="en-US" dirty="0" smtClean="0"/>
          </a:p>
          <a:p>
            <a:pPr marL="342900" indent="-342900">
              <a:buAutoNum type="alphaUcPeriod"/>
            </a:pPr>
            <a:r>
              <a:rPr lang="en-US" dirty="0" smtClean="0"/>
              <a:t>No Mormon cities exist or are comparable</a:t>
            </a:r>
          </a:p>
          <a:p>
            <a:pPr marL="342900" indent="-342900">
              <a:buAutoNum type="alphaUcPeriod"/>
            </a:pPr>
            <a:r>
              <a:rPr lang="en-US" dirty="0" smtClean="0"/>
              <a:t>All of the Above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9. What archeological evidence that does not exist is in the book of Mormon?</a:t>
            </a:r>
            <a:endParaRPr lang="en-US" sz="3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3693319"/>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Ancient Manuscripts</a:t>
            </a:r>
          </a:p>
          <a:p>
            <a:pPr marL="342900" indent="-342900">
              <a:buAutoNum type="alphaUcPeriod"/>
            </a:pPr>
            <a:r>
              <a:rPr lang="en-US" dirty="0" smtClean="0"/>
              <a:t>Ancient remains of the native </a:t>
            </a:r>
            <a:r>
              <a:rPr lang="en-US" dirty="0" err="1" smtClean="0"/>
              <a:t>jewish-american</a:t>
            </a:r>
            <a:r>
              <a:rPr lang="en-US" dirty="0" smtClean="0"/>
              <a:t> </a:t>
            </a:r>
            <a:r>
              <a:rPr lang="en-US" dirty="0" err="1" smtClean="0"/>
              <a:t>culture(bodies</a:t>
            </a:r>
            <a:r>
              <a:rPr lang="en-US" dirty="0" smtClean="0"/>
              <a:t>, graves, temples, homes, tools, pottery, </a:t>
            </a:r>
            <a:r>
              <a:rPr lang="en-US" dirty="0" err="1" smtClean="0"/>
              <a:t>ect</a:t>
            </a:r>
            <a:r>
              <a:rPr lang="en-US" dirty="0" smtClean="0"/>
              <a:t>.)</a:t>
            </a:r>
          </a:p>
          <a:p>
            <a:pPr marL="342900" indent="-342900">
              <a:buAutoNum type="alphaUcPeriod"/>
            </a:pPr>
            <a:r>
              <a:rPr lang="en-US" dirty="0" smtClean="0"/>
              <a:t>The Existence of animals and plants that were never in the Americas at that time period</a:t>
            </a:r>
          </a:p>
          <a:p>
            <a:pPr marL="342900" indent="-342900">
              <a:buAutoNum type="alphaUcPeriod"/>
            </a:pPr>
            <a:r>
              <a:rPr lang="en-US" dirty="0" smtClean="0"/>
              <a:t>Ancient Jewish language or culture anywhere found in ancient native </a:t>
            </a:r>
            <a:r>
              <a:rPr lang="en-US" dirty="0" err="1" smtClean="0"/>
              <a:t>america</a:t>
            </a:r>
            <a:endParaRPr lang="en-US" dirty="0" smtClean="0"/>
          </a:p>
          <a:p>
            <a:pPr marL="342900" indent="-342900">
              <a:buAutoNum type="alphaUcPeriod"/>
            </a:pPr>
            <a:r>
              <a:rPr lang="en-US" dirty="0" smtClean="0"/>
              <a:t>No Mormon cities exist or are comparable</a:t>
            </a:r>
          </a:p>
          <a:p>
            <a:pPr marL="342900" indent="-342900">
              <a:buAutoNum type="alphaUcPeriod"/>
            </a:pPr>
            <a:r>
              <a:rPr lang="en-US" u="sng" dirty="0" smtClean="0"/>
              <a:t>All of the Above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9. What archeological evidence that does not exist is in the book of Mormon?</a:t>
            </a:r>
            <a:endParaRPr lang="en-US" sz="38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308324"/>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Ancient Manuscripts</a:t>
            </a:r>
          </a:p>
          <a:p>
            <a:pPr marL="342900" indent="-342900">
              <a:buAutoNum type="alphaUcPeriod"/>
            </a:pPr>
            <a:r>
              <a:rPr lang="en-US" dirty="0" smtClean="0"/>
              <a:t>View of Hebrews</a:t>
            </a:r>
          </a:p>
          <a:p>
            <a:pPr marL="342900" indent="-342900">
              <a:buAutoNum type="alphaUcPeriod"/>
            </a:pPr>
            <a:r>
              <a:rPr lang="en-US" dirty="0" smtClean="0"/>
              <a:t> The Wonders of the World</a:t>
            </a:r>
          </a:p>
          <a:p>
            <a:pPr marL="342900" indent="-342900">
              <a:buAutoNum type="alphaUcPeriod"/>
            </a:pPr>
            <a:r>
              <a:rPr lang="en-US" dirty="0" smtClean="0"/>
              <a:t> Apocrypha</a:t>
            </a:r>
          </a:p>
          <a:p>
            <a:pPr marL="342900" indent="-342900">
              <a:buAutoNum type="alphaUcPeriod"/>
            </a:pPr>
            <a:r>
              <a:rPr lang="en-US" dirty="0" smtClean="0"/>
              <a:t>King James Bible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10. What books did Joseph Smith not plagiarize from?</a:t>
            </a:r>
            <a:endParaRPr lang="en-US" sz="38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308324"/>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u="sng" dirty="0" smtClean="0"/>
              <a:t>Ancient Manuscripts</a:t>
            </a:r>
          </a:p>
          <a:p>
            <a:pPr marL="342900" indent="-342900">
              <a:buAutoNum type="alphaUcPeriod"/>
            </a:pPr>
            <a:r>
              <a:rPr lang="en-US" dirty="0" smtClean="0"/>
              <a:t>View of Hebrews</a:t>
            </a:r>
          </a:p>
          <a:p>
            <a:pPr marL="342900" indent="-342900">
              <a:buAutoNum type="alphaUcPeriod"/>
            </a:pPr>
            <a:r>
              <a:rPr lang="en-US" dirty="0" smtClean="0"/>
              <a:t>The Wonders of Nature</a:t>
            </a:r>
          </a:p>
          <a:p>
            <a:pPr marL="342900" indent="-342900">
              <a:buAutoNum type="alphaUcPeriod"/>
            </a:pPr>
            <a:r>
              <a:rPr lang="en-US" dirty="0" smtClean="0"/>
              <a:t> Apocrypha</a:t>
            </a:r>
          </a:p>
          <a:p>
            <a:pPr marL="342900" indent="-342900">
              <a:buAutoNum type="alphaUcPeriod"/>
            </a:pPr>
            <a:r>
              <a:rPr lang="en-US" dirty="0" smtClean="0"/>
              <a:t>King James Bible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10. What books did Joseph Smith not plagiarize from?</a:t>
            </a:r>
            <a:endParaRPr lang="en-US" sz="3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994588"/>
            <a:ext cx="7027740" cy="5909311"/>
          </a:xfrm>
          <a:prstGeom prst="rect">
            <a:avLst/>
          </a:prstGeom>
          <a:noFill/>
        </p:spPr>
        <p:txBody>
          <a:bodyPr wrap="square" rtlCol="0">
            <a:spAutoFit/>
          </a:bodyPr>
          <a:lstStyle/>
          <a:p>
            <a:pPr marL="342900" indent="-342900"/>
            <a:r>
              <a:rPr lang="en-US" dirty="0" smtClean="0"/>
              <a:t>Video:</a:t>
            </a:r>
          </a:p>
          <a:p>
            <a:pPr marL="342900" indent="-342900"/>
            <a:r>
              <a:rPr lang="en-US" dirty="0" smtClean="0"/>
              <a:t>The Bible vs. Joseph Smith </a:t>
            </a:r>
          </a:p>
          <a:p>
            <a:pPr marL="342900" indent="-342900"/>
            <a:r>
              <a:rPr lang="en-US" dirty="0" smtClean="0"/>
              <a:t>Produced by Living Hope Ministries/Source </a:t>
            </a:r>
            <a:r>
              <a:rPr lang="en-US" dirty="0" err="1" smtClean="0"/>
              <a:t>Flix</a:t>
            </a:r>
            <a:endParaRPr lang="en-US" dirty="0" smtClean="0"/>
          </a:p>
          <a:p>
            <a:pPr marL="342900" indent="-342900"/>
            <a:endParaRPr lang="en-US" dirty="0" smtClean="0"/>
          </a:p>
          <a:p>
            <a:pPr marL="342900" indent="-342900"/>
            <a:r>
              <a:rPr lang="en-US" dirty="0" smtClean="0"/>
              <a:t>DNA vs. The Book of Mormon </a:t>
            </a:r>
          </a:p>
          <a:p>
            <a:pPr marL="342900" indent="-342900"/>
            <a:r>
              <a:rPr lang="en-US" dirty="0" smtClean="0"/>
              <a:t>Produced by Living Hope Ministries</a:t>
            </a:r>
          </a:p>
          <a:p>
            <a:pPr marL="342900" indent="-342900"/>
            <a:endParaRPr lang="en-US" dirty="0" smtClean="0"/>
          </a:p>
          <a:p>
            <a:pPr marL="342900" indent="-342900"/>
            <a:r>
              <a:rPr lang="en-US" dirty="0" smtClean="0"/>
              <a:t>The Bible vs. The Book of Mormon</a:t>
            </a:r>
          </a:p>
          <a:p>
            <a:pPr marL="342900" indent="-342900"/>
            <a:r>
              <a:rPr lang="en-US" dirty="0" smtClean="0"/>
              <a:t>Produced by Living Hope Ministries</a:t>
            </a:r>
          </a:p>
          <a:p>
            <a:pPr marL="342900" indent="-342900"/>
            <a:endParaRPr lang="en-US" dirty="0" smtClean="0"/>
          </a:p>
          <a:p>
            <a:pPr marL="342900" indent="-342900"/>
            <a:r>
              <a:rPr lang="en-US" dirty="0" smtClean="0"/>
              <a:t>Books:</a:t>
            </a:r>
          </a:p>
          <a:p>
            <a:pPr marL="342900" indent="-342900"/>
            <a:r>
              <a:rPr lang="en-US" dirty="0" smtClean="0"/>
              <a:t>Joseph Smith and the Origins of the Book of Mormon</a:t>
            </a:r>
          </a:p>
          <a:p>
            <a:pPr marL="342900" indent="-342900"/>
            <a:r>
              <a:rPr lang="en-US" dirty="0" smtClean="0"/>
              <a:t>By: David </a:t>
            </a:r>
            <a:r>
              <a:rPr lang="en-US" dirty="0" err="1" smtClean="0"/>
              <a:t>Persuitte</a:t>
            </a:r>
            <a:endParaRPr lang="en-US" dirty="0" smtClean="0"/>
          </a:p>
          <a:p>
            <a:pPr marL="342900" indent="-342900"/>
            <a:endParaRPr lang="en-US" dirty="0" smtClean="0"/>
          </a:p>
          <a:p>
            <a:pPr marL="342900" indent="-342900"/>
            <a:r>
              <a:rPr lang="en-US" dirty="0" smtClean="0"/>
              <a:t>Losing a Lost Tribe</a:t>
            </a:r>
          </a:p>
          <a:p>
            <a:pPr marL="342900" indent="-342900"/>
            <a:r>
              <a:rPr lang="en-US" dirty="0" smtClean="0"/>
              <a:t>By: Simon G. </a:t>
            </a:r>
            <a:r>
              <a:rPr lang="en-US" dirty="0" err="1" smtClean="0"/>
              <a:t>Southerton</a:t>
            </a:r>
            <a:endParaRPr lang="en-US" dirty="0" smtClean="0"/>
          </a:p>
          <a:p>
            <a:pPr marL="342900" indent="-342900"/>
            <a:endParaRPr lang="en-US" dirty="0" smtClean="0"/>
          </a:p>
          <a:p>
            <a:pPr marL="342900" indent="-342900"/>
            <a:r>
              <a:rPr lang="en-US" dirty="0" smtClean="0"/>
              <a:t>Who Really Wrote the Book of Mormon?</a:t>
            </a:r>
          </a:p>
          <a:p>
            <a:pPr marL="342900" indent="-342900"/>
            <a:r>
              <a:rPr lang="en-US" dirty="0" smtClean="0"/>
              <a:t>By Wayne L. </a:t>
            </a:r>
            <a:r>
              <a:rPr lang="en-US" dirty="0" err="1" smtClean="0"/>
              <a:t>Cowdrey</a:t>
            </a:r>
            <a:r>
              <a:rPr lang="en-US" dirty="0" smtClean="0"/>
              <a:t>; Howard A. Davis; Arthur </a:t>
            </a:r>
            <a:r>
              <a:rPr lang="en-US" dirty="0" err="1" smtClean="0"/>
              <a:t>Vanick</a:t>
            </a:r>
            <a:endParaRPr lang="en-US" dirty="0" smtClean="0"/>
          </a:p>
          <a:p>
            <a:endParaRPr lang="en-US" dirty="0" smtClean="0"/>
          </a:p>
          <a:p>
            <a:endParaRPr lang="en-US" dirty="0" smtClean="0"/>
          </a:p>
        </p:txBody>
      </p:sp>
      <p:sp>
        <p:nvSpPr>
          <p:cNvPr id="6" name="TextBox 5"/>
          <p:cNvSpPr txBox="1"/>
          <p:nvPr/>
        </p:nvSpPr>
        <p:spPr>
          <a:xfrm>
            <a:off x="514852" y="317480"/>
            <a:ext cx="8237644" cy="677108"/>
          </a:xfrm>
          <a:prstGeom prst="rect">
            <a:avLst/>
          </a:prstGeom>
          <a:noFill/>
        </p:spPr>
        <p:txBody>
          <a:bodyPr wrap="square" rtlCol="0">
            <a:spAutoFit/>
          </a:bodyPr>
          <a:lstStyle/>
          <a:p>
            <a:pPr algn="ctr"/>
            <a:r>
              <a:rPr lang="en-US" sz="3800" dirty="0" smtClean="0"/>
              <a:t>Resources</a:t>
            </a:r>
            <a:endParaRPr lang="en-US" sz="38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90&quot;/&gt;&lt;/object&gt;&lt;object type=&quot;3&quot; unique_id=&quot;10005&quot;&gt;&lt;property id=&quot;20148&quot; value=&quot;5&quot;/&gt;&lt;property id=&quot;20300&quot; value=&quot;Slide 2&quot;/&gt;&lt;property id=&quot;20307&quot; value=&quot;291&quot;/&gt;&lt;/object&gt;&lt;object type=&quot;3&quot; unique_id=&quot;10006&quot;&gt;&lt;property id=&quot;20148&quot; value=&quot;5&quot;/&gt;&lt;property id=&quot;20300&quot; value=&quot;Slide 3&quot;/&gt;&lt;property id=&quot;20307&quot; value=&quot;292&quot;/&gt;&lt;/object&gt;&lt;object type=&quot;3&quot; unique_id=&quot;10007&quot;&gt;&lt;property id=&quot;20148&quot; value=&quot;5&quot;/&gt;&lt;property id=&quot;20300&quot; value=&quot;Slide 4&quot;/&gt;&lt;property id=&quot;20307&quot; value=&quot;293&quot;/&gt;&lt;/object&gt;&lt;object type=&quot;3&quot; unique_id=&quot;10008&quot;&gt;&lt;property id=&quot;20148&quot; value=&quot;5&quot;/&gt;&lt;property id=&quot;20300&quot; value=&quot;Slide 5&quot;/&gt;&lt;property id=&quot;20307&quot; value=&quot;294&quot;/&gt;&lt;/object&gt;&lt;object type=&quot;3&quot; unique_id=&quot;10009&quot;&gt;&lt;property id=&quot;20148&quot; value=&quot;5&quot;/&gt;&lt;property id=&quot;20300&quot; value=&quot;Slide 6&quot;/&gt;&lt;property id=&quot;20307&quot; value=&quot;295&quot;/&gt;&lt;/object&gt;&lt;object type=&quot;3&quot; unique_id=&quot;10010&quot;&gt;&lt;property id=&quot;20148&quot; value=&quot;5&quot;/&gt;&lt;property id=&quot;20300&quot; value=&quot;Slide 7&quot;/&gt;&lt;property id=&quot;20307&quot; value=&quot;296&quot;/&gt;&lt;/object&gt;&lt;object type=&quot;3&quot; unique_id=&quot;10011&quot;&gt;&lt;property id=&quot;20148&quot; value=&quot;5&quot;/&gt;&lt;property id=&quot;20300&quot; value=&quot;Slide 8&quot;/&gt;&lt;property id=&quot;20307&quot; value=&quot;297&quot;/&gt;&lt;/object&gt;&lt;object type=&quot;3&quot; unique_id=&quot;10012&quot;&gt;&lt;property id=&quot;20148&quot; value=&quot;5&quot;/&gt;&lt;property id=&quot;20300&quot; value=&quot;Slide 9&quot;/&gt;&lt;property id=&quot;20307&quot; value=&quot;298&quot;/&gt;&lt;/object&gt;&lt;object type=&quot;3&quot; unique_id=&quot;10013&quot;&gt;&lt;property id=&quot;20148&quot; value=&quot;5&quot;/&gt;&lt;property id=&quot;20300&quot; value=&quot;Slide 10&quot;/&gt;&lt;property id=&quot;20307&quot; value=&quot;299&quot;/&gt;&lt;/object&gt;&lt;object type=&quot;3&quot; unique_id=&quot;10014&quot;&gt;&lt;property id=&quot;20148&quot; value=&quot;5&quot;/&gt;&lt;property id=&quot;20300&quot; value=&quot;Slide 14 - &amp;quot;Mormonism&amp;quot;&quot;/&gt;&lt;property id=&quot;20307&quot; value=&quot;256&quot;/&gt;&lt;/object&gt;&lt;object type=&quot;3&quot; unique_id=&quot;10015&quot;&gt;&lt;property id=&quot;20148&quot; value=&quot;5&quot;/&gt;&lt;property id=&quot;20300&quot; value=&quot;Slide 15 - &amp;quot;Who was Joseph Smith?&amp;quot;&quot;/&gt;&lt;property id=&quot;20307&quot; value=&quot;257&quot;/&gt;&lt;/object&gt;&lt;object type=&quot;3&quot; unique_id=&quot;10016&quot;&gt;&lt;property id=&quot;20148&quot; value=&quot;5&quot;/&gt;&lt;property id=&quot;20300&quot; value=&quot;Slide 16&quot;/&gt;&lt;property id=&quot;20307&quot; value=&quot;258&quot;/&gt;&lt;/object&gt;&lt;object type=&quot;3&quot; unique_id=&quot;10017&quot;&gt;&lt;property id=&quot;20148&quot; value=&quot;5&quot;/&gt;&lt;property id=&quot;20300&quot; value=&quot;Slide 17&quot;/&gt;&lt;property id=&quot;20307&quot; value=&quot;262&quot;/&gt;&lt;/object&gt;&lt;object type=&quot;3&quot; unique_id=&quot;10018&quot;&gt;&lt;property id=&quot;20148&quot; value=&quot;5&quot;/&gt;&lt;property id=&quot;20300&quot; value=&quot;Slide 18&quot;/&gt;&lt;property id=&quot;20307&quot; value=&quot;306&quot;/&gt;&lt;/object&gt;&lt;object type=&quot;3&quot; unique_id=&quot;10019&quot;&gt;&lt;property id=&quot;20148&quot; value=&quot;5&quot;/&gt;&lt;property id=&quot;20300&quot; value=&quot;Slide 20&quot;/&gt;&lt;property id=&quot;20307&quot; value=&quot;303&quot;/&gt;&lt;/object&gt;&lt;object type=&quot;3&quot; unique_id=&quot;10020&quot;&gt;&lt;property id=&quot;20148&quot; value=&quot;5&quot;/&gt;&lt;property id=&quot;20300&quot; value=&quot;Slide 21&quot;/&gt;&lt;property id=&quot;20307&quot; value=&quot;301&quot;/&gt;&lt;/object&gt;&lt;object type=&quot;3&quot; unique_id=&quot;10021&quot;&gt;&lt;property id=&quot;20148&quot; value=&quot;5&quot;/&gt;&lt;property id=&quot;20300&quot; value=&quot;Slide 22&quot;/&gt;&lt;property id=&quot;20307&quot; value=&quot;304&quot;/&gt;&lt;/object&gt;&lt;object type=&quot;3&quot; unique_id=&quot;10022&quot;&gt;&lt;property id=&quot;20148&quot; value=&quot;5&quot;/&gt;&lt;property id=&quot;20300&quot; value=&quot;Slide 24&quot;/&gt;&lt;property id=&quot;20307&quot; value=&quot;305&quot;/&gt;&lt;/object&gt;&lt;object type=&quot;3&quot; unique_id=&quot;10023&quot;&gt;&lt;property id=&quot;20148&quot; value=&quot;5&quot;/&gt;&lt;property id=&quot;20300&quot; value=&quot;Slide 25&quot;/&gt;&lt;property id=&quot;20307&quot; value=&quot;302&quot;/&gt;&lt;/object&gt;&lt;object type=&quot;3&quot; unique_id=&quot;10024&quot;&gt;&lt;property id=&quot;20148&quot; value=&quot;5&quot;/&gt;&lt;property id=&quot;20300&quot; value=&quot;Slide 27&quot;/&gt;&lt;property id=&quot;20307&quot; value=&quot;307&quot;/&gt;&lt;/object&gt;&lt;object type=&quot;3&quot; unique_id=&quot;10025&quot;&gt;&lt;property id=&quot;20148&quot; value=&quot;5&quot;/&gt;&lt;property id=&quot;20300&quot; value=&quot;Slide 28&quot;/&gt;&lt;property id=&quot;20307&quot; value=&quot;263&quot;/&gt;&lt;/object&gt;&lt;object type=&quot;3&quot; unique_id=&quot;10026&quot;&gt;&lt;property id=&quot;20148&quot; value=&quot;5&quot;/&gt;&lt;property id=&quot;20300&quot; value=&quot;Slide 29&quot;/&gt;&lt;property id=&quot;20307&quot; value=&quot;308&quot;/&gt;&lt;/object&gt;&lt;object type=&quot;3&quot; unique_id=&quot;10027&quot;&gt;&lt;property id=&quot;20148&quot; value=&quot;5&quot;/&gt;&lt;property id=&quot;20300&quot; value=&quot;Slide 31&quot;/&gt;&lt;property id=&quot;20307&quot; value=&quot;309&quot;/&gt;&lt;/object&gt;&lt;object type=&quot;3&quot; unique_id=&quot;10028&quot;&gt;&lt;property id=&quot;20148&quot; value=&quot;5&quot;/&gt;&lt;property id=&quot;20300&quot; value=&quot;Slide 49&quot;/&gt;&lt;property id=&quot;20307&quot; value=&quot;264&quot;/&gt;&lt;/object&gt;&lt;object type=&quot;3&quot; unique_id=&quot;10029&quot;&gt;&lt;property id=&quot;20148&quot; value=&quot;5&quot;/&gt;&lt;property id=&quot;20300&quot; value=&quot;Slide 42&quot;/&gt;&lt;property id=&quot;20307&quot; value=&quot;312&quot;/&gt;&lt;/object&gt;&lt;object type=&quot;3&quot; unique_id=&quot;10030&quot;&gt;&lt;property id=&quot;20148&quot; value=&quot;5&quot;/&gt;&lt;property id=&quot;20300&quot; value=&quot;Slide 44&quot;/&gt;&lt;property id=&quot;20307&quot; value=&quot;311&quot;/&gt;&lt;/object&gt;&lt;object type=&quot;3&quot; unique_id=&quot;10031&quot;&gt;&lt;property id=&quot;20148&quot; value=&quot;5&quot;/&gt;&lt;property id=&quot;20300&quot; value=&quot;Slide 47&quot;/&gt;&lt;property id=&quot;20307&quot; value=&quot;313&quot;/&gt;&lt;/object&gt;&lt;object type=&quot;3&quot; unique_id=&quot;10032&quot;&gt;&lt;property id=&quot;20148&quot; value=&quot;5&quot;/&gt;&lt;property id=&quot;20300&quot; value=&quot;Slide 51&quot;/&gt;&lt;property id=&quot;20307&quot; value=&quot;260&quot;/&gt;&lt;/object&gt;&lt;object type=&quot;3&quot; unique_id=&quot;10033&quot;&gt;&lt;property id=&quot;20148&quot; value=&quot;5&quot;/&gt;&lt;property id=&quot;20300&quot; value=&quot;Slide 52&quot;/&gt;&lt;property id=&quot;20307&quot; value=&quot;261&quot;/&gt;&lt;/object&gt;&lt;object type=&quot;3&quot; unique_id=&quot;10034&quot;&gt;&lt;property id=&quot;20148&quot; value=&quot;5&quot;/&gt;&lt;property id=&quot;20300&quot; value=&quot;Slide 53&quot;/&gt;&lt;property id=&quot;20307&quot; value=&quot;310&quot;/&gt;&lt;/object&gt;&lt;object type=&quot;3&quot; unique_id=&quot;10035&quot;&gt;&lt;property id=&quot;20148&quot; value=&quot;5&quot;/&gt;&lt;property id=&quot;20300&quot; value=&quot;Slide 55&quot;/&gt;&lt;property id=&quot;20307&quot; value=&quot;265&quot;/&gt;&lt;/object&gt;&lt;object type=&quot;3&quot; unique_id=&quot;10036&quot;&gt;&lt;property id=&quot;20148&quot; value=&quot;5&quot;/&gt;&lt;property id=&quot;20300&quot; value=&quot;Slide 56&quot;/&gt;&lt;property id=&quot;20307&quot; value=&quot;266&quot;/&gt;&lt;/object&gt;&lt;object type=&quot;3&quot; unique_id=&quot;10037&quot;&gt;&lt;property id=&quot;20148&quot; value=&quot;5&quot;/&gt;&lt;property id=&quot;20300&quot; value=&quot;Slide 57&quot;/&gt;&lt;property id=&quot;20307&quot; value=&quot;267&quot;/&gt;&lt;/object&gt;&lt;object type=&quot;3&quot; unique_id=&quot;10038&quot;&gt;&lt;property id=&quot;20148&quot; value=&quot;5&quot;/&gt;&lt;property id=&quot;20300&quot; value=&quot;Slide 58&quot;/&gt;&lt;property id=&quot;20307&quot; value=&quot;268&quot;/&gt;&lt;/object&gt;&lt;object type=&quot;3&quot; unique_id=&quot;10040&quot;&gt;&lt;property id=&quot;20148&quot; value=&quot;5&quot;/&gt;&lt;property id=&quot;20300&quot; value=&quot;Slide 59&quot;/&gt;&lt;property id=&quot;20307&quot; value=&quot;270&quot;/&gt;&lt;/object&gt;&lt;object type=&quot;3&quot; unique_id=&quot;10041&quot;&gt;&lt;property id=&quot;20148&quot; value=&quot;5&quot;/&gt;&lt;property id=&quot;20300&quot; value=&quot;Slide 60&quot;/&gt;&lt;property id=&quot;20307&quot; value=&quot;271&quot;/&gt;&lt;/object&gt;&lt;object type=&quot;3&quot; unique_id=&quot;10042&quot;&gt;&lt;property id=&quot;20148&quot; value=&quot;5&quot;/&gt;&lt;property id=&quot;20300&quot; value=&quot;Slide 61&quot;/&gt;&lt;property id=&quot;20307&quot; value=&quot;272&quot;/&gt;&lt;/object&gt;&lt;object type=&quot;3&quot; unique_id=&quot;10043&quot;&gt;&lt;property id=&quot;20148&quot; value=&quot;5&quot;/&gt;&lt;property id=&quot;20300&quot; value=&quot;Slide 62&quot;/&gt;&lt;property id=&quot;20307&quot; value=&quot;273&quot;/&gt;&lt;/object&gt;&lt;object type=&quot;3&quot; unique_id=&quot;10044&quot;&gt;&lt;property id=&quot;20148&quot; value=&quot;5&quot;/&gt;&lt;property id=&quot;20300&quot; value=&quot;Slide 63&quot;/&gt;&lt;property id=&quot;20307&quot; value=&quot;274&quot;/&gt;&lt;/object&gt;&lt;object type=&quot;3&quot; unique_id=&quot;10045&quot;&gt;&lt;property id=&quot;20148&quot; value=&quot;5&quot;/&gt;&lt;property id=&quot;20300&quot; value=&quot;Slide 64&quot;/&gt;&lt;property id=&quot;20307&quot; value=&quot;275&quot;/&gt;&lt;/object&gt;&lt;object type=&quot;3&quot; unique_id=&quot;10046&quot;&gt;&lt;property id=&quot;20148&quot; value=&quot;5&quot;/&gt;&lt;property id=&quot;20300&quot; value=&quot;Slide 65&quot;/&gt;&lt;property id=&quot;20307&quot; value=&quot;276&quot;/&gt;&lt;/object&gt;&lt;object type=&quot;3&quot; unique_id=&quot;10047&quot;&gt;&lt;property id=&quot;20148&quot; value=&quot;5&quot;/&gt;&lt;property id=&quot;20300&quot; value=&quot;Slide 66&quot;/&gt;&lt;property id=&quot;20307&quot; value=&quot;277&quot;/&gt;&lt;/object&gt;&lt;object type=&quot;3&quot; unique_id=&quot;10048&quot;&gt;&lt;property id=&quot;20148&quot; value=&quot;5&quot;/&gt;&lt;property id=&quot;20300&quot; value=&quot;Slide 67&quot;/&gt;&lt;property id=&quot;20307&quot; value=&quot;278&quot;/&gt;&lt;/object&gt;&lt;object type=&quot;3&quot; unique_id=&quot;10049&quot;&gt;&lt;property id=&quot;20148&quot; value=&quot;5&quot;/&gt;&lt;property id=&quot;20300&quot; value=&quot;Slide 68&quot;/&gt;&lt;property id=&quot;20307&quot; value=&quot;279&quot;/&gt;&lt;/object&gt;&lt;object type=&quot;3&quot; unique_id=&quot;10050&quot;&gt;&lt;property id=&quot;20148&quot; value=&quot;5&quot;/&gt;&lt;property id=&quot;20300&quot; value=&quot;Slide 69&quot;/&gt;&lt;property id=&quot;20307&quot; value=&quot;280&quot;/&gt;&lt;/object&gt;&lt;object type=&quot;3&quot; unique_id=&quot;10051&quot;&gt;&lt;property id=&quot;20148&quot; value=&quot;5&quot;/&gt;&lt;property id=&quot;20300&quot; value=&quot;Slide 70&quot;/&gt;&lt;property id=&quot;20307&quot; value=&quot;281&quot;/&gt;&lt;/object&gt;&lt;object type=&quot;3&quot; unique_id=&quot;10052&quot;&gt;&lt;property id=&quot;20148&quot; value=&quot;5&quot;/&gt;&lt;property id=&quot;20300&quot; value=&quot;Slide 71&quot;/&gt;&lt;property id=&quot;20307&quot; value=&quot;282&quot;/&gt;&lt;/object&gt;&lt;object type=&quot;3&quot; unique_id=&quot;10053&quot;&gt;&lt;property id=&quot;20148&quot; value=&quot;5&quot;/&gt;&lt;property id=&quot;20300&quot; value=&quot;Slide 72&quot;/&gt;&lt;property id=&quot;20307&quot; value=&quot;283&quot;/&gt;&lt;/object&gt;&lt;object type=&quot;3&quot; unique_id=&quot;10054&quot;&gt;&lt;property id=&quot;20148&quot; value=&quot;5&quot;/&gt;&lt;property id=&quot;20300&quot; value=&quot;Slide 73&quot;/&gt;&lt;property id=&quot;20307&quot; value=&quot;284&quot;/&gt;&lt;/object&gt;&lt;object type=&quot;3&quot; unique_id=&quot;10055&quot;&gt;&lt;property id=&quot;20148&quot; value=&quot;5&quot;/&gt;&lt;property id=&quot;20300&quot; value=&quot;Slide 74&quot;/&gt;&lt;property id=&quot;20307&quot; value=&quot;285&quot;/&gt;&lt;/object&gt;&lt;object type=&quot;3&quot; unique_id=&quot;10056&quot;&gt;&lt;property id=&quot;20148&quot; value=&quot;5&quot;/&gt;&lt;property id=&quot;20300&quot; value=&quot;Slide 75&quot;/&gt;&lt;property id=&quot;20307&quot; value=&quot;286&quot;/&gt;&lt;/object&gt;&lt;object type=&quot;3&quot; unique_id=&quot;10057&quot;&gt;&lt;property id=&quot;20148&quot; value=&quot;5&quot;/&gt;&lt;property id=&quot;20300&quot; value=&quot;Slide 76&quot;/&gt;&lt;property id=&quot;20307&quot; value=&quot;287&quot;/&gt;&lt;/object&gt;&lt;object type=&quot;3&quot; unique_id=&quot;10058&quot;&gt;&lt;property id=&quot;20148&quot; value=&quot;5&quot;/&gt;&lt;property id=&quot;20300&quot; value=&quot;Slide 77&quot;/&gt;&lt;property id=&quot;20307&quot; value=&quot;288&quot;/&gt;&lt;/object&gt;&lt;object type=&quot;3&quot; unique_id=&quot;10059&quot;&gt;&lt;property id=&quot;20148&quot; value=&quot;5&quot;/&gt;&lt;property id=&quot;20300&quot; value=&quot;Slide 78&quot;/&gt;&lt;property id=&quot;20307&quot; value=&quot;289&quot;/&gt;&lt;/object&gt;&lt;object type=&quot;3&quot; unique_id=&quot;10060&quot;&gt;&lt;property id=&quot;20148&quot; value=&quot;5&quot;/&gt;&lt;property id=&quot;20300&quot; value=&quot;Slide 79&quot;/&gt;&lt;property id=&quot;20307&quot; value=&quot;300&quot;/&gt;&lt;/object&gt;&lt;object type=&quot;3&quot; unique_id=&quot;11064&quot;&gt;&lt;property id=&quot;20148&quot; value=&quot;5&quot;/&gt;&lt;property id=&quot;20300&quot; value=&quot;Slide 11&quot;/&gt;&lt;property id=&quot;20307&quot; value=&quot;314&quot;/&gt;&lt;/object&gt;&lt;object type=&quot;3&quot; unique_id=&quot;11065&quot;&gt;&lt;property id=&quot;20148&quot; value=&quot;5&quot;/&gt;&lt;property id=&quot;20300&quot; value=&quot;Slide 12&quot;/&gt;&lt;property id=&quot;20307&quot; value=&quot;315&quot;/&gt;&lt;/object&gt;&lt;object type=&quot;3&quot; unique_id=&quot;11066&quot;&gt;&lt;property id=&quot;20148&quot; value=&quot;5&quot;/&gt;&lt;property id=&quot;20300&quot; value=&quot;Slide 32&quot;/&gt;&lt;property id=&quot;20307&quot; value=&quot;320&quot;/&gt;&lt;/object&gt;&lt;object type=&quot;3&quot; unique_id=&quot;11067&quot;&gt;&lt;property id=&quot;20148&quot; value=&quot;5&quot;/&gt;&lt;property id=&quot;20300&quot; value=&quot;Slide 33&quot;/&gt;&lt;property id=&quot;20307&quot; value=&quot;323&quot;/&gt;&lt;/object&gt;&lt;object type=&quot;3&quot; unique_id=&quot;11068&quot;&gt;&lt;property id=&quot;20148&quot; value=&quot;5&quot;/&gt;&lt;property id=&quot;20300&quot; value=&quot;Slide 34&quot;/&gt;&lt;property id=&quot;20307&quot; value=&quot;321&quot;/&gt;&lt;/object&gt;&lt;object type=&quot;3&quot; unique_id=&quot;11069&quot;&gt;&lt;property id=&quot;20148&quot; value=&quot;5&quot;/&gt;&lt;property id=&quot;20300&quot; value=&quot;Slide 36&quot;/&gt;&lt;property id=&quot;20307&quot; value=&quot;325&quot;/&gt;&lt;/object&gt;&lt;object type=&quot;3&quot; unique_id=&quot;11070&quot;&gt;&lt;property id=&quot;20148&quot; value=&quot;5&quot;/&gt;&lt;property id=&quot;20300&quot; value=&quot;Slide 38&quot;/&gt;&lt;property id=&quot;20307&quot; value=&quot;324&quot;/&gt;&lt;/object&gt;&lt;object type=&quot;3&quot; unique_id=&quot;11071&quot;&gt;&lt;property id=&quot;20148&quot; value=&quot;5&quot;/&gt;&lt;property id=&quot;20300&quot; value=&quot;Slide 39&quot;/&gt;&lt;property id=&quot;20307&quot; value=&quot;328&quot;/&gt;&lt;/object&gt;&lt;object type=&quot;3&quot; unique_id=&quot;11072&quot;&gt;&lt;property id=&quot;20148&quot; value=&quot;5&quot;/&gt;&lt;property id=&quot;20300&quot; value=&quot;Slide 40&quot;/&gt;&lt;property id=&quot;20307&quot; value=&quot;327&quot;/&gt;&lt;/object&gt;&lt;object type=&quot;3&quot; unique_id=&quot;11073&quot;&gt;&lt;property id=&quot;20148&quot; value=&quot;5&quot;/&gt;&lt;property id=&quot;20300&quot; value=&quot;Slide 41&quot;/&gt;&lt;property id=&quot;20307&quot; value=&quot;317&quot;/&gt;&lt;/object&gt;&lt;object type=&quot;3&quot; unique_id=&quot;11074&quot;&gt;&lt;property id=&quot;20148&quot; value=&quot;5&quot;/&gt;&lt;property id=&quot;20300&quot; value=&quot;Slide 43&quot;/&gt;&lt;property id=&quot;20307&quot; value=&quot;316&quot;/&gt;&lt;/object&gt;&lt;object type=&quot;3&quot; unique_id=&quot;11075&quot;&gt;&lt;property id=&quot;20148&quot; value=&quot;5&quot;/&gt;&lt;property id=&quot;20300&quot; value=&quot;Slide 45&quot;/&gt;&lt;property id=&quot;20307&quot; value=&quot;318&quot;/&gt;&lt;/object&gt;&lt;object type=&quot;3&quot; unique_id=&quot;11076&quot;&gt;&lt;property id=&quot;20148&quot; value=&quot;5&quot;/&gt;&lt;property id=&quot;20300&quot; value=&quot;Slide 46&quot;/&gt;&lt;property id=&quot;20307&quot; value=&quot;319&quot;/&gt;&lt;/object&gt;&lt;object type=&quot;3&quot; unique_id=&quot;11077&quot;&gt;&lt;property id=&quot;20148&quot; value=&quot;5&quot;/&gt;&lt;property id=&quot;20300&quot; value=&quot;Slide 48&quot;/&gt;&lt;property id=&quot;20307&quot; value=&quot;322&quot;/&gt;&lt;/object&gt;&lt;object type=&quot;3&quot; unique_id=&quot;11078&quot;&gt;&lt;property id=&quot;20148&quot; value=&quot;5&quot;/&gt;&lt;property id=&quot;20300&quot; value=&quot;Slide 54&quot;/&gt;&lt;property id=&quot;20307&quot; value=&quot;326&quot;/&gt;&lt;/object&gt;&lt;object type=&quot;3&quot; unique_id=&quot;11738&quot;&gt;&lt;property id=&quot;20148&quot; value=&quot;5&quot;/&gt;&lt;property id=&quot;20300&quot; value=&quot;Slide 50&quot;/&gt;&lt;property id=&quot;20307&quot; value=&quot;329&quot;/&gt;&lt;/object&gt;&lt;object type=&quot;3&quot; unique_id=&quot;12257&quot;&gt;&lt;property id=&quot;20148&quot; value=&quot;5&quot;/&gt;&lt;property id=&quot;20300&quot; value=&quot;Slide 13&quot;/&gt;&lt;property id=&quot;20307&quot; value=&quot;336&quot;/&gt;&lt;/object&gt;&lt;object type=&quot;3&quot; unique_id=&quot;12258&quot;&gt;&lt;property id=&quot;20148&quot; value=&quot;5&quot;/&gt;&lt;property id=&quot;20300&quot; value=&quot;Slide 19&quot;/&gt;&lt;property id=&quot;20307&quot; value=&quot;330&quot;/&gt;&lt;/object&gt;&lt;object type=&quot;3&quot; unique_id=&quot;12259&quot;&gt;&lt;property id=&quot;20148&quot; value=&quot;5&quot;/&gt;&lt;property id=&quot;20300&quot; value=&quot;Slide 23&quot;/&gt;&lt;property id=&quot;20307&quot; value=&quot;331&quot;/&gt;&lt;/object&gt;&lt;object type=&quot;3&quot; unique_id=&quot;12260&quot;&gt;&lt;property id=&quot;20148&quot; value=&quot;5&quot;/&gt;&lt;property id=&quot;20300&quot; value=&quot;Slide 26&quot;/&gt;&lt;property id=&quot;20307&quot; value=&quot;332&quot;/&gt;&lt;/object&gt;&lt;object type=&quot;3&quot; unique_id=&quot;12261&quot;&gt;&lt;property id=&quot;20148&quot; value=&quot;5&quot;/&gt;&lt;property id=&quot;20300&quot; value=&quot;Slide 30&quot;/&gt;&lt;property id=&quot;20307&quot; value=&quot;333&quot;/&gt;&lt;/object&gt;&lt;object type=&quot;3&quot; unique_id=&quot;12262&quot;&gt;&lt;property id=&quot;20148&quot; value=&quot;5&quot;/&gt;&lt;property id=&quot;20300&quot; value=&quot;Slide 35&quot;/&gt;&lt;property id=&quot;20307&quot; value=&quot;334&quot;/&gt;&lt;/object&gt;&lt;object type=&quot;3&quot; unique_id=&quot;12263&quot;&gt;&lt;property id=&quot;20148&quot; value=&quot;5&quot;/&gt;&lt;property id=&quot;20300&quot; value=&quot;Slide 37&quot;/&gt;&lt;property id=&quot;20307&quot; value=&quot;335&quot;/&gt;&lt;/object&gt;&lt;/object&gt;&lt;/object&gt;&lt;/database&gt;"/>
  <p:tag name="VIDEO_FILES_RECORD" val="&lt;Videos&gt;&lt;Video Name=&quot;Mormon Sacred Grove_1.flv&quot; Position=&quot;1&quot; SlideID=&quot;330&quot;/&gt;&lt;Video Name=&quot;MormonPlay.flv&quot; Position=&quot;1&quot; SlideID=&quot;331&quot;/&gt;&lt;Video Name=&quot;MormonCooperShop.flv&quot; Position=&quot;1&quot; SlideID=&quot;332&quot;/&gt;&lt;Video Name=&quot;MormonBook.flv&quot; Position=&quot;1&quot; SlideID=&quot;333&quot;/&gt;&lt;Video Name=&quot;MormonHarmony.flv&quot; Position=&quot;1&quot; SlideID=&quot;334&quot;/&gt;&lt;Video Name=&quot;MormonPrintShop.flv&quot; Position=&quot;1&quot; SlideID=&quot;335&quot;/&gt;&lt;Video Name=&quot;MormonismInterview.flv&quot; Position=&quot;1&quot; SlideID=&quot;329&quot;/&gt;&lt;/Videos&gt;&#10;"/>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 Sacred Grove_1.flv"/>
  <p:tag name="MMPROD_DURATION" val="41718"/>
  <p:tag name="MMPROD_START_TIME" val="0"/>
  <p:tag name="MMPROD_STOP_TIME" val="41718"/>
  <p:tag name="MMPROD_FADE_EFFECT_IN" val="0"/>
  <p:tag name="MMPROD_FADE_EFFECT_OUT" val="0"/>
  <p:tag name="MMPROD_FADE_SPEED" val="0"/>
  <p:tag name="MMPROD_MUTE_AUDIO" val="0"/>
</p:tagLst>
</file>

<file path=ppt/tags/tag3.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Play.flv"/>
  <p:tag name="MMPROD_DURATION" val="45923"/>
  <p:tag name="MMPROD_START_TIME" val="0"/>
  <p:tag name="MMPROD_STOP_TIME" val="45923"/>
  <p:tag name="MMPROD_FADE_EFFECT_IN" val="0"/>
  <p:tag name="MMPROD_FADE_EFFECT_OUT" val="0"/>
  <p:tag name="MMPROD_FADE_SPEED" val="0"/>
  <p:tag name="MMPROD_MUTE_AUDIO" val="0"/>
</p:tagLst>
</file>

<file path=ppt/tags/tag4.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CooperShop.flv"/>
  <p:tag name="MMPROD_DURATION" val="68545"/>
  <p:tag name="MMPROD_START_TIME" val="0"/>
  <p:tag name="MMPROD_STOP_TIME" val="68545"/>
  <p:tag name="MMPROD_FADE_EFFECT_IN" val="0"/>
  <p:tag name="MMPROD_FADE_EFFECT_OUT" val="0"/>
  <p:tag name="MMPROD_FADE_SPEED" val="0"/>
  <p:tag name="MMPROD_MUTE_AUDIO" val="0"/>
</p:tagLst>
</file>

<file path=ppt/tags/tag5.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Book.flv"/>
  <p:tag name="MMPROD_DURATION" val="38322"/>
  <p:tag name="MMPROD_START_TIME" val="0"/>
  <p:tag name="MMPROD_STOP_TIME" val="38322"/>
  <p:tag name="MMPROD_FADE_EFFECT_IN" val="0"/>
  <p:tag name="MMPROD_FADE_EFFECT_OUT" val="0"/>
  <p:tag name="MMPROD_FADE_SPEED" val="0"/>
  <p:tag name="MMPROD_MUTE_AUDIO" val="0"/>
</p:tagLst>
</file>

<file path=ppt/tags/tag6.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Harmony.flv"/>
  <p:tag name="MMPROD_DURATION" val="22230"/>
  <p:tag name="MMPROD_START_TIME" val="0"/>
  <p:tag name="MMPROD_STOP_TIME" val="22230"/>
  <p:tag name="MMPROD_FADE_EFFECT_IN" val="0"/>
  <p:tag name="MMPROD_FADE_EFFECT_OUT" val="0"/>
  <p:tag name="MMPROD_FADE_SPEED" val="0"/>
  <p:tag name="MMPROD_MUTE_AUDIO" val="0"/>
</p:tagLst>
</file>

<file path=ppt/tags/tag7.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PrintShop.flv"/>
  <p:tag name="MMPROD_DURATION" val="74736"/>
  <p:tag name="MMPROD_START_TIME" val="0"/>
  <p:tag name="MMPROD_STOP_TIME" val="74736"/>
  <p:tag name="MMPROD_FADE_EFFECT_IN" val="0"/>
  <p:tag name="MMPROD_FADE_EFFECT_OUT" val="0"/>
  <p:tag name="MMPROD_FADE_SPEED" val="0"/>
  <p:tag name="MMPROD_MUTE_AUDIO" val="0"/>
</p:tagLst>
</file>

<file path=ppt/tags/tag8.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 name="MMPORD_START_TIME" val="0"/>
  <p:tag name="MMPROD_DELAY" val="0"/>
  <p:tag name="MMPROD_FLV_FILE_PATH" val="C:\Users\Stephen Meyers\Downloads\mormons3_pptx\Assets\MormonismInterview.flv"/>
  <p:tag name="MMPROD_DURATION" val="280816"/>
  <p:tag name="MMPROD_START_TIME" val="0"/>
  <p:tag name="MMPROD_STOP_TIME" val="280816"/>
  <p:tag name="MMPROD_FADE_EFFECT_IN" val="0"/>
  <p:tag name="MMPROD_FADE_EFFECT_OUT" val="0"/>
  <p:tag name="MMPROD_FADE_SPEED" val="0"/>
  <p:tag name="MMPROD_MUTE_AUDIO"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1046</TotalTime>
  <Words>4379</Words>
  <Application>Microsoft Office PowerPoint</Application>
  <PresentationFormat>On-screen Show (4:3)</PresentationFormat>
  <Paragraphs>418</Paragraphs>
  <Slides>79</Slides>
  <Notes>1</Notes>
  <HiddenSlides>0</HiddenSlides>
  <MMClips>51</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Mormonism</vt:lpstr>
      <vt:lpstr>Who was Joseph Smith?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Mormonism</dc:title>
  <dc:creator>Abby Meyers</dc:creator>
  <cp:lastModifiedBy>Stephen Meyers</cp:lastModifiedBy>
  <cp:revision>80</cp:revision>
  <dcterms:created xsi:type="dcterms:W3CDTF">2011-08-04T02:28:49Z</dcterms:created>
  <dcterms:modified xsi:type="dcterms:W3CDTF">2011-08-21T01:08:35Z</dcterms:modified>
</cp:coreProperties>
</file>